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3" r:id="rId1"/>
    <p:sldMasterId id="2147483735" r:id="rId2"/>
    <p:sldMasterId id="2147483880" r:id="rId3"/>
  </p:sldMasterIdLst>
  <p:notesMasterIdLst>
    <p:notesMasterId r:id="rId34"/>
  </p:notesMasterIdLst>
  <p:handoutMasterIdLst>
    <p:handoutMasterId r:id="rId35"/>
  </p:handoutMasterIdLst>
  <p:sldIdLst>
    <p:sldId id="4550" r:id="rId4"/>
    <p:sldId id="2147471114" r:id="rId5"/>
    <p:sldId id="2076137343" r:id="rId6"/>
    <p:sldId id="2142532770" r:id="rId7"/>
    <p:sldId id="2142532769" r:id="rId8"/>
    <p:sldId id="2142532767" r:id="rId9"/>
    <p:sldId id="2076136061" r:id="rId10"/>
    <p:sldId id="2142532747" r:id="rId11"/>
    <p:sldId id="2142532740" r:id="rId12"/>
    <p:sldId id="2142532750" r:id="rId13"/>
    <p:sldId id="2076136068" r:id="rId14"/>
    <p:sldId id="2076137351" r:id="rId15"/>
    <p:sldId id="2142532768" r:id="rId16"/>
    <p:sldId id="2076136072" r:id="rId17"/>
    <p:sldId id="2076137358" r:id="rId18"/>
    <p:sldId id="2076137353" r:id="rId19"/>
    <p:sldId id="2142532756" r:id="rId20"/>
    <p:sldId id="2142532741" r:id="rId21"/>
    <p:sldId id="2142532745" r:id="rId22"/>
    <p:sldId id="2142532771" r:id="rId23"/>
    <p:sldId id="2076136075" r:id="rId24"/>
    <p:sldId id="2076137359" r:id="rId25"/>
    <p:sldId id="2076136078" r:id="rId26"/>
    <p:sldId id="2076137354" r:id="rId27"/>
    <p:sldId id="2076136079" r:id="rId28"/>
    <p:sldId id="2076137365" r:id="rId29"/>
    <p:sldId id="2076136080" r:id="rId30"/>
    <p:sldId id="2076136081" r:id="rId31"/>
    <p:sldId id="2142532762" r:id="rId32"/>
    <p:sldId id="455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69BD127-A7EF-4A82-9C0C-5C9841238642}">
          <p14:sldIdLst>
            <p14:sldId id="4550"/>
          </p14:sldIdLst>
        </p14:section>
        <p14:section name="Intro" id="{B9AACC4F-99EE-4E59-998E-D47C58F0B52E}">
          <p14:sldIdLst>
            <p14:sldId id="2147471114"/>
            <p14:sldId id="2076137343"/>
            <p14:sldId id="2142532770"/>
          </p14:sldIdLst>
        </p14:section>
        <p14:section name="Migration" id="{CBF5B420-21E8-41C1-B834-E6A8B46A89C0}">
          <p14:sldIdLst>
            <p14:sldId id="2142532769"/>
            <p14:sldId id="2142532767"/>
            <p14:sldId id="2076136061"/>
            <p14:sldId id="2142532747"/>
            <p14:sldId id="2142532740"/>
            <p14:sldId id="2142532750"/>
            <p14:sldId id="2076136068"/>
            <p14:sldId id="2076137351"/>
          </p14:sldIdLst>
        </p14:section>
        <p14:section name="Cloud-native apps" id="{0C11DA40-ED95-4561-91F5-CB4FDE403D67}">
          <p14:sldIdLst>
            <p14:sldId id="2142532768"/>
            <p14:sldId id="2076136072"/>
            <p14:sldId id="2076137358"/>
            <p14:sldId id="2076137353"/>
            <p14:sldId id="2142532756"/>
            <p14:sldId id="2142532741"/>
            <p14:sldId id="2142532745"/>
            <p14:sldId id="2142532771"/>
            <p14:sldId id="2076136075"/>
            <p14:sldId id="2076137359"/>
            <p14:sldId id="2076136078"/>
            <p14:sldId id="2076137354"/>
            <p14:sldId id="2076136079"/>
            <p14:sldId id="2076137365"/>
            <p14:sldId id="2076136080"/>
            <p14:sldId id="2076136081"/>
            <p14:sldId id="2142532762"/>
            <p14:sldId id="455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E4FF"/>
    <a:srgbClr val="50E6FF"/>
    <a:srgbClr val="FFFFFF"/>
    <a:srgbClr val="347ABC"/>
    <a:srgbClr val="7DD5E7"/>
    <a:srgbClr val="243A5E"/>
    <a:srgbClr val="EBBD45"/>
    <a:srgbClr val="32BEDD"/>
    <a:srgbClr val="3B5877"/>
    <a:srgbClr val="0036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C52AC7-3885-403E-8ED0-D4C34DEFD35A}" v="5" dt="2022-10-07T20:17:14.0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0302" autoAdjust="0"/>
  </p:normalViewPr>
  <p:slideViewPr>
    <p:cSldViewPr snapToGrid="0">
      <p:cViewPr varScale="1">
        <p:scale>
          <a:sx n="57" d="100"/>
          <a:sy n="57" d="100"/>
        </p:scale>
        <p:origin x="184" y="52"/>
      </p:cViewPr>
      <p:guideLst/>
    </p:cSldViewPr>
  </p:slideViewPr>
  <p:outlineViewPr>
    <p:cViewPr>
      <p:scale>
        <a:sx n="33" d="100"/>
        <a:sy n="33" d="100"/>
      </p:scale>
      <p:origin x="0" y="-59140"/>
    </p:cViewPr>
  </p:outlineViewPr>
  <p:notesTextViewPr>
    <p:cViewPr>
      <p:scale>
        <a:sx n="1" d="1"/>
        <a:sy n="1" d="1"/>
      </p:scale>
      <p:origin x="0" y="0"/>
    </p:cViewPr>
  </p:notesTextViewPr>
  <p:sorterViewPr>
    <p:cViewPr>
      <p:scale>
        <a:sx n="100" d="100"/>
        <a:sy n="100" d="100"/>
      </p:scale>
      <p:origin x="0" y="-8628"/>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notesMaster" Target="notesMasters/notesMaster1.xml"/><Relationship Id="rId42" Type="http://schemas.openxmlformats.org/officeDocument/2006/relationships/customXml" Target="../customXml/item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customXml" Target="../customXml/item3.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handoutMaster" Target="handoutMasters/handoutMaster1.xml"/><Relationship Id="rId43" Type="http://schemas.openxmlformats.org/officeDocument/2006/relationships/customXml" Target="../customXml/item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DC2B954-4618-48AB-845E-9F275E8524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62EB2F-CE30-47A6-8890-B7DB49FF59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0DCB6B-3821-4B79-811D-6F0E84D152A7}" type="datetimeFigureOut">
              <a:rPr lang="en-US" smtClean="0"/>
              <a:t>10/7/2022</a:t>
            </a:fld>
            <a:endParaRPr lang="en-US"/>
          </a:p>
        </p:txBody>
      </p:sp>
      <p:sp>
        <p:nvSpPr>
          <p:cNvPr id="4" name="Footer Placeholder 3">
            <a:extLst>
              <a:ext uri="{FF2B5EF4-FFF2-40B4-BE49-F238E27FC236}">
                <a16:creationId xmlns:a16="http://schemas.microsoft.com/office/drawing/2014/main" id="{067E81AF-5CA6-401E-830E-93CC3D5606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461C61A-B77E-44FA-8E5E-A5203324C47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4A2DCA-8145-4411-A725-333B19B2EA25}" type="slidenum">
              <a:rPr lang="en-US" smtClean="0"/>
              <a:t>‹#›</a:t>
            </a:fld>
            <a:endParaRPr lang="en-US"/>
          </a:p>
        </p:txBody>
      </p:sp>
    </p:spTree>
    <p:extLst>
      <p:ext uri="{BB962C8B-B14F-4D97-AF65-F5344CB8AC3E}">
        <p14:creationId xmlns:p14="http://schemas.microsoft.com/office/powerpoint/2010/main" val="12812161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A7D9B1-0418-4213-ABDF-1D1011A2D97B}" type="datetimeFigureOut">
              <a:rPr lang="en-US" smtClean="0"/>
              <a:t>10/7/2022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EFA647-2A1A-4D97-9FCD-BEA4D65F4AC2}" type="slidenum">
              <a:rPr lang="en-US" smtClean="0"/>
              <a:t>‹#›</a:t>
            </a:fld>
            <a:endParaRPr lang="en-US"/>
          </a:p>
        </p:txBody>
      </p:sp>
    </p:spTree>
    <p:extLst>
      <p:ext uri="{BB962C8B-B14F-4D97-AF65-F5344CB8AC3E}">
        <p14:creationId xmlns:p14="http://schemas.microsoft.com/office/powerpoint/2010/main" val="1470856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¹https://azure.microsoft.com/</a:t>
            </a:r>
            <a:r>
              <a:rPr lang="en-US" dirty="0" err="1"/>
              <a:t>en</a:t>
            </a:r>
            <a:r>
              <a:rPr lang="en-US" dirty="0"/>
              <a:t>-us/resources/analyzing-the-economic-benefit-of-migrating-from-on-premises-instances-to-azure-database-for-postgresql/</a:t>
            </a:r>
          </a:p>
          <a:p>
            <a:endParaRPr lang="en-US" dirty="0"/>
          </a:p>
        </p:txBody>
      </p:sp>
      <p:sp>
        <p:nvSpPr>
          <p:cNvPr id="4" name="Slide Number Placeholder 3"/>
          <p:cNvSpPr>
            <a:spLocks noGrp="1"/>
          </p:cNvSpPr>
          <p:nvPr>
            <p:ph type="sldNum" sz="quarter" idx="5"/>
          </p:nvPr>
        </p:nvSpPr>
        <p:spPr/>
        <p:txBody>
          <a:bodyPr/>
          <a:lstStyle/>
          <a:p>
            <a:fld id="{DAEFA647-2A1A-4D97-9FCD-BEA4D65F4AC2}" type="slidenum">
              <a:rPr lang="en-US" smtClean="0"/>
              <a:t>2</a:t>
            </a:fld>
            <a:endParaRPr lang="en-US"/>
          </a:p>
        </p:txBody>
      </p:sp>
    </p:spTree>
    <p:extLst>
      <p:ext uri="{BB962C8B-B14F-4D97-AF65-F5344CB8AC3E}">
        <p14:creationId xmlns:p14="http://schemas.microsoft.com/office/powerpoint/2010/main" val="2396412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329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10/7/2022 1:10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342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1560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10/7/2022 1:10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8193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FA647-2A1A-4D97-9FCD-BEA4D65F4AC2}" type="slidenum">
              <a:rPr lang="en-US" smtClean="0"/>
              <a:t>21</a:t>
            </a:fld>
            <a:endParaRPr lang="en-US"/>
          </a:p>
        </p:txBody>
      </p:sp>
    </p:spTree>
    <p:extLst>
      <p:ext uri="{BB962C8B-B14F-4D97-AF65-F5344CB8AC3E}">
        <p14:creationId xmlns:p14="http://schemas.microsoft.com/office/powerpoint/2010/main" val="2227816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22</a:t>
            </a:fld>
            <a:endParaRPr lang="en-US"/>
          </a:p>
        </p:txBody>
      </p:sp>
    </p:spTree>
    <p:extLst>
      <p:ext uri="{BB962C8B-B14F-4D97-AF65-F5344CB8AC3E}">
        <p14:creationId xmlns:p14="http://schemas.microsoft.com/office/powerpoint/2010/main" val="2974931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6358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10/7/2022 1:10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050013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26</a:t>
            </a:fld>
            <a:endParaRPr lang="en-US"/>
          </a:p>
        </p:txBody>
      </p:sp>
    </p:spTree>
    <p:extLst>
      <p:ext uri="{BB962C8B-B14F-4D97-AF65-F5344CB8AC3E}">
        <p14:creationId xmlns:p14="http://schemas.microsoft.com/office/powerpoint/2010/main" val="3699236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6358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1:10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9771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6358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500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7</a:t>
            </a:fld>
            <a:endParaRPr lang="en-US"/>
          </a:p>
        </p:txBody>
      </p:sp>
    </p:spTree>
    <p:extLst>
      <p:ext uri="{BB962C8B-B14F-4D97-AF65-F5344CB8AC3E}">
        <p14:creationId xmlns:p14="http://schemas.microsoft.com/office/powerpoint/2010/main" val="3699236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843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10/7/2022 1:10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993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11</a:t>
            </a:fld>
            <a:endParaRPr lang="en-US"/>
          </a:p>
        </p:txBody>
      </p:sp>
    </p:spTree>
    <p:extLst>
      <p:ext uri="{BB962C8B-B14F-4D97-AF65-F5344CB8AC3E}">
        <p14:creationId xmlns:p14="http://schemas.microsoft.com/office/powerpoint/2010/main" val="3699236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10/7/2022 1:10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050013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15</a:t>
            </a:fld>
            <a:endParaRPr lang="en-US"/>
          </a:p>
        </p:txBody>
      </p:sp>
    </p:spTree>
    <p:extLst>
      <p:ext uri="{BB962C8B-B14F-4D97-AF65-F5344CB8AC3E}">
        <p14:creationId xmlns:p14="http://schemas.microsoft.com/office/powerpoint/2010/main" val="3699236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10/7/2022 1:10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272513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EEFF5A-5F64-A848-A9FC-B7EF75724940}"/>
              </a:ext>
            </a:extLst>
          </p:cNvPr>
          <p:cNvSpPr/>
          <p:nvPr userDrawn="1"/>
        </p:nvSpPr>
        <p:spPr bwMode="auto">
          <a:xfrm>
            <a:off x="6118898" y="0"/>
            <a:ext cx="6096000" cy="6876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5134143"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440495"/>
            <a:ext cx="5145036" cy="739343"/>
          </a:xfrm>
          <a:prstGeom prst="rect">
            <a:avLst/>
          </a:prstGeom>
        </p:spPr>
        <p:txBody>
          <a:bodyPr vert="horz" wrap="square" lIns="0" tIns="0" rIns="0" bIns="0" rtlCol="0" anchor="t">
            <a:noAutofit/>
          </a:bodyPr>
          <a:lstStyle>
            <a:lvl1pPr>
              <a:lnSpc>
                <a:spcPct val="100000"/>
              </a:lnSpc>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354938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34578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D044A9-0505-4927-9587-9B2F51A848AD}"/>
              </a:ext>
            </a:extLst>
          </p:cNvPr>
          <p:cNvSpPr/>
          <p:nvPr userDrawn="1"/>
        </p:nvSpPr>
        <p:spPr bwMode="auto">
          <a:xfrm>
            <a:off x="-26141" y="461318"/>
            <a:ext cx="12192000" cy="914400"/>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3360752"/>
            <a:ext cx="4074352" cy="492443"/>
          </a:xfrm>
        </p:spPr>
        <p:txBody>
          <a:bodyPr anchor="ctr"/>
          <a:lstStyle>
            <a:lvl1pPr>
              <a:defRPr sz="3200">
                <a:solidFill>
                  <a:schemeClr val="accent1"/>
                </a:solidFill>
              </a:defRPr>
            </a:lvl1pPr>
          </a:lstStyle>
          <a:p>
            <a:r>
              <a:rPr lang="en-US"/>
              <a:t>Click to edit Master</a:t>
            </a:r>
          </a:p>
        </p:txBody>
      </p:sp>
      <p:sp>
        <p:nvSpPr>
          <p:cNvPr id="3" name="Text Placeholder 8">
            <a:extLst>
              <a:ext uri="{FF2B5EF4-FFF2-40B4-BE49-F238E27FC236}">
                <a16:creationId xmlns:a16="http://schemas.microsoft.com/office/drawing/2014/main" id="{188A9C88-5F9E-40CC-802D-52D0799142C4}"/>
              </a:ext>
            </a:extLst>
          </p:cNvPr>
          <p:cNvSpPr>
            <a:spLocks noGrp="1"/>
          </p:cNvSpPr>
          <p:nvPr>
            <p:ph type="body" sz="quarter" idx="10" hasCustomPrompt="1"/>
          </p:nvPr>
        </p:nvSpPr>
        <p:spPr>
          <a:xfrm>
            <a:off x="4662617" y="3360752"/>
            <a:ext cx="6509320" cy="492443"/>
          </a:xfrm>
        </p:spPr>
        <p:txBody>
          <a:bodyPr anchor="ctr"/>
          <a:lstStyle>
            <a:lvl1pPr marL="0" indent="0">
              <a:spcBef>
                <a:spcPts val="1800"/>
              </a:spcBef>
              <a:spcAft>
                <a:spcPts val="1800"/>
              </a:spcAft>
              <a:buNone/>
              <a:defRPr lang="en-US" sz="3200" b="0" kern="1200" cap="none" spc="-50" baseline="0" dirty="0">
                <a:ln w="3175">
                  <a:noFill/>
                </a:ln>
                <a:solidFill>
                  <a:schemeClr val="tx1"/>
                </a:solidFill>
                <a:effectLst/>
                <a:latin typeface="+mn-lt"/>
                <a:ea typeface="+mn-ea"/>
                <a:cs typeface="Segoe UI" pitchFamily="34" charset="0"/>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buClr>
                <a:schemeClr val="tx2"/>
              </a:buClr>
              <a:buNone/>
              <a:tabLst/>
              <a:defRPr sz="1200" spc="0" baseline="0">
                <a:solidFill>
                  <a:schemeClr val="tx1"/>
                </a:solidFill>
              </a:defRPr>
            </a:lvl3pPr>
            <a:lvl4pPr marL="0" indent="0" defTabSz="762000">
              <a:buClr>
                <a:schemeClr val="tx2"/>
              </a:buClr>
              <a:buNone/>
              <a:tabLst/>
              <a:defRPr sz="1000" spc="0" baseline="0">
                <a:solidFill>
                  <a:schemeClr val="tx1"/>
                </a:solidFill>
              </a:defRPr>
            </a:lvl4pPr>
            <a:lvl5pPr marL="0" indent="0" defTabSz="762000">
              <a:buClr>
                <a:schemeClr val="tx2"/>
              </a:buClr>
              <a:buNone/>
              <a:tabLst/>
              <a:defRPr sz="1000" spc="0" baseline="0">
                <a:solidFill>
                  <a:schemeClr val="tx1"/>
                </a:solidFill>
              </a:defRPr>
            </a:lvl5pPr>
          </a:lstStyle>
          <a:p>
            <a:pPr lvl="0"/>
            <a:r>
              <a:rPr lang="en-US"/>
              <a:t>Edit Master text styles</a:t>
            </a:r>
          </a:p>
        </p:txBody>
      </p:sp>
      <p:sp>
        <p:nvSpPr>
          <p:cNvPr id="7" name="Text Placeholder 8">
            <a:extLst>
              <a:ext uri="{FF2B5EF4-FFF2-40B4-BE49-F238E27FC236}">
                <a16:creationId xmlns:a16="http://schemas.microsoft.com/office/drawing/2014/main" id="{071FFDD2-5900-41D4-8EFB-739089C574F9}"/>
              </a:ext>
            </a:extLst>
          </p:cNvPr>
          <p:cNvSpPr>
            <a:spLocks noGrp="1"/>
          </p:cNvSpPr>
          <p:nvPr>
            <p:ph type="body" sz="quarter" idx="11" hasCustomPrompt="1"/>
          </p:nvPr>
        </p:nvSpPr>
        <p:spPr>
          <a:xfrm>
            <a:off x="588264" y="727616"/>
            <a:ext cx="10583672" cy="492443"/>
          </a:xfrm>
        </p:spPr>
        <p:txBody>
          <a:bodyPr/>
          <a:lstStyle>
            <a:lvl1pPr marL="0" indent="0">
              <a:spcBef>
                <a:spcPts val="0"/>
              </a:spcBef>
              <a:spcAft>
                <a:spcPts val="600"/>
              </a:spcAft>
              <a:buNone/>
              <a:defRPr lang="en-US" sz="3200" b="0" kern="1200" cap="none" spc="-50" baseline="0" dirty="0">
                <a:ln w="3175">
                  <a:noFill/>
                </a:ln>
                <a:solidFill>
                  <a:schemeClr val="accent2">
                    <a:lumMod val="60000"/>
                    <a:lumOff val="40000"/>
                  </a:schemeClr>
                </a:solidFill>
                <a:effectLst/>
                <a:latin typeface="+mj-lt"/>
                <a:ea typeface="+mn-ea"/>
                <a:cs typeface="Segoe UI" pitchFamily="34" charset="0"/>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buClr>
                <a:schemeClr val="tx2"/>
              </a:buClr>
              <a:buNone/>
              <a:tabLst/>
              <a:defRPr sz="1200" spc="0" baseline="0">
                <a:solidFill>
                  <a:schemeClr val="tx1"/>
                </a:solidFill>
              </a:defRPr>
            </a:lvl3pPr>
            <a:lvl4pPr marL="0" indent="0" defTabSz="762000">
              <a:buClr>
                <a:schemeClr val="tx2"/>
              </a:buClr>
              <a:buNone/>
              <a:tabLst/>
              <a:defRPr sz="1000" spc="0" baseline="0">
                <a:solidFill>
                  <a:schemeClr val="tx1"/>
                </a:solidFill>
              </a:defRPr>
            </a:lvl4pPr>
            <a:lvl5pPr marL="0" indent="0" defTabSz="762000">
              <a:buClr>
                <a:schemeClr val="tx2"/>
              </a:buClr>
              <a:buNone/>
              <a:tabLst/>
              <a:defRPr sz="1000" spc="0" baseline="0">
                <a:solidFill>
                  <a:schemeClr val="tx1"/>
                </a:solidFill>
              </a:defRPr>
            </a:lvl5pPr>
          </a:lstStyle>
          <a:p>
            <a:pPr lvl="0"/>
            <a:r>
              <a:rPr lang="en-US"/>
              <a:t>Edit Master text styles</a:t>
            </a:r>
          </a:p>
        </p:txBody>
      </p:sp>
    </p:spTree>
    <p:extLst>
      <p:ext uri="{BB962C8B-B14F-4D97-AF65-F5344CB8AC3E}">
        <p14:creationId xmlns:p14="http://schemas.microsoft.com/office/powerpoint/2010/main" val="2398442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D044A9-0505-4927-9587-9B2F51A848AD}"/>
              </a:ext>
            </a:extLst>
          </p:cNvPr>
          <p:cNvSpPr/>
          <p:nvPr userDrawn="1"/>
        </p:nvSpPr>
        <p:spPr bwMode="auto">
          <a:xfrm>
            <a:off x="-26141" y="309325"/>
            <a:ext cx="12192000" cy="1406933"/>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 name="Text Placeholder 8">
            <a:extLst>
              <a:ext uri="{FF2B5EF4-FFF2-40B4-BE49-F238E27FC236}">
                <a16:creationId xmlns:a16="http://schemas.microsoft.com/office/drawing/2014/main" id="{071FFDD2-5900-41D4-8EFB-739089C574F9}"/>
              </a:ext>
            </a:extLst>
          </p:cNvPr>
          <p:cNvSpPr>
            <a:spLocks noGrp="1"/>
          </p:cNvSpPr>
          <p:nvPr>
            <p:ph type="body" sz="quarter" idx="11" hasCustomPrompt="1"/>
          </p:nvPr>
        </p:nvSpPr>
        <p:spPr>
          <a:xfrm>
            <a:off x="778023" y="766570"/>
            <a:ext cx="10583672" cy="492443"/>
          </a:xfrm>
        </p:spPr>
        <p:txBody>
          <a:bodyPr/>
          <a:lstStyle>
            <a:lvl1pPr marL="0" indent="0" algn="ctr">
              <a:spcBef>
                <a:spcPts val="0"/>
              </a:spcBef>
              <a:spcAft>
                <a:spcPts val="600"/>
              </a:spcAft>
              <a:buNone/>
              <a:defRPr lang="en-US" sz="3200" b="0" kern="1200" cap="none" spc="-50" baseline="0" dirty="0">
                <a:ln w="3175">
                  <a:noFill/>
                </a:ln>
                <a:solidFill>
                  <a:schemeClr val="accent2">
                    <a:lumMod val="60000"/>
                    <a:lumOff val="40000"/>
                  </a:schemeClr>
                </a:solidFill>
                <a:effectLst/>
                <a:latin typeface="+mj-lt"/>
                <a:ea typeface="+mn-ea"/>
                <a:cs typeface="Segoe UI" pitchFamily="34" charset="0"/>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buClr>
                <a:schemeClr val="tx2"/>
              </a:buClr>
              <a:buNone/>
              <a:tabLst/>
              <a:defRPr sz="1200" spc="0" baseline="0">
                <a:solidFill>
                  <a:schemeClr val="tx1"/>
                </a:solidFill>
              </a:defRPr>
            </a:lvl3pPr>
            <a:lvl4pPr marL="0" indent="0" defTabSz="762000">
              <a:buClr>
                <a:schemeClr val="tx2"/>
              </a:buClr>
              <a:buNone/>
              <a:tabLst/>
              <a:defRPr sz="1000" spc="0" baseline="0">
                <a:solidFill>
                  <a:schemeClr val="tx1"/>
                </a:solidFill>
              </a:defRPr>
            </a:lvl4pPr>
            <a:lvl5pPr marL="0" indent="0" defTabSz="762000">
              <a:buClr>
                <a:schemeClr val="tx2"/>
              </a:buClr>
              <a:buNone/>
              <a:tabLst/>
              <a:defRPr sz="1000" spc="0" baseline="0">
                <a:solidFill>
                  <a:schemeClr val="tx1"/>
                </a:solidFill>
              </a:defRPr>
            </a:lvl5pPr>
          </a:lstStyle>
          <a:p>
            <a:pPr lvl="0"/>
            <a:r>
              <a:rPr lang="en-US"/>
              <a:t>Edit Master text styles</a:t>
            </a:r>
          </a:p>
        </p:txBody>
      </p:sp>
      <p:sp>
        <p:nvSpPr>
          <p:cNvPr id="8" name="Text Placeholder 8">
            <a:extLst>
              <a:ext uri="{FF2B5EF4-FFF2-40B4-BE49-F238E27FC236}">
                <a16:creationId xmlns:a16="http://schemas.microsoft.com/office/drawing/2014/main" id="{80402492-09BA-47C9-8D09-4FB999E7A696}"/>
              </a:ext>
            </a:extLst>
          </p:cNvPr>
          <p:cNvSpPr>
            <a:spLocks noGrp="1"/>
          </p:cNvSpPr>
          <p:nvPr>
            <p:ph type="body" sz="quarter" idx="10"/>
          </p:nvPr>
        </p:nvSpPr>
        <p:spPr>
          <a:xfrm>
            <a:off x="976218" y="4072454"/>
            <a:ext cx="4865707" cy="1521314"/>
          </a:xfrm>
        </p:spPr>
        <p:txBody>
          <a:bodyPr/>
          <a:lstStyle>
            <a:lvl1pPr marL="0" indent="0" algn="ctr">
              <a:spcBef>
                <a:spcPts val="0"/>
              </a:spcBef>
              <a:spcAft>
                <a:spcPts val="600"/>
              </a:spcAft>
              <a:buNone/>
              <a:defRPr sz="2400" b="1" spc="0" baseline="0">
                <a:solidFill>
                  <a:schemeClr val="accent1"/>
                </a:solidFill>
              </a:defRPr>
            </a:lvl1pPr>
            <a:lvl2pPr marL="0" indent="0" algn="ctr"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800" kern="1200" spc="0" baseline="0" dirty="0" smtClean="0">
                <a:solidFill>
                  <a:schemeClr val="tx1"/>
                </a:solidFill>
                <a:latin typeface="+mn-lt"/>
                <a:ea typeface="+mn-ea"/>
                <a:cs typeface="Times New Roman" panose="02020603050405020304" pitchFamily="18" charset="0"/>
              </a:defRPr>
            </a:lvl2pPr>
            <a:lvl3pPr marL="0" indent="0" algn="ctr" defTabSz="762000">
              <a:buClr>
                <a:schemeClr val="tx2"/>
              </a:buClr>
              <a:buNone/>
              <a:tabLst/>
              <a:defRPr sz="1600" spc="0" baseline="0">
                <a:solidFill>
                  <a:schemeClr val="tx1"/>
                </a:solidFill>
              </a:defRPr>
            </a:lvl3pPr>
            <a:lvl4pPr marL="0" indent="0" algn="ctr" defTabSz="762000">
              <a:buClr>
                <a:schemeClr val="tx2"/>
              </a:buClr>
              <a:buNone/>
              <a:tabLst/>
              <a:defRPr sz="1100" spc="0" baseline="0">
                <a:solidFill>
                  <a:schemeClr val="tx1"/>
                </a:solidFill>
              </a:defRPr>
            </a:lvl4pPr>
            <a:lvl5pPr marL="0" indent="0" algn="ctr" defTabSz="762000">
              <a:buClr>
                <a:schemeClr val="tx2"/>
              </a:buClr>
              <a:buNone/>
              <a:tabLst/>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F13861A5-015C-4B7D-B103-5AAC05DF8785}"/>
              </a:ext>
            </a:extLst>
          </p:cNvPr>
          <p:cNvSpPr>
            <a:spLocks noGrp="1"/>
          </p:cNvSpPr>
          <p:nvPr>
            <p:ph type="body" sz="quarter" idx="12"/>
          </p:nvPr>
        </p:nvSpPr>
        <p:spPr>
          <a:xfrm>
            <a:off x="6195332" y="4072454"/>
            <a:ext cx="4865707" cy="1521314"/>
          </a:xfrm>
        </p:spPr>
        <p:txBody>
          <a:bodyPr/>
          <a:lstStyle>
            <a:lvl1pPr marL="0" indent="0" algn="ctr">
              <a:spcBef>
                <a:spcPts val="0"/>
              </a:spcBef>
              <a:spcAft>
                <a:spcPts val="600"/>
              </a:spcAft>
              <a:buNone/>
              <a:defRPr sz="2400" b="1" spc="0" baseline="0">
                <a:solidFill>
                  <a:schemeClr val="accent1"/>
                </a:solidFill>
              </a:defRPr>
            </a:lvl1pPr>
            <a:lvl2pPr marL="0" indent="0" algn="ctr"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800" kern="1200" spc="0" baseline="0" dirty="0" smtClean="0">
                <a:solidFill>
                  <a:schemeClr val="tx1"/>
                </a:solidFill>
                <a:latin typeface="+mn-lt"/>
                <a:ea typeface="+mn-ea"/>
                <a:cs typeface="Times New Roman" panose="02020603050405020304" pitchFamily="18" charset="0"/>
              </a:defRPr>
            </a:lvl2pPr>
            <a:lvl3pPr marL="0" indent="0" algn="ctr" defTabSz="762000">
              <a:buClr>
                <a:schemeClr val="tx2"/>
              </a:buClr>
              <a:buNone/>
              <a:tabLst/>
              <a:defRPr sz="1600" spc="0" baseline="0">
                <a:solidFill>
                  <a:schemeClr val="tx1"/>
                </a:solidFill>
              </a:defRPr>
            </a:lvl3pPr>
            <a:lvl4pPr marL="0" indent="0" algn="ctr" defTabSz="762000">
              <a:buClr>
                <a:schemeClr val="tx2"/>
              </a:buClr>
              <a:buNone/>
              <a:tabLst/>
              <a:defRPr sz="1100" spc="0" baseline="0">
                <a:solidFill>
                  <a:schemeClr val="tx1"/>
                </a:solidFill>
              </a:defRPr>
            </a:lvl4pPr>
            <a:lvl5pPr marL="0" indent="0" algn="ctr" defTabSz="762000">
              <a:buClr>
                <a:schemeClr val="tx2"/>
              </a:buClr>
              <a:buNone/>
              <a:tabLst/>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70848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D044A9-0505-4927-9587-9B2F51A848AD}"/>
              </a:ext>
            </a:extLst>
          </p:cNvPr>
          <p:cNvSpPr/>
          <p:nvPr userDrawn="1"/>
        </p:nvSpPr>
        <p:spPr bwMode="auto">
          <a:xfrm>
            <a:off x="-26141" y="309325"/>
            <a:ext cx="12192000" cy="1406933"/>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 name="Text Placeholder 8">
            <a:extLst>
              <a:ext uri="{FF2B5EF4-FFF2-40B4-BE49-F238E27FC236}">
                <a16:creationId xmlns:a16="http://schemas.microsoft.com/office/drawing/2014/main" id="{071FFDD2-5900-41D4-8EFB-739089C574F9}"/>
              </a:ext>
            </a:extLst>
          </p:cNvPr>
          <p:cNvSpPr>
            <a:spLocks noGrp="1"/>
          </p:cNvSpPr>
          <p:nvPr>
            <p:ph type="body" sz="quarter" idx="11" hasCustomPrompt="1"/>
          </p:nvPr>
        </p:nvSpPr>
        <p:spPr>
          <a:xfrm>
            <a:off x="778023" y="766570"/>
            <a:ext cx="10583672" cy="492443"/>
          </a:xfrm>
        </p:spPr>
        <p:txBody>
          <a:bodyPr/>
          <a:lstStyle>
            <a:lvl1pPr marL="0" indent="0" algn="ctr">
              <a:spcBef>
                <a:spcPts val="0"/>
              </a:spcBef>
              <a:spcAft>
                <a:spcPts val="600"/>
              </a:spcAft>
              <a:buNone/>
              <a:defRPr lang="en-US" sz="3200" b="0" kern="1200" cap="none" spc="-50" baseline="0" dirty="0">
                <a:ln w="3175">
                  <a:noFill/>
                </a:ln>
                <a:solidFill>
                  <a:schemeClr val="accent2">
                    <a:lumMod val="60000"/>
                    <a:lumOff val="40000"/>
                  </a:schemeClr>
                </a:solidFill>
                <a:effectLst/>
                <a:latin typeface="+mj-lt"/>
                <a:ea typeface="+mn-ea"/>
                <a:cs typeface="Segoe UI" pitchFamily="34" charset="0"/>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buClr>
                <a:schemeClr val="tx2"/>
              </a:buClr>
              <a:buNone/>
              <a:tabLst/>
              <a:defRPr sz="1200" spc="0" baseline="0">
                <a:solidFill>
                  <a:schemeClr val="tx1"/>
                </a:solidFill>
              </a:defRPr>
            </a:lvl3pPr>
            <a:lvl4pPr marL="0" indent="0" defTabSz="762000">
              <a:buClr>
                <a:schemeClr val="tx2"/>
              </a:buClr>
              <a:buNone/>
              <a:tabLst/>
              <a:defRPr sz="1000" spc="0" baseline="0">
                <a:solidFill>
                  <a:schemeClr val="tx1"/>
                </a:solidFill>
              </a:defRPr>
            </a:lvl4pPr>
            <a:lvl5pPr marL="0" indent="0" defTabSz="762000">
              <a:buClr>
                <a:schemeClr val="tx2"/>
              </a:buClr>
              <a:buNone/>
              <a:tabLst/>
              <a:defRPr sz="1000" spc="0" baseline="0">
                <a:solidFill>
                  <a:schemeClr val="tx1"/>
                </a:solidFill>
              </a:defRPr>
            </a:lvl5pPr>
          </a:lstStyle>
          <a:p>
            <a:pPr lvl="0"/>
            <a:r>
              <a:rPr lang="en-US"/>
              <a:t>Edit Master text styles</a:t>
            </a:r>
          </a:p>
        </p:txBody>
      </p:sp>
      <p:sp>
        <p:nvSpPr>
          <p:cNvPr id="8" name="Text Placeholder 8">
            <a:extLst>
              <a:ext uri="{FF2B5EF4-FFF2-40B4-BE49-F238E27FC236}">
                <a16:creationId xmlns:a16="http://schemas.microsoft.com/office/drawing/2014/main" id="{80402492-09BA-47C9-8D09-4FB999E7A696}"/>
              </a:ext>
            </a:extLst>
          </p:cNvPr>
          <p:cNvSpPr>
            <a:spLocks noGrp="1"/>
          </p:cNvSpPr>
          <p:nvPr>
            <p:ph type="body" sz="quarter" idx="10"/>
          </p:nvPr>
        </p:nvSpPr>
        <p:spPr>
          <a:xfrm>
            <a:off x="616006" y="4072454"/>
            <a:ext cx="2834640" cy="1521314"/>
          </a:xfrm>
        </p:spPr>
        <p:txBody>
          <a:bodyPr/>
          <a:lstStyle>
            <a:lvl1pPr marL="0" indent="0" algn="ctr">
              <a:spcBef>
                <a:spcPts val="0"/>
              </a:spcBef>
              <a:spcAft>
                <a:spcPts val="600"/>
              </a:spcAft>
              <a:buNone/>
              <a:defRPr sz="2400" b="1" spc="0" baseline="0">
                <a:solidFill>
                  <a:schemeClr val="accent1"/>
                </a:solidFill>
              </a:defRPr>
            </a:lvl1pPr>
            <a:lvl2pPr marL="0" indent="0" algn="ctr"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800" kern="1200" spc="0" baseline="0" dirty="0" smtClean="0">
                <a:solidFill>
                  <a:schemeClr val="tx1"/>
                </a:solidFill>
                <a:latin typeface="+mn-lt"/>
                <a:ea typeface="+mn-ea"/>
                <a:cs typeface="Times New Roman" panose="02020603050405020304" pitchFamily="18" charset="0"/>
              </a:defRPr>
            </a:lvl2pPr>
            <a:lvl3pPr marL="0" indent="0" algn="ctr" defTabSz="762000">
              <a:buClr>
                <a:schemeClr val="tx2"/>
              </a:buClr>
              <a:buNone/>
              <a:tabLst/>
              <a:defRPr sz="1600" spc="0" baseline="0">
                <a:solidFill>
                  <a:schemeClr val="tx1"/>
                </a:solidFill>
              </a:defRPr>
            </a:lvl3pPr>
            <a:lvl4pPr marL="0" indent="0" algn="ctr" defTabSz="762000">
              <a:buClr>
                <a:schemeClr val="tx2"/>
              </a:buClr>
              <a:buNone/>
              <a:tabLst/>
              <a:defRPr sz="1100" spc="0" baseline="0">
                <a:solidFill>
                  <a:schemeClr val="tx1"/>
                </a:solidFill>
              </a:defRPr>
            </a:lvl4pPr>
            <a:lvl5pPr marL="0" indent="0" algn="ctr" defTabSz="762000">
              <a:buClr>
                <a:schemeClr val="tx2"/>
              </a:buClr>
              <a:buNone/>
              <a:tabLst/>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F13861A5-015C-4B7D-B103-5AAC05DF8785}"/>
              </a:ext>
            </a:extLst>
          </p:cNvPr>
          <p:cNvSpPr>
            <a:spLocks noGrp="1"/>
          </p:cNvSpPr>
          <p:nvPr>
            <p:ph type="body" sz="quarter" idx="12"/>
          </p:nvPr>
        </p:nvSpPr>
        <p:spPr>
          <a:xfrm>
            <a:off x="6032904" y="4072454"/>
            <a:ext cx="2834640" cy="1521314"/>
          </a:xfrm>
        </p:spPr>
        <p:txBody>
          <a:bodyPr/>
          <a:lstStyle>
            <a:lvl1pPr marL="0" indent="0" algn="ctr">
              <a:spcBef>
                <a:spcPts val="0"/>
              </a:spcBef>
              <a:spcAft>
                <a:spcPts val="600"/>
              </a:spcAft>
              <a:buNone/>
              <a:defRPr sz="2400" b="1" spc="0" baseline="0">
                <a:solidFill>
                  <a:schemeClr val="accent1"/>
                </a:solidFill>
              </a:defRPr>
            </a:lvl1pPr>
            <a:lvl2pPr marL="0" indent="0" algn="ctr"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800" kern="1200" spc="0" baseline="0" dirty="0" smtClean="0">
                <a:solidFill>
                  <a:schemeClr val="tx1"/>
                </a:solidFill>
                <a:latin typeface="+mn-lt"/>
                <a:ea typeface="+mn-ea"/>
                <a:cs typeface="Times New Roman" panose="02020603050405020304" pitchFamily="18" charset="0"/>
              </a:defRPr>
            </a:lvl2pPr>
            <a:lvl3pPr marL="0" indent="0" algn="ctr" defTabSz="762000">
              <a:buClr>
                <a:schemeClr val="tx2"/>
              </a:buClr>
              <a:buNone/>
              <a:tabLst/>
              <a:defRPr sz="1600" spc="0" baseline="0">
                <a:solidFill>
                  <a:schemeClr val="tx1"/>
                </a:solidFill>
              </a:defRPr>
            </a:lvl3pPr>
            <a:lvl4pPr marL="0" indent="0" algn="ctr" defTabSz="762000">
              <a:buClr>
                <a:schemeClr val="tx2"/>
              </a:buClr>
              <a:buNone/>
              <a:tabLst/>
              <a:defRPr sz="1100" spc="0" baseline="0">
                <a:solidFill>
                  <a:schemeClr val="tx1"/>
                </a:solidFill>
              </a:defRPr>
            </a:lvl4pPr>
            <a:lvl5pPr marL="0" indent="0" algn="ctr" defTabSz="762000">
              <a:buClr>
                <a:schemeClr val="tx2"/>
              </a:buClr>
              <a:buNone/>
              <a:tabLst/>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7844269F-0453-47AE-9AE7-686E3F404DC5}"/>
              </a:ext>
            </a:extLst>
          </p:cNvPr>
          <p:cNvSpPr>
            <a:spLocks noGrp="1"/>
          </p:cNvSpPr>
          <p:nvPr>
            <p:ph type="body" sz="quarter" idx="13"/>
          </p:nvPr>
        </p:nvSpPr>
        <p:spPr>
          <a:xfrm>
            <a:off x="3324455" y="4072454"/>
            <a:ext cx="2834640" cy="1521314"/>
          </a:xfrm>
        </p:spPr>
        <p:txBody>
          <a:bodyPr/>
          <a:lstStyle>
            <a:lvl1pPr marL="0" indent="0" algn="ctr">
              <a:spcBef>
                <a:spcPts val="0"/>
              </a:spcBef>
              <a:spcAft>
                <a:spcPts val="600"/>
              </a:spcAft>
              <a:buNone/>
              <a:defRPr sz="2400" b="1" spc="0" baseline="0">
                <a:solidFill>
                  <a:schemeClr val="accent1"/>
                </a:solidFill>
              </a:defRPr>
            </a:lvl1pPr>
            <a:lvl2pPr marL="0" indent="0" algn="ctr"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800" kern="1200" spc="0" baseline="0" dirty="0" smtClean="0">
                <a:solidFill>
                  <a:schemeClr val="tx1"/>
                </a:solidFill>
                <a:latin typeface="+mn-lt"/>
                <a:ea typeface="+mn-ea"/>
                <a:cs typeface="Times New Roman" panose="02020603050405020304" pitchFamily="18" charset="0"/>
              </a:defRPr>
            </a:lvl2pPr>
            <a:lvl3pPr marL="0" indent="0" algn="ctr" defTabSz="762000">
              <a:buClr>
                <a:schemeClr val="tx2"/>
              </a:buClr>
              <a:buNone/>
              <a:tabLst/>
              <a:defRPr sz="1600" spc="0" baseline="0">
                <a:solidFill>
                  <a:schemeClr val="tx1"/>
                </a:solidFill>
              </a:defRPr>
            </a:lvl3pPr>
            <a:lvl4pPr marL="0" indent="0" algn="ctr" defTabSz="762000">
              <a:buClr>
                <a:schemeClr val="tx2"/>
              </a:buClr>
              <a:buNone/>
              <a:tabLst/>
              <a:defRPr sz="1100" spc="0" baseline="0">
                <a:solidFill>
                  <a:schemeClr val="tx1"/>
                </a:solidFill>
              </a:defRPr>
            </a:lvl4pPr>
            <a:lvl5pPr marL="0" indent="0" algn="ctr" defTabSz="762000">
              <a:buClr>
                <a:schemeClr val="tx2"/>
              </a:buClr>
              <a:buNone/>
              <a:tabLst/>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D00FEB58-7502-44B3-849D-4A0B496952E4}"/>
              </a:ext>
            </a:extLst>
          </p:cNvPr>
          <p:cNvSpPr>
            <a:spLocks noGrp="1"/>
          </p:cNvSpPr>
          <p:nvPr>
            <p:ph type="body" sz="quarter" idx="14"/>
          </p:nvPr>
        </p:nvSpPr>
        <p:spPr>
          <a:xfrm>
            <a:off x="8741354" y="4072454"/>
            <a:ext cx="2834640" cy="1521314"/>
          </a:xfrm>
        </p:spPr>
        <p:txBody>
          <a:bodyPr/>
          <a:lstStyle>
            <a:lvl1pPr marL="0" indent="0" algn="ctr">
              <a:spcBef>
                <a:spcPts val="0"/>
              </a:spcBef>
              <a:spcAft>
                <a:spcPts val="600"/>
              </a:spcAft>
              <a:buNone/>
              <a:defRPr sz="2400" b="1" spc="0" baseline="0">
                <a:solidFill>
                  <a:schemeClr val="accent1"/>
                </a:solidFill>
              </a:defRPr>
            </a:lvl1pPr>
            <a:lvl2pPr marL="0" indent="0" algn="ctr"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800" kern="1200" spc="0" baseline="0" dirty="0" smtClean="0">
                <a:solidFill>
                  <a:schemeClr val="tx1"/>
                </a:solidFill>
                <a:latin typeface="+mn-lt"/>
                <a:ea typeface="+mn-ea"/>
                <a:cs typeface="Times New Roman" panose="02020603050405020304" pitchFamily="18" charset="0"/>
              </a:defRPr>
            </a:lvl2pPr>
            <a:lvl3pPr marL="0" indent="0" algn="ctr" defTabSz="762000">
              <a:buClr>
                <a:schemeClr val="tx2"/>
              </a:buClr>
              <a:buNone/>
              <a:tabLst/>
              <a:defRPr sz="1600" spc="0" baseline="0">
                <a:solidFill>
                  <a:schemeClr val="tx1"/>
                </a:solidFill>
              </a:defRPr>
            </a:lvl3pPr>
            <a:lvl4pPr marL="0" indent="0" algn="ctr" defTabSz="762000">
              <a:buClr>
                <a:schemeClr val="tx2"/>
              </a:buClr>
              <a:buNone/>
              <a:tabLst/>
              <a:defRPr sz="1100" spc="0" baseline="0">
                <a:solidFill>
                  <a:schemeClr val="tx1"/>
                </a:solidFill>
              </a:defRPr>
            </a:lvl4pPr>
            <a:lvl5pPr marL="0" indent="0" algn="ctr" defTabSz="762000">
              <a:buClr>
                <a:schemeClr val="tx2"/>
              </a:buClr>
              <a:buNone/>
              <a:tabLst/>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5030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D044A9-0505-4927-9587-9B2F51A848AD}"/>
              </a:ext>
            </a:extLst>
          </p:cNvPr>
          <p:cNvSpPr/>
          <p:nvPr userDrawn="1"/>
        </p:nvSpPr>
        <p:spPr bwMode="auto">
          <a:xfrm>
            <a:off x="-26141" y="309325"/>
            <a:ext cx="12192000" cy="1406933"/>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 name="Text Placeholder 8">
            <a:extLst>
              <a:ext uri="{FF2B5EF4-FFF2-40B4-BE49-F238E27FC236}">
                <a16:creationId xmlns:a16="http://schemas.microsoft.com/office/drawing/2014/main" id="{071FFDD2-5900-41D4-8EFB-739089C574F9}"/>
              </a:ext>
            </a:extLst>
          </p:cNvPr>
          <p:cNvSpPr>
            <a:spLocks noGrp="1"/>
          </p:cNvSpPr>
          <p:nvPr>
            <p:ph type="body" sz="quarter" idx="11" hasCustomPrompt="1"/>
          </p:nvPr>
        </p:nvSpPr>
        <p:spPr>
          <a:xfrm>
            <a:off x="778023" y="766570"/>
            <a:ext cx="10583672" cy="492443"/>
          </a:xfrm>
        </p:spPr>
        <p:txBody>
          <a:bodyPr/>
          <a:lstStyle>
            <a:lvl1pPr marL="0" indent="0" algn="ctr">
              <a:spcBef>
                <a:spcPts val="0"/>
              </a:spcBef>
              <a:spcAft>
                <a:spcPts val="600"/>
              </a:spcAft>
              <a:buNone/>
              <a:defRPr lang="en-US" sz="3200" b="0" kern="1200" cap="none" spc="-50" baseline="0" dirty="0">
                <a:ln w="3175">
                  <a:noFill/>
                </a:ln>
                <a:solidFill>
                  <a:schemeClr val="accent1"/>
                </a:solidFill>
                <a:effectLst/>
                <a:latin typeface="+mj-lt"/>
                <a:ea typeface="+mn-ea"/>
                <a:cs typeface="Segoe UI" pitchFamily="34" charset="0"/>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buClr>
                <a:schemeClr val="tx2"/>
              </a:buClr>
              <a:buNone/>
              <a:tabLst/>
              <a:defRPr sz="1200" spc="0" baseline="0">
                <a:solidFill>
                  <a:schemeClr val="tx1"/>
                </a:solidFill>
              </a:defRPr>
            </a:lvl3pPr>
            <a:lvl4pPr marL="0" indent="0" defTabSz="762000">
              <a:buClr>
                <a:schemeClr val="tx2"/>
              </a:buClr>
              <a:buNone/>
              <a:tabLst/>
              <a:defRPr sz="1000" spc="0" baseline="0">
                <a:solidFill>
                  <a:schemeClr val="tx1"/>
                </a:solidFill>
              </a:defRPr>
            </a:lvl4pPr>
            <a:lvl5pPr marL="0" indent="0" defTabSz="762000">
              <a:buClr>
                <a:schemeClr val="tx2"/>
              </a:buClr>
              <a:buNone/>
              <a:tabLst/>
              <a:defRPr sz="1000" spc="0" baseline="0">
                <a:solidFill>
                  <a:schemeClr val="tx1"/>
                </a:solidFill>
              </a:defRPr>
            </a:lvl5pPr>
          </a:lstStyle>
          <a:p>
            <a:pPr lvl="0"/>
            <a:r>
              <a:rPr lang="en-US"/>
              <a:t>Edit Master text styles</a:t>
            </a:r>
          </a:p>
        </p:txBody>
      </p:sp>
      <p:sp>
        <p:nvSpPr>
          <p:cNvPr id="8" name="Text Placeholder 8">
            <a:extLst>
              <a:ext uri="{FF2B5EF4-FFF2-40B4-BE49-F238E27FC236}">
                <a16:creationId xmlns:a16="http://schemas.microsoft.com/office/drawing/2014/main" id="{80402492-09BA-47C9-8D09-4FB999E7A696}"/>
              </a:ext>
            </a:extLst>
          </p:cNvPr>
          <p:cNvSpPr>
            <a:spLocks noGrp="1"/>
          </p:cNvSpPr>
          <p:nvPr>
            <p:ph type="body" sz="quarter" idx="10"/>
          </p:nvPr>
        </p:nvSpPr>
        <p:spPr>
          <a:xfrm>
            <a:off x="976218" y="4072454"/>
            <a:ext cx="4865707" cy="1521314"/>
          </a:xfrm>
        </p:spPr>
        <p:txBody>
          <a:bodyPr/>
          <a:lstStyle>
            <a:lvl1pPr marL="0" indent="0" algn="ctr">
              <a:spcBef>
                <a:spcPts val="0"/>
              </a:spcBef>
              <a:spcAft>
                <a:spcPts val="600"/>
              </a:spcAft>
              <a:buNone/>
              <a:defRPr sz="2400" b="1" spc="0" baseline="0">
                <a:solidFill>
                  <a:schemeClr val="tx1"/>
                </a:solidFill>
              </a:defRPr>
            </a:lvl1pPr>
            <a:lvl2pPr marL="0" indent="0" algn="ctr"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800" kern="1200" spc="0" baseline="0" dirty="0" smtClean="0">
                <a:solidFill>
                  <a:schemeClr val="tx1"/>
                </a:solidFill>
                <a:latin typeface="+mn-lt"/>
                <a:ea typeface="+mn-ea"/>
                <a:cs typeface="Times New Roman" panose="02020603050405020304" pitchFamily="18" charset="0"/>
              </a:defRPr>
            </a:lvl2pPr>
            <a:lvl3pPr marL="0" indent="0" algn="ctr" defTabSz="762000">
              <a:buClr>
                <a:schemeClr val="tx2"/>
              </a:buClr>
              <a:buNone/>
              <a:tabLst/>
              <a:defRPr sz="1600" spc="0" baseline="0">
                <a:solidFill>
                  <a:schemeClr val="tx1"/>
                </a:solidFill>
              </a:defRPr>
            </a:lvl3pPr>
            <a:lvl4pPr marL="0" indent="0" algn="ctr" defTabSz="762000">
              <a:buClr>
                <a:schemeClr val="tx2"/>
              </a:buClr>
              <a:buNone/>
              <a:tabLst/>
              <a:defRPr sz="1100" spc="0" baseline="0">
                <a:solidFill>
                  <a:schemeClr val="tx1"/>
                </a:solidFill>
              </a:defRPr>
            </a:lvl4pPr>
            <a:lvl5pPr marL="0" indent="0" algn="ctr" defTabSz="762000">
              <a:buClr>
                <a:schemeClr val="tx2"/>
              </a:buClr>
              <a:buNone/>
              <a:tabLst/>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F13861A5-015C-4B7D-B103-5AAC05DF8785}"/>
              </a:ext>
            </a:extLst>
          </p:cNvPr>
          <p:cNvSpPr>
            <a:spLocks noGrp="1"/>
          </p:cNvSpPr>
          <p:nvPr>
            <p:ph type="body" sz="quarter" idx="12"/>
          </p:nvPr>
        </p:nvSpPr>
        <p:spPr>
          <a:xfrm>
            <a:off x="6195332" y="4072454"/>
            <a:ext cx="4865707" cy="1521314"/>
          </a:xfrm>
        </p:spPr>
        <p:txBody>
          <a:bodyPr/>
          <a:lstStyle>
            <a:lvl1pPr marL="0" indent="0" algn="ctr">
              <a:spcBef>
                <a:spcPts val="0"/>
              </a:spcBef>
              <a:spcAft>
                <a:spcPts val="600"/>
              </a:spcAft>
              <a:buNone/>
              <a:defRPr sz="2400" b="1" spc="0" baseline="0">
                <a:solidFill>
                  <a:schemeClr val="tx1"/>
                </a:solidFill>
              </a:defRPr>
            </a:lvl1pPr>
            <a:lvl2pPr marL="0" indent="0" algn="ctr"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800" kern="1200" spc="0" baseline="0" dirty="0" smtClean="0">
                <a:solidFill>
                  <a:schemeClr val="tx1"/>
                </a:solidFill>
                <a:latin typeface="+mn-lt"/>
                <a:ea typeface="+mn-ea"/>
                <a:cs typeface="Times New Roman" panose="02020603050405020304" pitchFamily="18" charset="0"/>
              </a:defRPr>
            </a:lvl2pPr>
            <a:lvl3pPr marL="0" indent="0" algn="ctr" defTabSz="762000">
              <a:buClr>
                <a:schemeClr val="tx2"/>
              </a:buClr>
              <a:buNone/>
              <a:tabLst/>
              <a:defRPr sz="1600" spc="0" baseline="0">
                <a:solidFill>
                  <a:schemeClr val="tx1"/>
                </a:solidFill>
              </a:defRPr>
            </a:lvl3pPr>
            <a:lvl4pPr marL="0" indent="0" algn="ctr" defTabSz="762000">
              <a:buClr>
                <a:schemeClr val="tx2"/>
              </a:buClr>
              <a:buNone/>
              <a:tabLst/>
              <a:defRPr sz="1100" spc="0" baseline="0">
                <a:solidFill>
                  <a:schemeClr val="tx1"/>
                </a:solidFill>
              </a:defRPr>
            </a:lvl4pPr>
            <a:lvl5pPr marL="0" indent="0" algn="ctr" defTabSz="762000">
              <a:buClr>
                <a:schemeClr val="tx2"/>
              </a:buClr>
              <a:buNone/>
              <a:tabLst/>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57232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study - PHOTO">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A1BB61-2AA4-4F8F-BDAD-C481DF256F23}"/>
              </a:ext>
            </a:extLst>
          </p:cNvPr>
          <p:cNvSpPr/>
          <p:nvPr userDrawn="1"/>
        </p:nvSpPr>
        <p:spPr bwMode="auto">
          <a:xfrm>
            <a:off x="5697197" y="0"/>
            <a:ext cx="6494803" cy="6858000"/>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D20EBE28-7A23-4BE1-9034-CD29D283DBD0}"/>
              </a:ext>
            </a:extLst>
          </p:cNvPr>
          <p:cNvSpPr/>
          <p:nvPr userDrawn="1"/>
        </p:nvSpPr>
        <p:spPr bwMode="auto">
          <a:xfrm>
            <a:off x="5697197" y="0"/>
            <a:ext cx="6494803" cy="136071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4" name="Picture Placeholder 3">
            <a:extLst>
              <a:ext uri="{FF2B5EF4-FFF2-40B4-BE49-F238E27FC236}">
                <a16:creationId xmlns:a16="http://schemas.microsoft.com/office/drawing/2014/main" id="{3FCC0422-FFA2-4A20-871D-1CB373BD2350}"/>
              </a:ext>
            </a:extLst>
          </p:cNvPr>
          <p:cNvSpPr>
            <a:spLocks noGrp="1"/>
          </p:cNvSpPr>
          <p:nvPr>
            <p:ph type="pic" sz="quarter" idx="15"/>
          </p:nvPr>
        </p:nvSpPr>
        <p:spPr>
          <a:xfrm>
            <a:off x="7012267" y="175768"/>
            <a:ext cx="4886046" cy="1009179"/>
          </a:xfrm>
        </p:spPr>
        <p:txBody>
          <a:bodyPr/>
          <a:lstStyle/>
          <a:p>
            <a:endParaRPr lang="en-US"/>
          </a:p>
        </p:txBody>
      </p:sp>
      <p:sp>
        <p:nvSpPr>
          <p:cNvPr id="9" name="Text Placeholder 8"/>
          <p:cNvSpPr>
            <a:spLocks noGrp="1"/>
          </p:cNvSpPr>
          <p:nvPr>
            <p:ph type="body" sz="quarter" idx="10"/>
          </p:nvPr>
        </p:nvSpPr>
        <p:spPr>
          <a:xfrm>
            <a:off x="588263" y="1447800"/>
            <a:ext cx="4865707" cy="1372310"/>
          </a:xfrm>
        </p:spPr>
        <p:txBody>
          <a:bodyPr/>
          <a:lstStyle>
            <a:lvl1pPr marL="0" indent="0">
              <a:spcBef>
                <a:spcPts val="0"/>
              </a:spcBef>
              <a:spcAft>
                <a:spcPts val="600"/>
              </a:spcAft>
              <a:buNone/>
              <a:defRPr sz="1800" b="1" spc="0" baseline="0">
                <a:solidFill>
                  <a:schemeClr val="accent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buClr>
                <a:schemeClr val="tx2"/>
              </a:buClr>
              <a:buNone/>
              <a:tabLst/>
              <a:defRPr sz="1200" spc="0" baseline="0">
                <a:solidFill>
                  <a:schemeClr val="tx1"/>
                </a:solidFill>
              </a:defRPr>
            </a:lvl3pPr>
            <a:lvl4pPr marL="0" indent="0" defTabSz="762000">
              <a:buClr>
                <a:schemeClr val="tx2"/>
              </a:buClr>
              <a:buNone/>
              <a:tabLst/>
              <a:defRPr sz="1000" spc="0" baseline="0">
                <a:solidFill>
                  <a:schemeClr val="tx1"/>
                </a:solidFill>
              </a:defRPr>
            </a:lvl4pPr>
            <a:lvl5pPr marL="0" indent="0" defTabSz="762000">
              <a:buClr>
                <a:schemeClr val="tx2"/>
              </a:buClr>
              <a:buNone/>
              <a:tabLst/>
              <a:defRPr sz="10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8BD3526-BC92-4050-BF91-0CCA6B8D8E57}"/>
              </a:ext>
            </a:extLst>
          </p:cNvPr>
          <p:cNvSpPr>
            <a:spLocks noGrp="1"/>
          </p:cNvSpPr>
          <p:nvPr>
            <p:ph type="title"/>
          </p:nvPr>
        </p:nvSpPr>
        <p:spPr>
          <a:xfrm>
            <a:off x="588263" y="457200"/>
            <a:ext cx="4865707" cy="588080"/>
          </a:xfrm>
        </p:spPr>
        <p:txBody>
          <a:bodyPr/>
          <a:lstStyle/>
          <a:p>
            <a:r>
              <a:rPr lang="en-US"/>
              <a:t>Click to edit Master</a:t>
            </a:r>
          </a:p>
        </p:txBody>
      </p:sp>
      <p:sp>
        <p:nvSpPr>
          <p:cNvPr id="7" name="Text Placeholder 8">
            <a:extLst>
              <a:ext uri="{FF2B5EF4-FFF2-40B4-BE49-F238E27FC236}">
                <a16:creationId xmlns:a16="http://schemas.microsoft.com/office/drawing/2014/main" id="{73E5B985-600D-4368-9076-3C00DD63E337}"/>
              </a:ext>
            </a:extLst>
          </p:cNvPr>
          <p:cNvSpPr>
            <a:spLocks noGrp="1"/>
          </p:cNvSpPr>
          <p:nvPr>
            <p:ph type="body" sz="quarter" idx="11"/>
          </p:nvPr>
        </p:nvSpPr>
        <p:spPr>
          <a:xfrm>
            <a:off x="5918043" y="1676400"/>
            <a:ext cx="5980270" cy="1459502"/>
          </a:xfrm>
        </p:spPr>
        <p:txBody>
          <a:bodyPr/>
          <a:lstStyle>
            <a:lvl1pPr marL="0" indent="0">
              <a:spcBef>
                <a:spcPts val="1800"/>
              </a:spcBef>
              <a:spcAft>
                <a:spcPts val="600"/>
              </a:spcAft>
              <a:buNone/>
              <a:defRPr sz="1400" b="1" spc="0" baseline="0">
                <a:solidFill>
                  <a:schemeClr val="accent4"/>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2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accent4"/>
                </a:solidFill>
              </a:defRPr>
            </a:lvl3pPr>
            <a:lvl4pPr marL="0" indent="0" defTabSz="762000">
              <a:spcAft>
                <a:spcPts val="600"/>
              </a:spcAft>
              <a:buClr>
                <a:schemeClr val="tx2"/>
              </a:buClr>
              <a:buNone/>
              <a:tabLst/>
              <a:defRPr sz="1400" b="1" spc="0" baseline="0">
                <a:solidFill>
                  <a:schemeClr val="accent4"/>
                </a:solidFill>
              </a:defRPr>
            </a:lvl4pPr>
            <a:lvl5pPr marL="0" indent="0" defTabSz="762000">
              <a:spcAft>
                <a:spcPts val="600"/>
              </a:spcAft>
              <a:buClr>
                <a:schemeClr val="tx2"/>
              </a:buClr>
              <a:buNone/>
              <a:tabLst/>
              <a:defRPr sz="12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8">
            <a:extLst>
              <a:ext uri="{FF2B5EF4-FFF2-40B4-BE49-F238E27FC236}">
                <a16:creationId xmlns:a16="http://schemas.microsoft.com/office/drawing/2014/main" id="{4590D20F-DF59-4B4A-8FE9-6E4677C0DFE3}"/>
              </a:ext>
            </a:extLst>
          </p:cNvPr>
          <p:cNvSpPr>
            <a:spLocks noGrp="1"/>
          </p:cNvSpPr>
          <p:nvPr>
            <p:ph type="body" sz="quarter" idx="14" hasCustomPrompt="1"/>
          </p:nvPr>
        </p:nvSpPr>
        <p:spPr>
          <a:xfrm>
            <a:off x="6096001" y="6366717"/>
            <a:ext cx="5717830" cy="197596"/>
          </a:xfrm>
        </p:spPr>
        <p:txBody>
          <a:bodyPr/>
          <a:lstStyle>
            <a:lvl1pPr marL="0" indent="0" algn="r">
              <a:spcBef>
                <a:spcPts val="1200"/>
              </a:spcBef>
              <a:spcAft>
                <a:spcPts val="600"/>
              </a:spcAft>
              <a:buNone/>
              <a:defRPr sz="1200" b="0" spc="0" baseline="0">
                <a:solidFill>
                  <a:schemeClr val="tx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200"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Case Study Link</a:t>
            </a:r>
          </a:p>
        </p:txBody>
      </p:sp>
    </p:spTree>
    <p:extLst>
      <p:ext uri="{BB962C8B-B14F-4D97-AF65-F5344CB8AC3E}">
        <p14:creationId xmlns:p14="http://schemas.microsoft.com/office/powerpoint/2010/main" val="31335333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92" userDrawn="1">
          <p15:clr>
            <a:srgbClr val="FBAE40"/>
          </p15:clr>
        </p15:guide>
        <p15:guide id="2" orient="horz" pos="1032" userDrawn="1">
          <p15:clr>
            <a:srgbClr val="FBAE40"/>
          </p15:clr>
        </p15:guide>
        <p15:guide id="3" orient="horz" pos="91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 QUOTE">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A1BB61-2AA4-4F8F-BDAD-C481DF256F23}"/>
              </a:ext>
            </a:extLst>
          </p:cNvPr>
          <p:cNvSpPr/>
          <p:nvPr userDrawn="1"/>
        </p:nvSpPr>
        <p:spPr bwMode="auto">
          <a:xfrm>
            <a:off x="5697197" y="0"/>
            <a:ext cx="6494803" cy="6858000"/>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9" name="Text Placeholder 8"/>
          <p:cNvSpPr>
            <a:spLocks noGrp="1"/>
          </p:cNvSpPr>
          <p:nvPr>
            <p:ph type="body" sz="quarter" idx="10"/>
          </p:nvPr>
        </p:nvSpPr>
        <p:spPr>
          <a:xfrm>
            <a:off x="588263" y="1447800"/>
            <a:ext cx="4865707" cy="1372310"/>
          </a:xfrm>
        </p:spPr>
        <p:txBody>
          <a:bodyPr/>
          <a:lstStyle>
            <a:lvl1pPr marL="0" indent="0">
              <a:spcBef>
                <a:spcPts val="0"/>
              </a:spcBef>
              <a:spcAft>
                <a:spcPts val="600"/>
              </a:spcAft>
              <a:buNone/>
              <a:defRPr sz="1800" b="1" spc="0" baseline="0">
                <a:solidFill>
                  <a:schemeClr val="accent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buClr>
                <a:schemeClr val="tx2"/>
              </a:buClr>
              <a:buNone/>
              <a:tabLst/>
              <a:defRPr sz="1200" spc="0" baseline="0">
                <a:solidFill>
                  <a:schemeClr val="tx1"/>
                </a:solidFill>
              </a:defRPr>
            </a:lvl3pPr>
            <a:lvl4pPr marL="0" indent="0" defTabSz="762000">
              <a:buClr>
                <a:schemeClr val="tx2"/>
              </a:buClr>
              <a:buNone/>
              <a:tabLst/>
              <a:defRPr sz="1000" spc="0" baseline="0">
                <a:solidFill>
                  <a:schemeClr val="tx1"/>
                </a:solidFill>
              </a:defRPr>
            </a:lvl4pPr>
            <a:lvl5pPr marL="0" indent="0" defTabSz="762000">
              <a:buClr>
                <a:schemeClr val="tx2"/>
              </a:buClr>
              <a:buNone/>
              <a:tabLst/>
              <a:defRPr sz="10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8BD3526-BC92-4050-BF91-0CCA6B8D8E57}"/>
              </a:ext>
            </a:extLst>
          </p:cNvPr>
          <p:cNvSpPr>
            <a:spLocks noGrp="1"/>
          </p:cNvSpPr>
          <p:nvPr>
            <p:ph type="title"/>
          </p:nvPr>
        </p:nvSpPr>
        <p:spPr>
          <a:xfrm>
            <a:off x="588263" y="457200"/>
            <a:ext cx="4865707" cy="588080"/>
          </a:xfrm>
        </p:spPr>
        <p:txBody>
          <a:bodyPr/>
          <a:lstStyle/>
          <a:p>
            <a:r>
              <a:rPr lang="en-US"/>
              <a:t>Click to edit Master</a:t>
            </a:r>
          </a:p>
        </p:txBody>
      </p:sp>
      <p:sp>
        <p:nvSpPr>
          <p:cNvPr id="7" name="Text Placeholder 8">
            <a:extLst>
              <a:ext uri="{FF2B5EF4-FFF2-40B4-BE49-F238E27FC236}">
                <a16:creationId xmlns:a16="http://schemas.microsoft.com/office/drawing/2014/main" id="{73E5B985-600D-4368-9076-3C00DD63E337}"/>
              </a:ext>
            </a:extLst>
          </p:cNvPr>
          <p:cNvSpPr>
            <a:spLocks noGrp="1"/>
          </p:cNvSpPr>
          <p:nvPr>
            <p:ph type="body" sz="quarter" idx="11"/>
          </p:nvPr>
        </p:nvSpPr>
        <p:spPr>
          <a:xfrm>
            <a:off x="5918043" y="1676400"/>
            <a:ext cx="5980270" cy="1459502"/>
          </a:xfrm>
        </p:spPr>
        <p:txBody>
          <a:bodyPr/>
          <a:lstStyle>
            <a:lvl1pPr marL="0" indent="0">
              <a:spcBef>
                <a:spcPts val="1800"/>
              </a:spcBef>
              <a:spcAft>
                <a:spcPts val="600"/>
              </a:spcAft>
              <a:buNone/>
              <a:defRPr sz="1400" b="1" spc="0" baseline="0">
                <a:solidFill>
                  <a:schemeClr val="accent4"/>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2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accent4"/>
                </a:solidFill>
              </a:defRPr>
            </a:lvl3pPr>
            <a:lvl4pPr marL="0" indent="0" defTabSz="762000">
              <a:spcAft>
                <a:spcPts val="600"/>
              </a:spcAft>
              <a:buClr>
                <a:schemeClr val="tx2"/>
              </a:buClr>
              <a:buNone/>
              <a:tabLst/>
              <a:defRPr sz="1400" b="1" spc="0" baseline="0">
                <a:solidFill>
                  <a:schemeClr val="accent4"/>
                </a:solidFill>
              </a:defRPr>
            </a:lvl4pPr>
            <a:lvl5pPr marL="0" indent="0" defTabSz="762000">
              <a:spcAft>
                <a:spcPts val="600"/>
              </a:spcAft>
              <a:buClr>
                <a:schemeClr val="tx2"/>
              </a:buClr>
              <a:buNone/>
              <a:tabLst/>
              <a:defRPr sz="12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D20EBE28-7A23-4BE1-9034-CD29D283DBD0}"/>
              </a:ext>
            </a:extLst>
          </p:cNvPr>
          <p:cNvSpPr/>
          <p:nvPr userDrawn="1"/>
        </p:nvSpPr>
        <p:spPr bwMode="auto">
          <a:xfrm>
            <a:off x="5697197" y="0"/>
            <a:ext cx="6494803" cy="136071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2E5D9949-1F69-49D3-9813-057E21524292}"/>
              </a:ext>
            </a:extLst>
          </p:cNvPr>
          <p:cNvSpPr>
            <a:spLocks noGrp="1"/>
          </p:cNvSpPr>
          <p:nvPr>
            <p:ph type="body" sz="quarter" idx="13"/>
          </p:nvPr>
        </p:nvSpPr>
        <p:spPr>
          <a:xfrm>
            <a:off x="7051249" y="403358"/>
            <a:ext cx="4847064" cy="553998"/>
          </a:xfrm>
        </p:spPr>
        <p:txBody>
          <a:bodyPr anchor="ctr"/>
          <a:lstStyle>
            <a:lvl1pPr marL="0" indent="0" algn="l">
              <a:spcBef>
                <a:spcPts val="0"/>
              </a:spcBef>
              <a:spcAft>
                <a:spcPts val="600"/>
              </a:spcAft>
              <a:buFont typeface="Arial" panose="020B0604020202020204" pitchFamily="34" charset="0"/>
              <a:buNone/>
              <a:tabLst/>
              <a:defRPr lang="en-US" sz="1200" kern="1200" spc="0" baseline="0" dirty="0" smtClean="0">
                <a:solidFill>
                  <a:schemeClr val="accent2"/>
                </a:solidFill>
                <a:latin typeface="+mn-lt"/>
                <a:ea typeface="Segoe UI" pitchFamily="34" charset="0"/>
                <a:cs typeface="+mn-cs"/>
              </a:defRPr>
            </a:lvl1pPr>
            <a:lvl2pPr marL="0" indent="0" algn="l">
              <a:spcBef>
                <a:spcPts val="0"/>
              </a:spcBef>
              <a:buFont typeface="Arial" panose="020B0604020202020204" pitchFamily="34" charset="0"/>
              <a:buNone/>
              <a:tabLst/>
              <a:defRPr lang="en-US" sz="1000" b="0" kern="1200" spc="0" baseline="0" dirty="0" smtClean="0">
                <a:solidFill>
                  <a:schemeClr val="bg1">
                    <a:lumMod val="50000"/>
                    <a:lumOff val="50000"/>
                  </a:schemeClr>
                </a:solidFill>
                <a:latin typeface="+mj-lt"/>
                <a:ea typeface="+mn-ea"/>
                <a:cs typeface="+mn-cs"/>
              </a:defRPr>
            </a:lvl2pPr>
            <a:lvl3pPr marL="115888" indent="0" algn="l">
              <a:spcBef>
                <a:spcPts val="0"/>
              </a:spcBef>
              <a:buFont typeface="Arial" panose="020B0604020202020204" pitchFamily="34" charset="0"/>
              <a:buNone/>
              <a:tabLst/>
              <a:defRPr lang="en-US" sz="900" kern="1200" spc="0" baseline="0" dirty="0" smtClean="0">
                <a:solidFill>
                  <a:schemeClr val="bg1">
                    <a:lumMod val="50000"/>
                    <a:lumOff val="50000"/>
                  </a:schemeClr>
                </a:solidFill>
                <a:latin typeface="+mn-lt"/>
                <a:ea typeface="+mn-ea"/>
                <a:cs typeface="+mn-cs"/>
              </a:defRPr>
            </a:lvl3pPr>
            <a:lvl4pPr marL="0" indent="0" algn="l">
              <a:buFont typeface="Arial" panose="020B0604020202020204" pitchFamily="34" charset="0"/>
              <a:buNone/>
              <a:tabLst/>
              <a:defRPr/>
            </a:lvl4pPr>
            <a:lvl5pPr marL="0" indent="0" algn="l">
              <a:buFont typeface="Arial" panose="020B0604020202020204" pitchFamily="34" charset="0"/>
              <a:buNone/>
              <a:tabLst/>
              <a:defRPr/>
            </a:lvl5pPr>
          </a:lstStyle>
          <a:p>
            <a:pPr lvl="0"/>
            <a:r>
              <a:rPr lang="en-US"/>
              <a:t>Click</a:t>
            </a:r>
          </a:p>
          <a:p>
            <a:pPr lvl="1"/>
            <a:r>
              <a:rPr lang="en-US"/>
              <a:t>– Second level</a:t>
            </a:r>
          </a:p>
          <a:p>
            <a:pPr lvl="2"/>
            <a:r>
              <a:rPr lang="en-US"/>
              <a:t>Third level</a:t>
            </a:r>
          </a:p>
        </p:txBody>
      </p:sp>
      <p:sp>
        <p:nvSpPr>
          <p:cNvPr id="13" name="Text Placeholder 8">
            <a:extLst>
              <a:ext uri="{FF2B5EF4-FFF2-40B4-BE49-F238E27FC236}">
                <a16:creationId xmlns:a16="http://schemas.microsoft.com/office/drawing/2014/main" id="{4590D20F-DF59-4B4A-8FE9-6E4677C0DFE3}"/>
              </a:ext>
            </a:extLst>
          </p:cNvPr>
          <p:cNvSpPr>
            <a:spLocks noGrp="1"/>
          </p:cNvSpPr>
          <p:nvPr>
            <p:ph type="body" sz="quarter" idx="14" hasCustomPrompt="1"/>
          </p:nvPr>
        </p:nvSpPr>
        <p:spPr>
          <a:xfrm>
            <a:off x="6096001" y="6366717"/>
            <a:ext cx="5717830" cy="197596"/>
          </a:xfrm>
        </p:spPr>
        <p:txBody>
          <a:bodyPr/>
          <a:lstStyle>
            <a:lvl1pPr marL="0" indent="0" algn="r">
              <a:spcBef>
                <a:spcPts val="1200"/>
              </a:spcBef>
              <a:spcAft>
                <a:spcPts val="600"/>
              </a:spcAft>
              <a:buNone/>
              <a:defRPr sz="1200" b="0" spc="0" baseline="0">
                <a:solidFill>
                  <a:schemeClr val="tx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200"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Case Study Link</a:t>
            </a:r>
          </a:p>
        </p:txBody>
      </p:sp>
    </p:spTree>
    <p:extLst>
      <p:ext uri="{BB962C8B-B14F-4D97-AF65-F5344CB8AC3E}">
        <p14:creationId xmlns:p14="http://schemas.microsoft.com/office/powerpoint/2010/main" val="16338479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92" userDrawn="1">
          <p15:clr>
            <a:srgbClr val="FBAE40"/>
          </p15:clr>
        </p15:guide>
        <p15:guide id="2" orient="horz" pos="1032" userDrawn="1">
          <p15:clr>
            <a:srgbClr val="FBAE40"/>
          </p15:clr>
        </p15:guide>
        <p15:guide id="3" orient="horz" pos="91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ase study - QUOTE">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A1BB61-2AA4-4F8F-BDAD-C481DF256F23}"/>
              </a:ext>
            </a:extLst>
          </p:cNvPr>
          <p:cNvSpPr/>
          <p:nvPr userDrawn="1"/>
        </p:nvSpPr>
        <p:spPr bwMode="auto">
          <a:xfrm>
            <a:off x="6805837" y="0"/>
            <a:ext cx="5386164" cy="6858000"/>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9" name="Text Placeholder 8"/>
          <p:cNvSpPr>
            <a:spLocks noGrp="1"/>
          </p:cNvSpPr>
          <p:nvPr>
            <p:ph type="body" sz="quarter" idx="10"/>
          </p:nvPr>
        </p:nvSpPr>
        <p:spPr>
          <a:xfrm>
            <a:off x="584200" y="1447800"/>
            <a:ext cx="5923886" cy="1372310"/>
          </a:xfrm>
        </p:spPr>
        <p:txBody>
          <a:bodyPr/>
          <a:lstStyle>
            <a:lvl1pPr marL="0" indent="0">
              <a:spcBef>
                <a:spcPts val="0"/>
              </a:spcBef>
              <a:spcAft>
                <a:spcPts val="600"/>
              </a:spcAft>
              <a:buNone/>
              <a:defRPr sz="1800" b="1" spc="0" baseline="0">
                <a:solidFill>
                  <a:schemeClr val="accent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buClr>
                <a:schemeClr val="tx2"/>
              </a:buClr>
              <a:buNone/>
              <a:tabLst/>
              <a:defRPr sz="1200" spc="0" baseline="0">
                <a:solidFill>
                  <a:schemeClr val="tx1"/>
                </a:solidFill>
              </a:defRPr>
            </a:lvl3pPr>
            <a:lvl4pPr marL="0" indent="0" defTabSz="762000">
              <a:buClr>
                <a:schemeClr val="tx2"/>
              </a:buClr>
              <a:buNone/>
              <a:tabLst/>
              <a:defRPr sz="1000" spc="0" baseline="0">
                <a:solidFill>
                  <a:schemeClr val="tx1"/>
                </a:solidFill>
              </a:defRPr>
            </a:lvl4pPr>
            <a:lvl5pPr marL="0" indent="0" defTabSz="762000">
              <a:buClr>
                <a:schemeClr val="tx2"/>
              </a:buClr>
              <a:buNone/>
              <a:tabLst/>
              <a:defRPr sz="10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8BD3526-BC92-4050-BF91-0CCA6B8D8E57}"/>
              </a:ext>
            </a:extLst>
          </p:cNvPr>
          <p:cNvSpPr>
            <a:spLocks noGrp="1"/>
          </p:cNvSpPr>
          <p:nvPr>
            <p:ph type="title"/>
          </p:nvPr>
        </p:nvSpPr>
        <p:spPr>
          <a:xfrm>
            <a:off x="588263" y="457200"/>
            <a:ext cx="5923886" cy="588080"/>
          </a:xfrm>
        </p:spPr>
        <p:txBody>
          <a:bodyPr/>
          <a:lstStyle/>
          <a:p>
            <a:r>
              <a:rPr lang="en-US"/>
              <a:t>Click to edit Master</a:t>
            </a:r>
          </a:p>
        </p:txBody>
      </p:sp>
      <p:sp>
        <p:nvSpPr>
          <p:cNvPr id="7" name="Text Placeholder 8">
            <a:extLst>
              <a:ext uri="{FF2B5EF4-FFF2-40B4-BE49-F238E27FC236}">
                <a16:creationId xmlns:a16="http://schemas.microsoft.com/office/drawing/2014/main" id="{73E5B985-600D-4368-9076-3C00DD63E337}"/>
              </a:ext>
            </a:extLst>
          </p:cNvPr>
          <p:cNvSpPr>
            <a:spLocks noGrp="1"/>
          </p:cNvSpPr>
          <p:nvPr>
            <p:ph type="body" sz="quarter" idx="11"/>
          </p:nvPr>
        </p:nvSpPr>
        <p:spPr>
          <a:xfrm>
            <a:off x="6938853" y="1676400"/>
            <a:ext cx="4959460" cy="1459502"/>
          </a:xfrm>
        </p:spPr>
        <p:txBody>
          <a:bodyPr/>
          <a:lstStyle>
            <a:lvl1pPr marL="0" indent="0">
              <a:spcBef>
                <a:spcPts val="1800"/>
              </a:spcBef>
              <a:spcAft>
                <a:spcPts val="600"/>
              </a:spcAft>
              <a:buNone/>
              <a:defRPr sz="1400" b="1" spc="0" baseline="0">
                <a:solidFill>
                  <a:schemeClr val="accent4"/>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2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accent4"/>
                </a:solidFill>
              </a:defRPr>
            </a:lvl3pPr>
            <a:lvl4pPr marL="0" indent="0" defTabSz="762000">
              <a:spcAft>
                <a:spcPts val="600"/>
              </a:spcAft>
              <a:buClr>
                <a:schemeClr val="tx2"/>
              </a:buClr>
              <a:buNone/>
              <a:tabLst/>
              <a:defRPr sz="1400" b="1" spc="0" baseline="0">
                <a:solidFill>
                  <a:schemeClr val="accent4"/>
                </a:solidFill>
              </a:defRPr>
            </a:lvl4pPr>
            <a:lvl5pPr marL="0" indent="0" defTabSz="762000">
              <a:spcAft>
                <a:spcPts val="600"/>
              </a:spcAft>
              <a:buClr>
                <a:schemeClr val="tx2"/>
              </a:buClr>
              <a:buNone/>
              <a:tabLst/>
              <a:defRPr sz="12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D20EBE28-7A23-4BE1-9034-CD29D283DBD0}"/>
              </a:ext>
            </a:extLst>
          </p:cNvPr>
          <p:cNvSpPr/>
          <p:nvPr userDrawn="1"/>
        </p:nvSpPr>
        <p:spPr bwMode="auto">
          <a:xfrm>
            <a:off x="6805837" y="0"/>
            <a:ext cx="5386164" cy="136071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2E5D9949-1F69-49D3-9813-057E21524292}"/>
              </a:ext>
            </a:extLst>
          </p:cNvPr>
          <p:cNvSpPr>
            <a:spLocks noGrp="1"/>
          </p:cNvSpPr>
          <p:nvPr>
            <p:ph type="body" sz="quarter" idx="13"/>
          </p:nvPr>
        </p:nvSpPr>
        <p:spPr>
          <a:xfrm>
            <a:off x="7979569" y="403358"/>
            <a:ext cx="3918744" cy="553998"/>
          </a:xfrm>
        </p:spPr>
        <p:txBody>
          <a:bodyPr anchor="ctr"/>
          <a:lstStyle>
            <a:lvl1pPr marL="0" indent="0" algn="l">
              <a:spcBef>
                <a:spcPts val="0"/>
              </a:spcBef>
              <a:spcAft>
                <a:spcPts val="600"/>
              </a:spcAft>
              <a:buFont typeface="Arial" panose="020B0604020202020204" pitchFamily="34" charset="0"/>
              <a:buNone/>
              <a:tabLst/>
              <a:defRPr lang="en-US" sz="1200" kern="1200" spc="0" baseline="0" dirty="0" smtClean="0">
                <a:solidFill>
                  <a:schemeClr val="accent2"/>
                </a:solidFill>
                <a:latin typeface="+mn-lt"/>
                <a:ea typeface="Segoe UI" pitchFamily="34" charset="0"/>
                <a:cs typeface="+mn-cs"/>
              </a:defRPr>
            </a:lvl1pPr>
            <a:lvl2pPr marL="0" indent="0" algn="l">
              <a:spcBef>
                <a:spcPts val="0"/>
              </a:spcBef>
              <a:buFont typeface="Arial" panose="020B0604020202020204" pitchFamily="34" charset="0"/>
              <a:buNone/>
              <a:tabLst/>
              <a:defRPr lang="en-US" sz="1000" b="0" kern="1200" spc="0" baseline="0" dirty="0" smtClean="0">
                <a:solidFill>
                  <a:schemeClr val="bg1">
                    <a:lumMod val="50000"/>
                    <a:lumOff val="50000"/>
                  </a:schemeClr>
                </a:solidFill>
                <a:latin typeface="+mj-lt"/>
                <a:ea typeface="+mn-ea"/>
                <a:cs typeface="+mn-cs"/>
              </a:defRPr>
            </a:lvl2pPr>
            <a:lvl3pPr marL="115888" indent="0" algn="l">
              <a:spcBef>
                <a:spcPts val="0"/>
              </a:spcBef>
              <a:buFont typeface="Arial" panose="020B0604020202020204" pitchFamily="34" charset="0"/>
              <a:buNone/>
              <a:tabLst/>
              <a:defRPr lang="en-US" sz="900" kern="1200" spc="0" baseline="0" dirty="0" smtClean="0">
                <a:solidFill>
                  <a:schemeClr val="bg1">
                    <a:lumMod val="50000"/>
                    <a:lumOff val="50000"/>
                  </a:schemeClr>
                </a:solidFill>
                <a:latin typeface="+mn-lt"/>
                <a:ea typeface="+mn-ea"/>
                <a:cs typeface="+mn-cs"/>
              </a:defRPr>
            </a:lvl3pPr>
            <a:lvl4pPr marL="0" indent="0" algn="l">
              <a:buFont typeface="Arial" panose="020B0604020202020204" pitchFamily="34" charset="0"/>
              <a:buNone/>
              <a:tabLst/>
              <a:defRPr/>
            </a:lvl4pPr>
            <a:lvl5pPr marL="0" indent="0" algn="l">
              <a:buFont typeface="Arial" panose="020B0604020202020204" pitchFamily="34" charset="0"/>
              <a:buNone/>
              <a:tabLst/>
              <a:defRPr/>
            </a:lvl5pPr>
          </a:lstStyle>
          <a:p>
            <a:pPr lvl="0"/>
            <a:r>
              <a:rPr lang="en-US"/>
              <a:t>Click</a:t>
            </a:r>
          </a:p>
          <a:p>
            <a:pPr lvl="1"/>
            <a:r>
              <a:rPr lang="en-US"/>
              <a:t>– Second level</a:t>
            </a:r>
          </a:p>
          <a:p>
            <a:pPr lvl="2"/>
            <a:r>
              <a:rPr lang="en-US"/>
              <a:t>Third level</a:t>
            </a:r>
          </a:p>
        </p:txBody>
      </p:sp>
      <p:sp>
        <p:nvSpPr>
          <p:cNvPr id="13" name="Text Placeholder 8">
            <a:extLst>
              <a:ext uri="{FF2B5EF4-FFF2-40B4-BE49-F238E27FC236}">
                <a16:creationId xmlns:a16="http://schemas.microsoft.com/office/drawing/2014/main" id="{4590D20F-DF59-4B4A-8FE9-6E4677C0DFE3}"/>
              </a:ext>
            </a:extLst>
          </p:cNvPr>
          <p:cNvSpPr>
            <a:spLocks noGrp="1"/>
          </p:cNvSpPr>
          <p:nvPr>
            <p:ph type="body" sz="quarter" idx="14" hasCustomPrompt="1"/>
          </p:nvPr>
        </p:nvSpPr>
        <p:spPr>
          <a:xfrm>
            <a:off x="7172325" y="6372225"/>
            <a:ext cx="4684396" cy="192088"/>
          </a:xfrm>
        </p:spPr>
        <p:txBody>
          <a:bodyPr/>
          <a:lstStyle>
            <a:lvl1pPr marL="0" indent="0" algn="r">
              <a:spcBef>
                <a:spcPts val="1200"/>
              </a:spcBef>
              <a:spcAft>
                <a:spcPts val="600"/>
              </a:spcAft>
              <a:buNone/>
              <a:defRPr sz="1200" b="0" spc="0" baseline="0">
                <a:solidFill>
                  <a:schemeClr val="tx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200"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Case Study Link</a:t>
            </a:r>
          </a:p>
        </p:txBody>
      </p:sp>
    </p:spTree>
    <p:extLst>
      <p:ext uri="{BB962C8B-B14F-4D97-AF65-F5344CB8AC3E}">
        <p14:creationId xmlns:p14="http://schemas.microsoft.com/office/powerpoint/2010/main" val="12731388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92">
          <p15:clr>
            <a:srgbClr val="FBAE40"/>
          </p15:clr>
        </p15:guide>
        <p15:guide id="2" orient="horz" pos="1032">
          <p15:clr>
            <a:srgbClr val="FBAE40"/>
          </p15:clr>
        </p15:guide>
        <p15:guide id="3" orient="horz" pos="91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ase study - photo sm">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A1BB61-2AA4-4F8F-BDAD-C481DF256F23}"/>
              </a:ext>
            </a:extLst>
          </p:cNvPr>
          <p:cNvSpPr/>
          <p:nvPr userDrawn="1"/>
        </p:nvSpPr>
        <p:spPr bwMode="auto">
          <a:xfrm>
            <a:off x="6805837" y="0"/>
            <a:ext cx="5386164" cy="6858000"/>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9" name="Text Placeholder 8"/>
          <p:cNvSpPr>
            <a:spLocks noGrp="1"/>
          </p:cNvSpPr>
          <p:nvPr>
            <p:ph type="body" sz="quarter" idx="10"/>
          </p:nvPr>
        </p:nvSpPr>
        <p:spPr>
          <a:xfrm>
            <a:off x="584200" y="1447800"/>
            <a:ext cx="5923886" cy="1372310"/>
          </a:xfrm>
        </p:spPr>
        <p:txBody>
          <a:bodyPr/>
          <a:lstStyle>
            <a:lvl1pPr marL="0" indent="0">
              <a:spcBef>
                <a:spcPts val="0"/>
              </a:spcBef>
              <a:spcAft>
                <a:spcPts val="600"/>
              </a:spcAft>
              <a:buNone/>
              <a:defRPr sz="1800" b="1" spc="0" baseline="0">
                <a:solidFill>
                  <a:schemeClr val="accent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buClr>
                <a:schemeClr val="tx2"/>
              </a:buClr>
              <a:buNone/>
              <a:tabLst/>
              <a:defRPr sz="1200" spc="0" baseline="0">
                <a:solidFill>
                  <a:schemeClr val="tx1"/>
                </a:solidFill>
              </a:defRPr>
            </a:lvl3pPr>
            <a:lvl4pPr marL="0" indent="0" defTabSz="762000">
              <a:buClr>
                <a:schemeClr val="tx2"/>
              </a:buClr>
              <a:buNone/>
              <a:tabLst/>
              <a:defRPr sz="1000" spc="0" baseline="0">
                <a:solidFill>
                  <a:schemeClr val="tx1"/>
                </a:solidFill>
              </a:defRPr>
            </a:lvl4pPr>
            <a:lvl5pPr marL="0" indent="0" defTabSz="762000">
              <a:buClr>
                <a:schemeClr val="tx2"/>
              </a:buClr>
              <a:buNone/>
              <a:tabLst/>
              <a:defRPr sz="10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8BD3526-BC92-4050-BF91-0CCA6B8D8E57}"/>
              </a:ext>
            </a:extLst>
          </p:cNvPr>
          <p:cNvSpPr>
            <a:spLocks noGrp="1"/>
          </p:cNvSpPr>
          <p:nvPr>
            <p:ph type="title"/>
          </p:nvPr>
        </p:nvSpPr>
        <p:spPr>
          <a:xfrm>
            <a:off x="588263" y="457200"/>
            <a:ext cx="5923886" cy="588080"/>
          </a:xfrm>
        </p:spPr>
        <p:txBody>
          <a:bodyPr/>
          <a:lstStyle/>
          <a:p>
            <a:r>
              <a:rPr lang="en-US"/>
              <a:t>Click to edit Master</a:t>
            </a:r>
          </a:p>
        </p:txBody>
      </p:sp>
      <p:sp>
        <p:nvSpPr>
          <p:cNvPr id="7" name="Text Placeholder 8">
            <a:extLst>
              <a:ext uri="{FF2B5EF4-FFF2-40B4-BE49-F238E27FC236}">
                <a16:creationId xmlns:a16="http://schemas.microsoft.com/office/drawing/2014/main" id="{73E5B985-600D-4368-9076-3C00DD63E337}"/>
              </a:ext>
            </a:extLst>
          </p:cNvPr>
          <p:cNvSpPr>
            <a:spLocks noGrp="1"/>
          </p:cNvSpPr>
          <p:nvPr>
            <p:ph type="body" sz="quarter" idx="11"/>
          </p:nvPr>
        </p:nvSpPr>
        <p:spPr>
          <a:xfrm>
            <a:off x="6938853" y="1676400"/>
            <a:ext cx="4959460" cy="1459502"/>
          </a:xfrm>
        </p:spPr>
        <p:txBody>
          <a:bodyPr/>
          <a:lstStyle>
            <a:lvl1pPr marL="0" indent="0">
              <a:spcBef>
                <a:spcPts val="1800"/>
              </a:spcBef>
              <a:spcAft>
                <a:spcPts val="600"/>
              </a:spcAft>
              <a:buNone/>
              <a:defRPr sz="1400" b="1" spc="0" baseline="0">
                <a:solidFill>
                  <a:schemeClr val="accent4"/>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2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accent4"/>
                </a:solidFill>
              </a:defRPr>
            </a:lvl3pPr>
            <a:lvl4pPr marL="0" indent="0" defTabSz="762000">
              <a:spcAft>
                <a:spcPts val="600"/>
              </a:spcAft>
              <a:buClr>
                <a:schemeClr val="tx2"/>
              </a:buClr>
              <a:buNone/>
              <a:tabLst/>
              <a:defRPr sz="1400" b="1" spc="0" baseline="0">
                <a:solidFill>
                  <a:schemeClr val="accent4"/>
                </a:solidFill>
              </a:defRPr>
            </a:lvl4pPr>
            <a:lvl5pPr marL="0" indent="0" defTabSz="762000">
              <a:spcAft>
                <a:spcPts val="600"/>
              </a:spcAft>
              <a:buClr>
                <a:schemeClr val="tx2"/>
              </a:buClr>
              <a:buNone/>
              <a:tabLst/>
              <a:defRPr sz="12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D20EBE28-7A23-4BE1-9034-CD29D283DBD0}"/>
              </a:ext>
            </a:extLst>
          </p:cNvPr>
          <p:cNvSpPr/>
          <p:nvPr userDrawn="1"/>
        </p:nvSpPr>
        <p:spPr bwMode="auto">
          <a:xfrm>
            <a:off x="6805837" y="0"/>
            <a:ext cx="5386164" cy="136071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3" name="Text Placeholder 8">
            <a:extLst>
              <a:ext uri="{FF2B5EF4-FFF2-40B4-BE49-F238E27FC236}">
                <a16:creationId xmlns:a16="http://schemas.microsoft.com/office/drawing/2014/main" id="{4590D20F-DF59-4B4A-8FE9-6E4677C0DFE3}"/>
              </a:ext>
            </a:extLst>
          </p:cNvPr>
          <p:cNvSpPr>
            <a:spLocks noGrp="1"/>
          </p:cNvSpPr>
          <p:nvPr>
            <p:ph type="body" sz="quarter" idx="14" hasCustomPrompt="1"/>
          </p:nvPr>
        </p:nvSpPr>
        <p:spPr>
          <a:xfrm>
            <a:off x="6805837" y="6585348"/>
            <a:ext cx="5092476" cy="272652"/>
          </a:xfrm>
        </p:spPr>
        <p:txBody>
          <a:bodyPr/>
          <a:lstStyle>
            <a:lvl1pPr marL="0" indent="0" algn="r">
              <a:spcBef>
                <a:spcPts val="1200"/>
              </a:spcBef>
              <a:spcAft>
                <a:spcPts val="600"/>
              </a:spcAft>
              <a:buNone/>
              <a:defRPr sz="1200" b="0" spc="0" baseline="0">
                <a:solidFill>
                  <a:schemeClr val="tx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200"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Case Study Link</a:t>
            </a:r>
          </a:p>
        </p:txBody>
      </p:sp>
      <p:sp>
        <p:nvSpPr>
          <p:cNvPr id="10" name="Picture Placeholder 3">
            <a:extLst>
              <a:ext uri="{FF2B5EF4-FFF2-40B4-BE49-F238E27FC236}">
                <a16:creationId xmlns:a16="http://schemas.microsoft.com/office/drawing/2014/main" id="{B1197EC0-277F-41F1-9A02-3EA46BFBCE90}"/>
              </a:ext>
            </a:extLst>
          </p:cNvPr>
          <p:cNvSpPr>
            <a:spLocks noGrp="1"/>
          </p:cNvSpPr>
          <p:nvPr>
            <p:ph type="pic" sz="quarter" idx="15"/>
          </p:nvPr>
        </p:nvSpPr>
        <p:spPr>
          <a:xfrm>
            <a:off x="8186739" y="175768"/>
            <a:ext cx="3711574" cy="1009179"/>
          </a:xfrm>
        </p:spPr>
        <p:txBody>
          <a:bodyPr/>
          <a:lstStyle/>
          <a:p>
            <a:endParaRPr lang="en-US"/>
          </a:p>
        </p:txBody>
      </p:sp>
    </p:spTree>
    <p:extLst>
      <p:ext uri="{BB962C8B-B14F-4D97-AF65-F5344CB8AC3E}">
        <p14:creationId xmlns:p14="http://schemas.microsoft.com/office/powerpoint/2010/main" val="21513311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92">
          <p15:clr>
            <a:srgbClr val="FBAE40"/>
          </p15:clr>
        </p15:guide>
        <p15:guide id="2" orient="horz" pos="1032">
          <p15:clr>
            <a:srgbClr val="FBAE40"/>
          </p15:clr>
        </p15:guide>
        <p15:guide id="3" orient="horz" pos="9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ase study - QUOTE">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A1BB61-2AA4-4F8F-BDAD-C481DF256F23}"/>
              </a:ext>
            </a:extLst>
          </p:cNvPr>
          <p:cNvSpPr/>
          <p:nvPr userDrawn="1"/>
        </p:nvSpPr>
        <p:spPr bwMode="auto">
          <a:xfrm>
            <a:off x="6805837" y="0"/>
            <a:ext cx="5386164" cy="6858000"/>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8BD3526-BC92-4050-BF91-0CCA6B8D8E57}"/>
              </a:ext>
            </a:extLst>
          </p:cNvPr>
          <p:cNvSpPr>
            <a:spLocks noGrp="1"/>
          </p:cNvSpPr>
          <p:nvPr>
            <p:ph type="title"/>
          </p:nvPr>
        </p:nvSpPr>
        <p:spPr>
          <a:xfrm>
            <a:off x="588263" y="457200"/>
            <a:ext cx="5923886" cy="588080"/>
          </a:xfrm>
        </p:spPr>
        <p:txBody>
          <a:bodyPr/>
          <a:lstStyle/>
          <a:p>
            <a:r>
              <a:rPr lang="en-US"/>
              <a:t>Click to edit Master</a:t>
            </a:r>
          </a:p>
        </p:txBody>
      </p:sp>
      <p:sp>
        <p:nvSpPr>
          <p:cNvPr id="7" name="Text Placeholder 8">
            <a:extLst>
              <a:ext uri="{FF2B5EF4-FFF2-40B4-BE49-F238E27FC236}">
                <a16:creationId xmlns:a16="http://schemas.microsoft.com/office/drawing/2014/main" id="{73E5B985-600D-4368-9076-3C00DD63E337}"/>
              </a:ext>
            </a:extLst>
          </p:cNvPr>
          <p:cNvSpPr>
            <a:spLocks noGrp="1"/>
          </p:cNvSpPr>
          <p:nvPr>
            <p:ph type="body" sz="quarter" idx="11"/>
          </p:nvPr>
        </p:nvSpPr>
        <p:spPr>
          <a:xfrm>
            <a:off x="6938853" y="1676400"/>
            <a:ext cx="4959460" cy="1459502"/>
          </a:xfrm>
        </p:spPr>
        <p:txBody>
          <a:bodyPr/>
          <a:lstStyle>
            <a:lvl1pPr marL="0" indent="0">
              <a:spcBef>
                <a:spcPts val="1800"/>
              </a:spcBef>
              <a:spcAft>
                <a:spcPts val="600"/>
              </a:spcAft>
              <a:buNone/>
              <a:defRPr sz="1400" b="1" spc="0" baseline="0">
                <a:solidFill>
                  <a:schemeClr val="accent4"/>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2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accent4"/>
                </a:solidFill>
              </a:defRPr>
            </a:lvl3pPr>
            <a:lvl4pPr marL="0" indent="0" defTabSz="762000">
              <a:spcAft>
                <a:spcPts val="600"/>
              </a:spcAft>
              <a:buClr>
                <a:schemeClr val="tx2"/>
              </a:buClr>
              <a:buNone/>
              <a:tabLst/>
              <a:defRPr sz="1400" b="1" spc="0" baseline="0">
                <a:solidFill>
                  <a:schemeClr val="accent4"/>
                </a:solidFill>
              </a:defRPr>
            </a:lvl4pPr>
            <a:lvl5pPr marL="0" indent="0" defTabSz="762000">
              <a:spcAft>
                <a:spcPts val="600"/>
              </a:spcAft>
              <a:buClr>
                <a:schemeClr val="tx2"/>
              </a:buClr>
              <a:buNone/>
              <a:tabLst/>
              <a:defRPr sz="12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D20EBE28-7A23-4BE1-9034-CD29D283DBD0}"/>
              </a:ext>
            </a:extLst>
          </p:cNvPr>
          <p:cNvSpPr/>
          <p:nvPr userDrawn="1"/>
        </p:nvSpPr>
        <p:spPr bwMode="auto">
          <a:xfrm>
            <a:off x="6805837" y="0"/>
            <a:ext cx="5386164" cy="136071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2E5D9949-1F69-49D3-9813-057E21524292}"/>
              </a:ext>
            </a:extLst>
          </p:cNvPr>
          <p:cNvSpPr>
            <a:spLocks noGrp="1"/>
          </p:cNvSpPr>
          <p:nvPr>
            <p:ph type="body" sz="quarter" idx="13"/>
          </p:nvPr>
        </p:nvSpPr>
        <p:spPr>
          <a:xfrm>
            <a:off x="8186739" y="403358"/>
            <a:ext cx="3711574" cy="553998"/>
          </a:xfrm>
        </p:spPr>
        <p:txBody>
          <a:bodyPr anchor="ctr"/>
          <a:lstStyle>
            <a:lvl1pPr marL="0" indent="0" algn="l">
              <a:spcBef>
                <a:spcPts val="0"/>
              </a:spcBef>
              <a:spcAft>
                <a:spcPts val="600"/>
              </a:spcAft>
              <a:buFont typeface="Arial" panose="020B0604020202020204" pitchFamily="34" charset="0"/>
              <a:buNone/>
              <a:tabLst/>
              <a:defRPr lang="en-US" sz="1200" kern="1200" spc="0" baseline="0" dirty="0" smtClean="0">
                <a:solidFill>
                  <a:schemeClr val="accent2"/>
                </a:solidFill>
                <a:latin typeface="+mn-lt"/>
                <a:ea typeface="Segoe UI" pitchFamily="34" charset="0"/>
                <a:cs typeface="+mn-cs"/>
              </a:defRPr>
            </a:lvl1pPr>
            <a:lvl2pPr marL="0" indent="0" algn="l">
              <a:spcBef>
                <a:spcPts val="0"/>
              </a:spcBef>
              <a:buFont typeface="Arial" panose="020B0604020202020204" pitchFamily="34" charset="0"/>
              <a:buNone/>
              <a:tabLst/>
              <a:defRPr lang="en-US" sz="1000" b="0" kern="1200" spc="0" baseline="0" dirty="0" smtClean="0">
                <a:solidFill>
                  <a:schemeClr val="bg1">
                    <a:lumMod val="50000"/>
                    <a:lumOff val="50000"/>
                  </a:schemeClr>
                </a:solidFill>
                <a:latin typeface="+mj-lt"/>
                <a:ea typeface="+mn-ea"/>
                <a:cs typeface="+mn-cs"/>
              </a:defRPr>
            </a:lvl2pPr>
            <a:lvl3pPr marL="115888" indent="0" algn="l">
              <a:spcBef>
                <a:spcPts val="0"/>
              </a:spcBef>
              <a:buFont typeface="Arial" panose="020B0604020202020204" pitchFamily="34" charset="0"/>
              <a:buNone/>
              <a:tabLst/>
              <a:defRPr lang="en-US" sz="900" kern="1200" spc="0" baseline="0" dirty="0" smtClean="0">
                <a:solidFill>
                  <a:schemeClr val="bg1">
                    <a:lumMod val="50000"/>
                    <a:lumOff val="50000"/>
                  </a:schemeClr>
                </a:solidFill>
                <a:latin typeface="+mn-lt"/>
                <a:ea typeface="+mn-ea"/>
                <a:cs typeface="+mn-cs"/>
              </a:defRPr>
            </a:lvl3pPr>
            <a:lvl4pPr marL="0" indent="0" algn="l">
              <a:buFont typeface="Arial" panose="020B0604020202020204" pitchFamily="34" charset="0"/>
              <a:buNone/>
              <a:tabLst/>
              <a:defRPr/>
            </a:lvl4pPr>
            <a:lvl5pPr marL="0" indent="0" algn="l">
              <a:buFont typeface="Arial" panose="020B0604020202020204" pitchFamily="34" charset="0"/>
              <a:buNone/>
              <a:tabLst/>
              <a:defRPr/>
            </a:lvl5pPr>
          </a:lstStyle>
          <a:p>
            <a:pPr lvl="0"/>
            <a:r>
              <a:rPr lang="en-US"/>
              <a:t>Click</a:t>
            </a:r>
          </a:p>
          <a:p>
            <a:pPr lvl="1"/>
            <a:r>
              <a:rPr lang="en-US"/>
              <a:t>– Second level</a:t>
            </a:r>
          </a:p>
          <a:p>
            <a:pPr lvl="2"/>
            <a:r>
              <a:rPr lang="en-US"/>
              <a:t>Third level</a:t>
            </a:r>
          </a:p>
        </p:txBody>
      </p:sp>
      <p:sp>
        <p:nvSpPr>
          <p:cNvPr id="13" name="Text Placeholder 8">
            <a:extLst>
              <a:ext uri="{FF2B5EF4-FFF2-40B4-BE49-F238E27FC236}">
                <a16:creationId xmlns:a16="http://schemas.microsoft.com/office/drawing/2014/main" id="{4590D20F-DF59-4B4A-8FE9-6E4677C0DFE3}"/>
              </a:ext>
            </a:extLst>
          </p:cNvPr>
          <p:cNvSpPr>
            <a:spLocks noGrp="1"/>
          </p:cNvSpPr>
          <p:nvPr>
            <p:ph type="body" sz="quarter" idx="14" hasCustomPrompt="1"/>
          </p:nvPr>
        </p:nvSpPr>
        <p:spPr>
          <a:xfrm>
            <a:off x="6096001" y="6366717"/>
            <a:ext cx="5717830" cy="197596"/>
          </a:xfrm>
        </p:spPr>
        <p:txBody>
          <a:bodyPr/>
          <a:lstStyle>
            <a:lvl1pPr marL="0" indent="0" algn="r">
              <a:spcBef>
                <a:spcPts val="1200"/>
              </a:spcBef>
              <a:spcAft>
                <a:spcPts val="600"/>
              </a:spcAft>
              <a:buNone/>
              <a:defRPr sz="1200" b="0" spc="0" baseline="0">
                <a:solidFill>
                  <a:schemeClr val="tx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200"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Case Study Link</a:t>
            </a:r>
          </a:p>
        </p:txBody>
      </p:sp>
    </p:spTree>
    <p:extLst>
      <p:ext uri="{BB962C8B-B14F-4D97-AF65-F5344CB8AC3E}">
        <p14:creationId xmlns:p14="http://schemas.microsoft.com/office/powerpoint/2010/main" val="14759657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92">
          <p15:clr>
            <a:srgbClr val="FBAE40"/>
          </p15:clr>
        </p15:guide>
        <p15:guide id="2" orient="horz" pos="103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AB8ED-D749-54E2-3538-FCB0409696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90F527-791D-8C0C-4126-2A6A1BEC1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0108079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584200" y="2555977"/>
            <a:ext cx="4242355" cy="1900031"/>
          </a:xfrm>
        </p:spPr>
        <p:txBody>
          <a:bodyPr/>
          <a:lstStyle>
            <a:lvl1pPr marL="0" indent="0">
              <a:spcBef>
                <a:spcPts val="0"/>
              </a:spcBef>
              <a:spcAft>
                <a:spcPts val="600"/>
              </a:spcAft>
              <a:buNone/>
              <a:defRPr sz="1800" b="1" spc="0" baseline="0">
                <a:solidFill>
                  <a:schemeClr val="accent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buClr>
                <a:schemeClr val="tx2"/>
              </a:buClr>
              <a:buNone/>
              <a:tabLst/>
              <a:defRPr sz="1200" spc="0" baseline="0">
                <a:solidFill>
                  <a:schemeClr val="tx1"/>
                </a:solidFill>
              </a:defRPr>
            </a:lvl3pPr>
            <a:lvl4pPr marL="0" indent="0" defTabSz="762000">
              <a:buClr>
                <a:schemeClr val="tx2"/>
              </a:buClr>
              <a:buNone/>
              <a:tabLst/>
              <a:defRPr sz="1000" spc="0" baseline="0">
                <a:solidFill>
                  <a:schemeClr val="tx1"/>
                </a:solidFill>
              </a:defRPr>
            </a:lvl4pPr>
            <a:lvl5pPr marL="0" indent="0" defTabSz="762000">
              <a:buClr>
                <a:schemeClr val="tx2"/>
              </a:buClr>
              <a:buNone/>
              <a:tabLst/>
              <a:defRPr sz="10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8BD3526-BC92-4050-BF91-0CCA6B8D8E57}"/>
              </a:ext>
            </a:extLst>
          </p:cNvPr>
          <p:cNvSpPr>
            <a:spLocks noGrp="1"/>
          </p:cNvSpPr>
          <p:nvPr>
            <p:ph type="title"/>
          </p:nvPr>
        </p:nvSpPr>
        <p:spPr>
          <a:xfrm>
            <a:off x="438507" y="1629720"/>
            <a:ext cx="10959072" cy="588080"/>
          </a:xfrm>
        </p:spPr>
        <p:txBody>
          <a:bodyPr/>
          <a:lstStyle/>
          <a:p>
            <a:r>
              <a:rPr lang="en-US"/>
              <a:t>Click to edit Master</a:t>
            </a:r>
          </a:p>
        </p:txBody>
      </p:sp>
      <p:sp>
        <p:nvSpPr>
          <p:cNvPr id="7" name="Text Placeholder 8">
            <a:extLst>
              <a:ext uri="{FF2B5EF4-FFF2-40B4-BE49-F238E27FC236}">
                <a16:creationId xmlns:a16="http://schemas.microsoft.com/office/drawing/2014/main" id="{73E5B985-600D-4368-9076-3C00DD63E337}"/>
              </a:ext>
            </a:extLst>
          </p:cNvPr>
          <p:cNvSpPr>
            <a:spLocks noGrp="1"/>
          </p:cNvSpPr>
          <p:nvPr>
            <p:ph type="body" sz="quarter" idx="11"/>
          </p:nvPr>
        </p:nvSpPr>
        <p:spPr>
          <a:xfrm>
            <a:off x="5918043" y="2555977"/>
            <a:ext cx="5980270" cy="1459502"/>
          </a:xfrm>
        </p:spPr>
        <p:txBody>
          <a:bodyPr/>
          <a:lstStyle>
            <a:lvl1pPr marL="0" indent="0">
              <a:spcBef>
                <a:spcPts val="1800"/>
              </a:spcBef>
              <a:spcAft>
                <a:spcPts val="600"/>
              </a:spcAft>
              <a:buNone/>
              <a:defRPr sz="1400" b="1" spc="0" baseline="0">
                <a:solidFill>
                  <a:schemeClr val="tx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2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400" b="1"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D20EBE28-7A23-4BE1-9034-CD29D283DBD0}"/>
              </a:ext>
            </a:extLst>
          </p:cNvPr>
          <p:cNvSpPr/>
          <p:nvPr userDrawn="1"/>
        </p:nvSpPr>
        <p:spPr bwMode="auto">
          <a:xfrm>
            <a:off x="340973" y="269454"/>
            <a:ext cx="11557340" cy="112204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2E5D9949-1F69-49D3-9813-057E21524292}"/>
              </a:ext>
            </a:extLst>
          </p:cNvPr>
          <p:cNvSpPr>
            <a:spLocks noGrp="1"/>
          </p:cNvSpPr>
          <p:nvPr>
            <p:ph type="body" sz="quarter" idx="13"/>
          </p:nvPr>
        </p:nvSpPr>
        <p:spPr>
          <a:xfrm>
            <a:off x="618401" y="507675"/>
            <a:ext cx="8340541" cy="607859"/>
          </a:xfrm>
        </p:spPr>
        <p:txBody>
          <a:bodyPr anchor="ctr"/>
          <a:lstStyle>
            <a:lvl1pPr marL="0" indent="0" algn="l">
              <a:spcBef>
                <a:spcPts val="0"/>
              </a:spcBef>
              <a:spcAft>
                <a:spcPts val="600"/>
              </a:spcAft>
              <a:buFont typeface="Arial" panose="020B0604020202020204" pitchFamily="34" charset="0"/>
              <a:buNone/>
              <a:tabLst/>
              <a:defRPr lang="en-US" sz="1400" kern="1200" spc="0" baseline="0" dirty="0" smtClean="0">
                <a:solidFill>
                  <a:schemeClr val="accent2"/>
                </a:solidFill>
                <a:latin typeface="+mn-lt"/>
                <a:ea typeface="Segoe UI" pitchFamily="34" charset="0"/>
                <a:cs typeface="+mn-cs"/>
              </a:defRPr>
            </a:lvl1pPr>
            <a:lvl2pPr marL="0" indent="0" algn="l">
              <a:spcBef>
                <a:spcPts val="0"/>
              </a:spcBef>
              <a:buFont typeface="Arial" panose="020B0604020202020204" pitchFamily="34" charset="0"/>
              <a:buNone/>
              <a:tabLst/>
              <a:defRPr lang="en-US" sz="1050" b="0" kern="1200" spc="0" baseline="0" dirty="0" smtClean="0">
                <a:solidFill>
                  <a:schemeClr val="bg1">
                    <a:lumMod val="50000"/>
                    <a:lumOff val="50000"/>
                  </a:schemeClr>
                </a:solidFill>
                <a:latin typeface="+mj-lt"/>
                <a:ea typeface="+mn-ea"/>
                <a:cs typeface="+mn-cs"/>
              </a:defRPr>
            </a:lvl2pPr>
            <a:lvl3pPr marL="115888" indent="0" algn="l">
              <a:spcBef>
                <a:spcPts val="0"/>
              </a:spcBef>
              <a:buFont typeface="Arial" panose="020B0604020202020204" pitchFamily="34" charset="0"/>
              <a:buNone/>
              <a:tabLst/>
              <a:defRPr lang="en-US" sz="1000" kern="1200" spc="0" baseline="0" dirty="0" smtClean="0">
                <a:solidFill>
                  <a:schemeClr val="bg1">
                    <a:lumMod val="50000"/>
                    <a:lumOff val="50000"/>
                  </a:schemeClr>
                </a:solidFill>
                <a:latin typeface="+mn-lt"/>
                <a:ea typeface="+mn-ea"/>
                <a:cs typeface="+mn-cs"/>
              </a:defRPr>
            </a:lvl3pPr>
            <a:lvl4pPr marL="0" indent="0" algn="l">
              <a:buFont typeface="Arial" panose="020B0604020202020204" pitchFamily="34" charset="0"/>
              <a:buNone/>
              <a:tabLst/>
              <a:defRPr/>
            </a:lvl4pPr>
            <a:lvl5pPr marL="0" indent="0" algn="l">
              <a:buFont typeface="Arial" panose="020B0604020202020204" pitchFamily="34" charset="0"/>
              <a:buNone/>
              <a:tabLst/>
              <a:defRPr/>
            </a:lvl5pPr>
          </a:lstStyle>
          <a:p>
            <a:pPr lvl="0"/>
            <a:r>
              <a:rPr lang="en-US"/>
              <a:t>Click</a:t>
            </a:r>
          </a:p>
          <a:p>
            <a:pPr lvl="1"/>
            <a:r>
              <a:rPr lang="en-US"/>
              <a:t>– Second level</a:t>
            </a:r>
          </a:p>
          <a:p>
            <a:pPr lvl="2"/>
            <a:r>
              <a:rPr lang="en-US"/>
              <a:t>Third level</a:t>
            </a:r>
          </a:p>
        </p:txBody>
      </p:sp>
      <p:sp>
        <p:nvSpPr>
          <p:cNvPr id="13" name="Text Placeholder 8">
            <a:extLst>
              <a:ext uri="{FF2B5EF4-FFF2-40B4-BE49-F238E27FC236}">
                <a16:creationId xmlns:a16="http://schemas.microsoft.com/office/drawing/2014/main" id="{4590D20F-DF59-4B4A-8FE9-6E4677C0DFE3}"/>
              </a:ext>
            </a:extLst>
          </p:cNvPr>
          <p:cNvSpPr>
            <a:spLocks noGrp="1"/>
          </p:cNvSpPr>
          <p:nvPr>
            <p:ph type="body" sz="quarter" idx="14" hasCustomPrompt="1"/>
          </p:nvPr>
        </p:nvSpPr>
        <p:spPr>
          <a:xfrm>
            <a:off x="6119643" y="6350325"/>
            <a:ext cx="5717830" cy="197596"/>
          </a:xfrm>
        </p:spPr>
        <p:txBody>
          <a:bodyPr/>
          <a:lstStyle>
            <a:lvl1pPr marL="0" indent="0" algn="r">
              <a:spcBef>
                <a:spcPts val="1200"/>
              </a:spcBef>
              <a:spcAft>
                <a:spcPts val="600"/>
              </a:spcAft>
              <a:buNone/>
              <a:defRPr sz="1200" b="0" spc="0" baseline="0">
                <a:solidFill>
                  <a:schemeClr val="tx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200"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Case Study Link</a:t>
            </a:r>
          </a:p>
        </p:txBody>
      </p:sp>
    </p:spTree>
    <p:extLst>
      <p:ext uri="{BB962C8B-B14F-4D97-AF65-F5344CB8AC3E}">
        <p14:creationId xmlns:p14="http://schemas.microsoft.com/office/powerpoint/2010/main" val="22899578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92">
          <p15:clr>
            <a:srgbClr val="FBAE40"/>
          </p15:clr>
        </p15:guide>
        <p15:guide id="2" orient="horz" pos="103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584200" y="1257300"/>
            <a:ext cx="4242355" cy="1900031"/>
          </a:xfrm>
        </p:spPr>
        <p:txBody>
          <a:bodyPr/>
          <a:lstStyle>
            <a:lvl1pPr marL="0" indent="0">
              <a:spcBef>
                <a:spcPts val="0"/>
              </a:spcBef>
              <a:spcAft>
                <a:spcPts val="600"/>
              </a:spcAft>
              <a:buNone/>
              <a:defRPr sz="1800" b="1" spc="0" baseline="0">
                <a:solidFill>
                  <a:schemeClr val="accent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buClr>
                <a:schemeClr val="tx2"/>
              </a:buClr>
              <a:buNone/>
              <a:tabLst/>
              <a:defRPr sz="1200" spc="0" baseline="0">
                <a:solidFill>
                  <a:schemeClr val="tx1"/>
                </a:solidFill>
              </a:defRPr>
            </a:lvl3pPr>
            <a:lvl4pPr marL="0" indent="0" defTabSz="762000">
              <a:buClr>
                <a:schemeClr val="tx2"/>
              </a:buClr>
              <a:buNone/>
              <a:tabLst/>
              <a:defRPr sz="1000" spc="0" baseline="0">
                <a:solidFill>
                  <a:schemeClr val="tx1"/>
                </a:solidFill>
              </a:defRPr>
            </a:lvl4pPr>
            <a:lvl5pPr marL="0" indent="0" defTabSz="762000">
              <a:buClr>
                <a:schemeClr val="tx2"/>
              </a:buClr>
              <a:buNone/>
              <a:tabLst/>
              <a:defRPr sz="10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a:extLst>
              <a:ext uri="{FF2B5EF4-FFF2-40B4-BE49-F238E27FC236}">
                <a16:creationId xmlns:a16="http://schemas.microsoft.com/office/drawing/2014/main" id="{73E5B985-600D-4368-9076-3C00DD63E337}"/>
              </a:ext>
            </a:extLst>
          </p:cNvPr>
          <p:cNvSpPr>
            <a:spLocks noGrp="1"/>
          </p:cNvSpPr>
          <p:nvPr>
            <p:ph type="body" sz="quarter" idx="11"/>
          </p:nvPr>
        </p:nvSpPr>
        <p:spPr>
          <a:xfrm>
            <a:off x="5918043" y="1257300"/>
            <a:ext cx="5980270" cy="1459502"/>
          </a:xfrm>
        </p:spPr>
        <p:txBody>
          <a:bodyPr/>
          <a:lstStyle>
            <a:lvl1pPr marL="0" indent="0">
              <a:spcBef>
                <a:spcPts val="1800"/>
              </a:spcBef>
              <a:spcAft>
                <a:spcPts val="600"/>
              </a:spcAft>
              <a:buNone/>
              <a:defRPr sz="1400" b="1" spc="0" baseline="0">
                <a:solidFill>
                  <a:schemeClr val="tx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2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400" b="1"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D20EBE28-7A23-4BE1-9034-CD29D283DBD0}"/>
              </a:ext>
            </a:extLst>
          </p:cNvPr>
          <p:cNvSpPr/>
          <p:nvPr userDrawn="1"/>
        </p:nvSpPr>
        <p:spPr bwMode="auto">
          <a:xfrm>
            <a:off x="340973" y="5450722"/>
            <a:ext cx="11557340" cy="112204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2E5D9949-1F69-49D3-9813-057E21524292}"/>
              </a:ext>
            </a:extLst>
          </p:cNvPr>
          <p:cNvSpPr>
            <a:spLocks noGrp="1"/>
          </p:cNvSpPr>
          <p:nvPr>
            <p:ph type="body" sz="quarter" idx="13"/>
          </p:nvPr>
        </p:nvSpPr>
        <p:spPr>
          <a:xfrm>
            <a:off x="618401" y="5688943"/>
            <a:ext cx="8340541" cy="607859"/>
          </a:xfrm>
        </p:spPr>
        <p:txBody>
          <a:bodyPr anchor="ctr"/>
          <a:lstStyle>
            <a:lvl1pPr marL="0" indent="0" algn="l">
              <a:spcBef>
                <a:spcPts val="0"/>
              </a:spcBef>
              <a:spcAft>
                <a:spcPts val="600"/>
              </a:spcAft>
              <a:buFont typeface="Arial" panose="020B0604020202020204" pitchFamily="34" charset="0"/>
              <a:buNone/>
              <a:tabLst/>
              <a:defRPr lang="en-US" sz="1400" kern="1200" spc="0" baseline="0" dirty="0" smtClean="0">
                <a:solidFill>
                  <a:schemeClr val="accent2"/>
                </a:solidFill>
                <a:latin typeface="+mn-lt"/>
                <a:ea typeface="Segoe UI" pitchFamily="34" charset="0"/>
                <a:cs typeface="+mn-cs"/>
              </a:defRPr>
            </a:lvl1pPr>
            <a:lvl2pPr marL="0" indent="0" algn="l">
              <a:spcBef>
                <a:spcPts val="0"/>
              </a:spcBef>
              <a:buFont typeface="Arial" panose="020B0604020202020204" pitchFamily="34" charset="0"/>
              <a:buNone/>
              <a:tabLst/>
              <a:defRPr lang="en-US" sz="1050" b="0" kern="1200" spc="0" baseline="0" dirty="0" smtClean="0">
                <a:solidFill>
                  <a:schemeClr val="bg1">
                    <a:lumMod val="50000"/>
                    <a:lumOff val="50000"/>
                  </a:schemeClr>
                </a:solidFill>
                <a:latin typeface="+mj-lt"/>
                <a:ea typeface="+mn-ea"/>
                <a:cs typeface="+mn-cs"/>
              </a:defRPr>
            </a:lvl2pPr>
            <a:lvl3pPr marL="115888" indent="0" algn="l">
              <a:spcBef>
                <a:spcPts val="0"/>
              </a:spcBef>
              <a:buFont typeface="Arial" panose="020B0604020202020204" pitchFamily="34" charset="0"/>
              <a:buNone/>
              <a:tabLst/>
              <a:defRPr lang="en-US" sz="1000" kern="1200" spc="0" baseline="0" dirty="0" smtClean="0">
                <a:solidFill>
                  <a:schemeClr val="bg1">
                    <a:lumMod val="50000"/>
                    <a:lumOff val="50000"/>
                  </a:schemeClr>
                </a:solidFill>
                <a:latin typeface="+mn-lt"/>
                <a:ea typeface="+mn-ea"/>
                <a:cs typeface="+mn-cs"/>
              </a:defRPr>
            </a:lvl3pPr>
            <a:lvl4pPr marL="0" indent="0" algn="l">
              <a:buFont typeface="Arial" panose="020B0604020202020204" pitchFamily="34" charset="0"/>
              <a:buNone/>
              <a:tabLst/>
              <a:defRPr/>
            </a:lvl4pPr>
            <a:lvl5pPr marL="0" indent="0" algn="l">
              <a:buFont typeface="Arial" panose="020B0604020202020204" pitchFamily="34" charset="0"/>
              <a:buNone/>
              <a:tabLst/>
              <a:defRPr/>
            </a:lvl5pPr>
          </a:lstStyle>
          <a:p>
            <a:pPr lvl="0"/>
            <a:r>
              <a:rPr lang="en-US"/>
              <a:t>Click</a:t>
            </a:r>
          </a:p>
          <a:p>
            <a:pPr lvl="1"/>
            <a:r>
              <a:rPr lang="en-US"/>
              <a:t>– Second level</a:t>
            </a:r>
          </a:p>
          <a:p>
            <a:pPr lvl="2"/>
            <a:r>
              <a:rPr lang="en-US"/>
              <a:t>Third level</a:t>
            </a:r>
          </a:p>
        </p:txBody>
      </p:sp>
      <p:sp>
        <p:nvSpPr>
          <p:cNvPr id="13" name="Text Placeholder 8">
            <a:extLst>
              <a:ext uri="{FF2B5EF4-FFF2-40B4-BE49-F238E27FC236}">
                <a16:creationId xmlns:a16="http://schemas.microsoft.com/office/drawing/2014/main" id="{4590D20F-DF59-4B4A-8FE9-6E4677C0DFE3}"/>
              </a:ext>
            </a:extLst>
          </p:cNvPr>
          <p:cNvSpPr>
            <a:spLocks noGrp="1"/>
          </p:cNvSpPr>
          <p:nvPr>
            <p:ph type="body" sz="quarter" idx="14" hasCustomPrompt="1"/>
          </p:nvPr>
        </p:nvSpPr>
        <p:spPr>
          <a:xfrm>
            <a:off x="6119643" y="5153034"/>
            <a:ext cx="5717830" cy="197596"/>
          </a:xfrm>
        </p:spPr>
        <p:txBody>
          <a:bodyPr/>
          <a:lstStyle>
            <a:lvl1pPr marL="0" indent="0" algn="r">
              <a:spcBef>
                <a:spcPts val="1200"/>
              </a:spcBef>
              <a:spcAft>
                <a:spcPts val="600"/>
              </a:spcAft>
              <a:buNone/>
              <a:defRPr sz="1200" b="0" spc="0" baseline="0">
                <a:solidFill>
                  <a:schemeClr val="tx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200"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Case Study Link</a:t>
            </a:r>
          </a:p>
        </p:txBody>
      </p:sp>
      <p:sp>
        <p:nvSpPr>
          <p:cNvPr id="3" name="Title 2">
            <a:extLst>
              <a:ext uri="{FF2B5EF4-FFF2-40B4-BE49-F238E27FC236}">
                <a16:creationId xmlns:a16="http://schemas.microsoft.com/office/drawing/2014/main" id="{69AD569E-03AD-47F5-8886-FF2A66CD3A4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45130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92">
          <p15:clr>
            <a:srgbClr val="FBAE40"/>
          </p15:clr>
        </p15:guide>
        <p15:guide id="2" orient="horz" pos="103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Case study">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A1BB61-2AA4-4F8F-BDAD-C481DF256F23}"/>
              </a:ext>
            </a:extLst>
          </p:cNvPr>
          <p:cNvSpPr/>
          <p:nvPr userDrawn="1"/>
        </p:nvSpPr>
        <p:spPr bwMode="auto">
          <a:xfrm>
            <a:off x="5697197" y="0"/>
            <a:ext cx="6444343" cy="678180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9" name="Text Placeholder 8"/>
          <p:cNvSpPr>
            <a:spLocks noGrp="1"/>
          </p:cNvSpPr>
          <p:nvPr>
            <p:ph type="body" sz="quarter" idx="10"/>
          </p:nvPr>
        </p:nvSpPr>
        <p:spPr>
          <a:xfrm>
            <a:off x="588263" y="1257300"/>
            <a:ext cx="4242355" cy="1900031"/>
          </a:xfrm>
        </p:spPr>
        <p:txBody>
          <a:bodyPr/>
          <a:lstStyle>
            <a:lvl1pPr marL="0" indent="0">
              <a:spcBef>
                <a:spcPts val="0"/>
              </a:spcBef>
              <a:spcAft>
                <a:spcPts val="600"/>
              </a:spcAft>
              <a:buNone/>
              <a:defRPr sz="1800" b="1" spc="0" baseline="0">
                <a:solidFill>
                  <a:schemeClr val="accent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buClr>
                <a:schemeClr val="tx2"/>
              </a:buClr>
              <a:buNone/>
              <a:tabLst/>
              <a:defRPr sz="1200" spc="0" baseline="0">
                <a:solidFill>
                  <a:schemeClr val="tx1"/>
                </a:solidFill>
              </a:defRPr>
            </a:lvl3pPr>
            <a:lvl4pPr marL="0" indent="0" defTabSz="762000">
              <a:buClr>
                <a:schemeClr val="tx2"/>
              </a:buClr>
              <a:buNone/>
              <a:tabLst/>
              <a:defRPr sz="1000" spc="0" baseline="0">
                <a:solidFill>
                  <a:schemeClr val="tx1"/>
                </a:solidFill>
              </a:defRPr>
            </a:lvl4pPr>
            <a:lvl5pPr marL="0" indent="0" defTabSz="762000">
              <a:buClr>
                <a:schemeClr val="tx2"/>
              </a:buClr>
              <a:buNone/>
              <a:tabLst/>
              <a:defRPr sz="10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8BD3526-BC92-4050-BF91-0CCA6B8D8E57}"/>
              </a:ext>
            </a:extLst>
          </p:cNvPr>
          <p:cNvSpPr>
            <a:spLocks noGrp="1"/>
          </p:cNvSpPr>
          <p:nvPr>
            <p:ph type="title"/>
          </p:nvPr>
        </p:nvSpPr>
        <p:spPr>
          <a:xfrm>
            <a:off x="588263" y="457200"/>
            <a:ext cx="4865707" cy="588080"/>
          </a:xfrm>
        </p:spPr>
        <p:txBody>
          <a:bodyPr/>
          <a:lstStyle/>
          <a:p>
            <a:r>
              <a:rPr lang="en-US"/>
              <a:t>Click to edit Master</a:t>
            </a:r>
          </a:p>
        </p:txBody>
      </p:sp>
      <p:sp>
        <p:nvSpPr>
          <p:cNvPr id="7" name="Text Placeholder 8">
            <a:extLst>
              <a:ext uri="{FF2B5EF4-FFF2-40B4-BE49-F238E27FC236}">
                <a16:creationId xmlns:a16="http://schemas.microsoft.com/office/drawing/2014/main" id="{73E5B985-600D-4368-9076-3C00DD63E337}"/>
              </a:ext>
            </a:extLst>
          </p:cNvPr>
          <p:cNvSpPr>
            <a:spLocks noGrp="1"/>
          </p:cNvSpPr>
          <p:nvPr>
            <p:ph type="body" sz="quarter" idx="11"/>
          </p:nvPr>
        </p:nvSpPr>
        <p:spPr>
          <a:xfrm>
            <a:off x="5918043" y="1676400"/>
            <a:ext cx="5980270" cy="1459502"/>
          </a:xfrm>
        </p:spPr>
        <p:txBody>
          <a:bodyPr/>
          <a:lstStyle>
            <a:lvl1pPr marL="0" indent="0">
              <a:spcBef>
                <a:spcPts val="1800"/>
              </a:spcBef>
              <a:spcAft>
                <a:spcPts val="600"/>
              </a:spcAft>
              <a:buNone/>
              <a:defRPr sz="1400" b="1" spc="0" baseline="0">
                <a:solidFill>
                  <a:schemeClr val="tx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2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400" b="1"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D20EBE28-7A23-4BE1-9034-CD29D283DBD0}"/>
              </a:ext>
            </a:extLst>
          </p:cNvPr>
          <p:cNvSpPr/>
          <p:nvPr userDrawn="1"/>
        </p:nvSpPr>
        <p:spPr bwMode="auto">
          <a:xfrm>
            <a:off x="5697197" y="0"/>
            <a:ext cx="6494803" cy="136071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2E5D9949-1F69-49D3-9813-057E21524292}"/>
              </a:ext>
            </a:extLst>
          </p:cNvPr>
          <p:cNvSpPr>
            <a:spLocks noGrp="1"/>
          </p:cNvSpPr>
          <p:nvPr>
            <p:ph type="body" sz="quarter" idx="13"/>
          </p:nvPr>
        </p:nvSpPr>
        <p:spPr>
          <a:xfrm>
            <a:off x="7051249" y="403358"/>
            <a:ext cx="4847064" cy="553998"/>
          </a:xfrm>
        </p:spPr>
        <p:txBody>
          <a:bodyPr anchor="ctr"/>
          <a:lstStyle>
            <a:lvl1pPr marL="0" indent="0" algn="l">
              <a:spcBef>
                <a:spcPts val="0"/>
              </a:spcBef>
              <a:spcAft>
                <a:spcPts val="600"/>
              </a:spcAft>
              <a:buFont typeface="Arial" panose="020B0604020202020204" pitchFamily="34" charset="0"/>
              <a:buNone/>
              <a:tabLst/>
              <a:defRPr lang="en-US" sz="1200" kern="1200" spc="0" baseline="0" dirty="0" smtClean="0">
                <a:solidFill>
                  <a:schemeClr val="accent2"/>
                </a:solidFill>
                <a:latin typeface="+mn-lt"/>
                <a:ea typeface="Segoe UI" pitchFamily="34" charset="0"/>
                <a:cs typeface="+mn-cs"/>
              </a:defRPr>
            </a:lvl1pPr>
            <a:lvl2pPr marL="0" indent="0" algn="l">
              <a:spcBef>
                <a:spcPts val="0"/>
              </a:spcBef>
              <a:buFont typeface="Arial" panose="020B0604020202020204" pitchFamily="34" charset="0"/>
              <a:buNone/>
              <a:tabLst/>
              <a:defRPr lang="en-US" sz="1000" b="0" kern="1200" spc="0" baseline="0" dirty="0" smtClean="0">
                <a:solidFill>
                  <a:schemeClr val="bg1">
                    <a:lumMod val="50000"/>
                    <a:lumOff val="50000"/>
                  </a:schemeClr>
                </a:solidFill>
                <a:latin typeface="+mj-lt"/>
                <a:ea typeface="+mn-ea"/>
                <a:cs typeface="+mn-cs"/>
              </a:defRPr>
            </a:lvl2pPr>
            <a:lvl3pPr marL="115888" indent="0" algn="l">
              <a:spcBef>
                <a:spcPts val="0"/>
              </a:spcBef>
              <a:buFont typeface="Arial" panose="020B0604020202020204" pitchFamily="34" charset="0"/>
              <a:buNone/>
              <a:tabLst/>
              <a:defRPr lang="en-US" sz="900" kern="1200" spc="0" baseline="0" dirty="0" smtClean="0">
                <a:solidFill>
                  <a:schemeClr val="bg1">
                    <a:lumMod val="50000"/>
                    <a:lumOff val="50000"/>
                  </a:schemeClr>
                </a:solidFill>
                <a:latin typeface="+mn-lt"/>
                <a:ea typeface="+mn-ea"/>
                <a:cs typeface="+mn-cs"/>
              </a:defRPr>
            </a:lvl3pPr>
            <a:lvl4pPr marL="0" indent="0" algn="l">
              <a:buFont typeface="Arial" panose="020B0604020202020204" pitchFamily="34" charset="0"/>
              <a:buNone/>
              <a:tabLst/>
              <a:defRPr/>
            </a:lvl4pPr>
            <a:lvl5pPr marL="0" indent="0" algn="l">
              <a:buFont typeface="Arial" panose="020B0604020202020204" pitchFamily="34" charset="0"/>
              <a:buNone/>
              <a:tabLst/>
              <a:defRPr/>
            </a:lvl5pPr>
          </a:lstStyle>
          <a:p>
            <a:pPr lvl="0"/>
            <a:r>
              <a:rPr lang="en-US"/>
              <a:t>Click</a:t>
            </a:r>
          </a:p>
          <a:p>
            <a:pPr lvl="1"/>
            <a:r>
              <a:rPr lang="en-US"/>
              <a:t>– Second level</a:t>
            </a:r>
          </a:p>
          <a:p>
            <a:pPr lvl="2"/>
            <a:r>
              <a:rPr lang="en-US"/>
              <a:t>Third level</a:t>
            </a:r>
          </a:p>
        </p:txBody>
      </p:sp>
      <p:sp>
        <p:nvSpPr>
          <p:cNvPr id="13" name="Text Placeholder 8">
            <a:extLst>
              <a:ext uri="{FF2B5EF4-FFF2-40B4-BE49-F238E27FC236}">
                <a16:creationId xmlns:a16="http://schemas.microsoft.com/office/drawing/2014/main" id="{4590D20F-DF59-4B4A-8FE9-6E4677C0DFE3}"/>
              </a:ext>
            </a:extLst>
          </p:cNvPr>
          <p:cNvSpPr>
            <a:spLocks noGrp="1"/>
          </p:cNvSpPr>
          <p:nvPr>
            <p:ph type="body" sz="quarter" idx="14" hasCustomPrompt="1"/>
          </p:nvPr>
        </p:nvSpPr>
        <p:spPr>
          <a:xfrm>
            <a:off x="6096001" y="6366717"/>
            <a:ext cx="5717830" cy="197596"/>
          </a:xfrm>
        </p:spPr>
        <p:txBody>
          <a:bodyPr/>
          <a:lstStyle>
            <a:lvl1pPr marL="0" indent="0" algn="r">
              <a:spcBef>
                <a:spcPts val="1200"/>
              </a:spcBef>
              <a:spcAft>
                <a:spcPts val="600"/>
              </a:spcAft>
              <a:buNone/>
              <a:defRPr sz="1200" b="0" spc="0" baseline="0">
                <a:solidFill>
                  <a:schemeClr val="tx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200"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Case Study Link</a:t>
            </a:r>
          </a:p>
        </p:txBody>
      </p:sp>
    </p:spTree>
    <p:extLst>
      <p:ext uri="{BB962C8B-B14F-4D97-AF65-F5344CB8AC3E}">
        <p14:creationId xmlns:p14="http://schemas.microsoft.com/office/powerpoint/2010/main" val="11481126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92">
          <p15:clr>
            <a:srgbClr val="FBAE40"/>
          </p15:clr>
        </p15:guide>
        <p15:guide id="2" orient="horz" pos="103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457200"/>
            <a:ext cx="4471726"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15606CC9-7AF2-48E8-AE57-BA82E1440197}"/>
              </a:ext>
            </a:extLst>
          </p:cNvPr>
          <p:cNvSpPr>
            <a:spLocks noGrp="1"/>
          </p:cNvSpPr>
          <p:nvPr>
            <p:ph type="body" sz="quarter" idx="10"/>
          </p:nvPr>
        </p:nvSpPr>
        <p:spPr>
          <a:xfrm>
            <a:off x="636588" y="2017713"/>
            <a:ext cx="4371975" cy="1471172"/>
          </a:xfrm>
        </p:spPr>
        <p:txBody>
          <a:bodyPr/>
          <a:lstStyle>
            <a:lvl1pPr marL="0" indent="0">
              <a:spcAft>
                <a:spcPts val="600"/>
              </a:spcAft>
              <a:buNone/>
              <a:defRPr sz="1800" b="1">
                <a:solidFill>
                  <a:schemeClr val="accent1"/>
                </a:solidFill>
              </a:defRPr>
            </a:lvl1pPr>
            <a:lvl2pPr marL="0" indent="0">
              <a:spcAft>
                <a:spcPts val="600"/>
              </a:spcAft>
              <a:buNone/>
              <a:defRPr sz="1400"/>
            </a:lvl2pPr>
            <a:lvl3pPr marL="0" indent="0">
              <a:spcAft>
                <a:spcPts val="600"/>
              </a:spcAft>
              <a:buNone/>
              <a:defRPr sz="1100"/>
            </a:lvl3pPr>
            <a:lvl4pPr marL="0" indent="0">
              <a:spcAft>
                <a:spcPts val="600"/>
              </a:spcAft>
              <a:buNone/>
              <a:defRPr sz="1050"/>
            </a:lvl4pPr>
            <a:lvl5pPr marL="0" indent="0">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956F5652-9072-4921-9F8C-B90945889156}"/>
              </a:ext>
            </a:extLst>
          </p:cNvPr>
          <p:cNvCxnSpPr>
            <a:cxnSpLocks/>
          </p:cNvCxnSpPr>
          <p:nvPr userDrawn="1"/>
        </p:nvCxnSpPr>
        <p:spPr>
          <a:xfrm>
            <a:off x="5656083" y="302559"/>
            <a:ext cx="0" cy="6372651"/>
          </a:xfrm>
          <a:prstGeom prst="line">
            <a:avLst/>
          </a:prstGeom>
          <a:ln>
            <a:solidFill>
              <a:schemeClr val="accent2">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5BBA12D0-6D76-4C32-B427-CEF6D029EAC3}"/>
              </a:ext>
            </a:extLst>
          </p:cNvPr>
          <p:cNvSpPr/>
          <p:nvPr userDrawn="1"/>
        </p:nvSpPr>
        <p:spPr bwMode="auto">
          <a:xfrm>
            <a:off x="293688" y="3629321"/>
            <a:ext cx="5353049" cy="2639718"/>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2311617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Case study">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A1BB61-2AA4-4F8F-BDAD-C481DF256F23}"/>
              </a:ext>
            </a:extLst>
          </p:cNvPr>
          <p:cNvSpPr/>
          <p:nvPr userDrawn="1"/>
        </p:nvSpPr>
        <p:spPr bwMode="auto">
          <a:xfrm>
            <a:off x="5697197" y="0"/>
            <a:ext cx="6444343" cy="6858000"/>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sp>
        <p:nvSpPr>
          <p:cNvPr id="9" name="Text Placeholder 8"/>
          <p:cNvSpPr>
            <a:spLocks noGrp="1"/>
          </p:cNvSpPr>
          <p:nvPr>
            <p:ph type="body" sz="quarter" idx="10"/>
          </p:nvPr>
        </p:nvSpPr>
        <p:spPr>
          <a:xfrm>
            <a:off x="588263" y="1638300"/>
            <a:ext cx="4865707" cy="1900031"/>
          </a:xfrm>
        </p:spPr>
        <p:txBody>
          <a:bodyPr/>
          <a:lstStyle>
            <a:lvl1pPr marL="0" indent="0">
              <a:spcBef>
                <a:spcPts val="0"/>
              </a:spcBef>
              <a:spcAft>
                <a:spcPts val="600"/>
              </a:spcAft>
              <a:buNone/>
              <a:defRPr sz="1800" b="1" spc="0" baseline="0">
                <a:solidFill>
                  <a:schemeClr val="accent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buClr>
                <a:schemeClr val="tx2"/>
              </a:buClr>
              <a:buNone/>
              <a:tabLst/>
              <a:defRPr sz="1200" spc="0" baseline="0">
                <a:solidFill>
                  <a:schemeClr val="tx1"/>
                </a:solidFill>
              </a:defRPr>
            </a:lvl3pPr>
            <a:lvl4pPr marL="0" indent="0" defTabSz="762000">
              <a:buClr>
                <a:schemeClr val="tx2"/>
              </a:buClr>
              <a:buNone/>
              <a:tabLst/>
              <a:defRPr sz="1000" spc="0" baseline="0">
                <a:solidFill>
                  <a:schemeClr val="tx1"/>
                </a:solidFill>
              </a:defRPr>
            </a:lvl4pPr>
            <a:lvl5pPr marL="0" indent="0" defTabSz="762000">
              <a:buClr>
                <a:schemeClr val="tx2"/>
              </a:buClr>
              <a:buNone/>
              <a:tabLst/>
              <a:defRPr sz="10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8BD3526-BC92-4050-BF91-0CCA6B8D8E57}"/>
              </a:ext>
            </a:extLst>
          </p:cNvPr>
          <p:cNvSpPr>
            <a:spLocks noGrp="1"/>
          </p:cNvSpPr>
          <p:nvPr>
            <p:ph type="title"/>
          </p:nvPr>
        </p:nvSpPr>
        <p:spPr>
          <a:xfrm>
            <a:off x="588263" y="457200"/>
            <a:ext cx="4865707" cy="588080"/>
          </a:xfrm>
        </p:spPr>
        <p:txBody>
          <a:bodyPr/>
          <a:lstStyle/>
          <a:p>
            <a:r>
              <a:rPr lang="en-US"/>
              <a:t>Click to edit Master</a:t>
            </a:r>
          </a:p>
        </p:txBody>
      </p:sp>
      <p:sp>
        <p:nvSpPr>
          <p:cNvPr id="7" name="Text Placeholder 8">
            <a:extLst>
              <a:ext uri="{FF2B5EF4-FFF2-40B4-BE49-F238E27FC236}">
                <a16:creationId xmlns:a16="http://schemas.microsoft.com/office/drawing/2014/main" id="{73E5B985-600D-4368-9076-3C00DD63E337}"/>
              </a:ext>
            </a:extLst>
          </p:cNvPr>
          <p:cNvSpPr>
            <a:spLocks noGrp="1"/>
          </p:cNvSpPr>
          <p:nvPr>
            <p:ph type="body" sz="quarter" idx="11"/>
          </p:nvPr>
        </p:nvSpPr>
        <p:spPr>
          <a:xfrm>
            <a:off x="5918043" y="1676400"/>
            <a:ext cx="5980270" cy="1459502"/>
          </a:xfrm>
        </p:spPr>
        <p:txBody>
          <a:bodyPr/>
          <a:lstStyle>
            <a:lvl1pPr marL="0" indent="0">
              <a:spcBef>
                <a:spcPts val="1200"/>
              </a:spcBef>
              <a:spcAft>
                <a:spcPts val="600"/>
              </a:spcAft>
              <a:buNone/>
              <a:defRPr sz="1400" b="1" spc="0" baseline="0">
                <a:solidFill>
                  <a:schemeClr val="accent4"/>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2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accent4"/>
                </a:solidFill>
              </a:defRPr>
            </a:lvl3pPr>
            <a:lvl4pPr marL="0" indent="0" defTabSz="762000">
              <a:spcAft>
                <a:spcPts val="600"/>
              </a:spcAft>
              <a:buClr>
                <a:schemeClr val="tx2"/>
              </a:buClr>
              <a:buNone/>
              <a:tabLst/>
              <a:defRPr sz="1400" b="1" spc="0" baseline="0">
                <a:solidFill>
                  <a:schemeClr val="accent4"/>
                </a:solidFill>
              </a:defRPr>
            </a:lvl4pPr>
            <a:lvl5pPr marL="0" indent="0" defTabSz="762000">
              <a:spcAft>
                <a:spcPts val="600"/>
              </a:spcAft>
              <a:buClr>
                <a:schemeClr val="tx2"/>
              </a:buClr>
              <a:buNone/>
              <a:tabLst/>
              <a:defRPr sz="12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D20EBE28-7A23-4BE1-9034-CD29D283DBD0}"/>
              </a:ext>
            </a:extLst>
          </p:cNvPr>
          <p:cNvSpPr/>
          <p:nvPr userDrawn="1"/>
        </p:nvSpPr>
        <p:spPr bwMode="auto">
          <a:xfrm>
            <a:off x="5697197" y="0"/>
            <a:ext cx="6494803" cy="136071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2E5D9949-1F69-49D3-9813-057E21524292}"/>
              </a:ext>
            </a:extLst>
          </p:cNvPr>
          <p:cNvSpPr>
            <a:spLocks noGrp="1"/>
          </p:cNvSpPr>
          <p:nvPr>
            <p:ph type="body" sz="quarter" idx="13"/>
          </p:nvPr>
        </p:nvSpPr>
        <p:spPr>
          <a:xfrm>
            <a:off x="7051249" y="403358"/>
            <a:ext cx="4847064" cy="553998"/>
          </a:xfrm>
        </p:spPr>
        <p:txBody>
          <a:bodyPr anchor="ctr"/>
          <a:lstStyle>
            <a:lvl1pPr marL="0" indent="0" algn="l">
              <a:spcBef>
                <a:spcPts val="0"/>
              </a:spcBef>
              <a:spcAft>
                <a:spcPts val="600"/>
              </a:spcAft>
              <a:buFont typeface="Arial" panose="020B0604020202020204" pitchFamily="34" charset="0"/>
              <a:buNone/>
              <a:tabLst/>
              <a:defRPr lang="en-US" sz="1200" kern="1200" spc="0" baseline="0" dirty="0" smtClean="0">
                <a:solidFill>
                  <a:schemeClr val="accent2"/>
                </a:solidFill>
                <a:latin typeface="+mn-lt"/>
                <a:ea typeface="Segoe UI" pitchFamily="34" charset="0"/>
                <a:cs typeface="+mn-cs"/>
              </a:defRPr>
            </a:lvl1pPr>
            <a:lvl2pPr marL="0" indent="0" algn="l">
              <a:spcBef>
                <a:spcPts val="0"/>
              </a:spcBef>
              <a:buFont typeface="Arial" panose="020B0604020202020204" pitchFamily="34" charset="0"/>
              <a:buNone/>
              <a:tabLst/>
              <a:defRPr lang="en-US" sz="1000" b="0" kern="1200" spc="0" baseline="0" dirty="0" smtClean="0">
                <a:solidFill>
                  <a:schemeClr val="bg1">
                    <a:lumMod val="50000"/>
                    <a:lumOff val="50000"/>
                  </a:schemeClr>
                </a:solidFill>
                <a:latin typeface="+mj-lt"/>
                <a:ea typeface="+mn-ea"/>
                <a:cs typeface="+mn-cs"/>
              </a:defRPr>
            </a:lvl2pPr>
            <a:lvl3pPr marL="115888" indent="0" algn="l">
              <a:spcBef>
                <a:spcPts val="0"/>
              </a:spcBef>
              <a:buFont typeface="Arial" panose="020B0604020202020204" pitchFamily="34" charset="0"/>
              <a:buNone/>
              <a:tabLst/>
              <a:defRPr lang="en-US" sz="900" kern="1200" spc="0" baseline="0" dirty="0" smtClean="0">
                <a:solidFill>
                  <a:schemeClr val="bg1">
                    <a:lumMod val="50000"/>
                    <a:lumOff val="50000"/>
                  </a:schemeClr>
                </a:solidFill>
                <a:latin typeface="+mn-lt"/>
                <a:ea typeface="+mn-ea"/>
                <a:cs typeface="+mn-cs"/>
              </a:defRPr>
            </a:lvl3pPr>
            <a:lvl4pPr marL="0" indent="0" algn="l">
              <a:buFont typeface="Arial" panose="020B0604020202020204" pitchFamily="34" charset="0"/>
              <a:buNone/>
              <a:tabLst/>
              <a:defRPr/>
            </a:lvl4pPr>
            <a:lvl5pPr marL="0" indent="0" algn="l">
              <a:buFont typeface="Arial" panose="020B0604020202020204" pitchFamily="34" charset="0"/>
              <a:buNone/>
              <a:tabLst/>
              <a:defRPr/>
            </a:lvl5pPr>
          </a:lstStyle>
          <a:p>
            <a:pPr lvl="0"/>
            <a:r>
              <a:rPr lang="en-US"/>
              <a:t>Click</a:t>
            </a:r>
          </a:p>
          <a:p>
            <a:pPr lvl="1"/>
            <a:r>
              <a:rPr lang="en-US"/>
              <a:t>– Second level</a:t>
            </a:r>
          </a:p>
          <a:p>
            <a:pPr lvl="2"/>
            <a:r>
              <a:rPr lang="en-US"/>
              <a:t>Third level</a:t>
            </a:r>
          </a:p>
        </p:txBody>
      </p:sp>
      <p:sp>
        <p:nvSpPr>
          <p:cNvPr id="13" name="Text Placeholder 8">
            <a:extLst>
              <a:ext uri="{FF2B5EF4-FFF2-40B4-BE49-F238E27FC236}">
                <a16:creationId xmlns:a16="http://schemas.microsoft.com/office/drawing/2014/main" id="{4590D20F-DF59-4B4A-8FE9-6E4677C0DFE3}"/>
              </a:ext>
            </a:extLst>
          </p:cNvPr>
          <p:cNvSpPr>
            <a:spLocks noGrp="1"/>
          </p:cNvSpPr>
          <p:nvPr>
            <p:ph type="body" sz="quarter" idx="14" hasCustomPrompt="1"/>
          </p:nvPr>
        </p:nvSpPr>
        <p:spPr>
          <a:xfrm>
            <a:off x="6096001" y="6366717"/>
            <a:ext cx="5717830" cy="197596"/>
          </a:xfrm>
        </p:spPr>
        <p:txBody>
          <a:bodyPr/>
          <a:lstStyle>
            <a:lvl1pPr marL="0" indent="0" algn="r">
              <a:spcBef>
                <a:spcPts val="1200"/>
              </a:spcBef>
              <a:spcAft>
                <a:spcPts val="600"/>
              </a:spcAft>
              <a:buNone/>
              <a:defRPr sz="1200" b="0" spc="0" baseline="0">
                <a:solidFill>
                  <a:schemeClr val="tx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200"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Case Study Link</a:t>
            </a:r>
          </a:p>
        </p:txBody>
      </p:sp>
    </p:spTree>
    <p:extLst>
      <p:ext uri="{BB962C8B-B14F-4D97-AF65-F5344CB8AC3E}">
        <p14:creationId xmlns:p14="http://schemas.microsoft.com/office/powerpoint/2010/main" val="33449180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92">
          <p15:clr>
            <a:srgbClr val="FBAE40"/>
          </p15:clr>
        </p15:guide>
        <p15:guide id="2" orient="horz" pos="103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5606CC9-7AF2-48E8-AE57-BA82E1440197}"/>
              </a:ext>
            </a:extLst>
          </p:cNvPr>
          <p:cNvSpPr>
            <a:spLocks noGrp="1"/>
          </p:cNvSpPr>
          <p:nvPr>
            <p:ph type="body" sz="quarter" idx="10"/>
          </p:nvPr>
        </p:nvSpPr>
        <p:spPr>
          <a:xfrm>
            <a:off x="636588" y="1436688"/>
            <a:ext cx="5110064" cy="2052197"/>
          </a:xfrm>
        </p:spPr>
        <p:txBody>
          <a:bodyPr/>
          <a:lstStyle>
            <a:lvl1pPr marL="0" indent="0">
              <a:spcAft>
                <a:spcPts val="600"/>
              </a:spcAft>
              <a:buNone/>
              <a:defRPr sz="1800" b="1">
                <a:solidFill>
                  <a:schemeClr val="accent1"/>
                </a:solidFill>
              </a:defRPr>
            </a:lvl1pPr>
            <a:lvl2pPr marL="0" indent="0">
              <a:spcAft>
                <a:spcPts val="600"/>
              </a:spcAft>
              <a:buNone/>
              <a:defRPr sz="1400"/>
            </a:lvl2pPr>
            <a:lvl3pPr marL="0" indent="0">
              <a:spcAft>
                <a:spcPts val="600"/>
              </a:spcAft>
              <a:buNone/>
              <a:defRPr sz="1100"/>
            </a:lvl3pPr>
            <a:lvl4pPr marL="0" indent="0">
              <a:spcAft>
                <a:spcPts val="600"/>
              </a:spcAft>
              <a:buNone/>
              <a:defRPr sz="1050"/>
            </a:lvl4pPr>
            <a:lvl5pPr marL="0" indent="0">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8">
            <a:extLst>
              <a:ext uri="{FF2B5EF4-FFF2-40B4-BE49-F238E27FC236}">
                <a16:creationId xmlns:a16="http://schemas.microsoft.com/office/drawing/2014/main" id="{89B0B473-5AF9-4B9D-B62C-3B46A48C360C}"/>
              </a:ext>
            </a:extLst>
          </p:cNvPr>
          <p:cNvSpPr>
            <a:spLocks noGrp="1"/>
          </p:cNvSpPr>
          <p:nvPr>
            <p:ph type="body" sz="quarter" idx="14" hasCustomPrompt="1"/>
          </p:nvPr>
        </p:nvSpPr>
        <p:spPr>
          <a:xfrm>
            <a:off x="6096001" y="6366717"/>
            <a:ext cx="5717830" cy="197596"/>
          </a:xfrm>
        </p:spPr>
        <p:txBody>
          <a:bodyPr/>
          <a:lstStyle>
            <a:lvl1pPr marL="0" indent="0" algn="r">
              <a:spcBef>
                <a:spcPts val="1200"/>
              </a:spcBef>
              <a:spcAft>
                <a:spcPts val="600"/>
              </a:spcAft>
              <a:buNone/>
              <a:defRPr sz="1200" b="0" spc="0" baseline="0">
                <a:solidFill>
                  <a:schemeClr val="tx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200"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Case Study Link</a:t>
            </a:r>
          </a:p>
        </p:txBody>
      </p:sp>
      <p:sp>
        <p:nvSpPr>
          <p:cNvPr id="3" name="Title 2">
            <a:extLst>
              <a:ext uri="{FF2B5EF4-FFF2-40B4-BE49-F238E27FC236}">
                <a16:creationId xmlns:a16="http://schemas.microsoft.com/office/drawing/2014/main" id="{EADA1FDB-B405-42E1-B0E5-B7FB7DDD4F1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9189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userDrawn="1">
          <p15:clr>
            <a:srgbClr val="5ACBF0"/>
          </p15:clr>
        </p15:guide>
        <p15:guide id="29" orient="horz" pos="1272" userDrawn="1">
          <p15:clr>
            <a:srgbClr val="5ACBF0"/>
          </p15:clr>
        </p15:guide>
        <p15:guide id="30" orient="horz" pos="288">
          <p15:clr>
            <a:srgbClr val="5ACBF0"/>
          </p15:clr>
        </p15:guide>
        <p15:guide id="31" orient="horz" pos="792"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082279"/>
            <a:ext cx="7824216" cy="1846659"/>
          </a:xfrm>
        </p:spPr>
        <p:txBody>
          <a:bodyPr anchor="b"/>
          <a:lstStyle>
            <a:lvl1pPr>
              <a:defRPr sz="4000">
                <a:solidFill>
                  <a:schemeClr val="accent1"/>
                </a:solidFill>
              </a:defRPr>
            </a:lvl1pPr>
          </a:lstStyle>
          <a:p>
            <a:r>
              <a:rPr lang="en-US"/>
              <a:t>Click to edit Master title style</a:t>
            </a:r>
          </a:p>
        </p:txBody>
      </p:sp>
    </p:spTree>
    <p:extLst>
      <p:ext uri="{BB962C8B-B14F-4D97-AF65-F5344CB8AC3E}">
        <p14:creationId xmlns:p14="http://schemas.microsoft.com/office/powerpoint/2010/main" val="24948533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9F8D3A-02CC-4584-A182-0FFC441FDF8D}"/>
              </a:ext>
            </a:extLst>
          </p:cNvPr>
          <p:cNvSpPr/>
          <p:nvPr userDrawn="1"/>
        </p:nvSpPr>
        <p:spPr bwMode="auto">
          <a:xfrm>
            <a:off x="0" y="1219200"/>
            <a:ext cx="12192000" cy="3978442"/>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082279"/>
            <a:ext cx="10897883" cy="1846659"/>
          </a:xfrm>
        </p:spPr>
        <p:txBody>
          <a:bodyPr anchor="b"/>
          <a:lstStyle>
            <a:lvl1pPr>
              <a:defRPr sz="4000">
                <a:solidFill>
                  <a:schemeClr val="accent1"/>
                </a:solidFill>
              </a:defRPr>
            </a:lvl1pPr>
          </a:lstStyle>
          <a:p>
            <a:r>
              <a:rPr lang="en-US"/>
              <a:t>Click to edit Master title style</a:t>
            </a:r>
          </a:p>
        </p:txBody>
      </p:sp>
    </p:spTree>
    <p:extLst>
      <p:ext uri="{BB962C8B-B14F-4D97-AF65-F5344CB8AC3E}">
        <p14:creationId xmlns:p14="http://schemas.microsoft.com/office/powerpoint/2010/main" val="25381090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125792"/>
            <a:ext cx="6667500" cy="603242"/>
          </a:xfrm>
        </p:spPr>
        <p:txBody>
          <a:bodyPr anchor="ctr"/>
          <a:lstStyle>
            <a:lvl1pPr marL="0" indent="0">
              <a:spcBef>
                <a:spcPts val="1200"/>
              </a:spcBef>
              <a:buNone/>
              <a:defRPr sz="2000" b="1">
                <a:solidFill>
                  <a:schemeClr val="accent1"/>
                </a:solidFill>
              </a:defRPr>
            </a:lvl1pPr>
            <a:lvl2pPr marL="0" indent="0">
              <a:spcAft>
                <a:spcPts val="600"/>
              </a:spcAft>
              <a:buNone/>
              <a:defRPr sz="1600"/>
            </a:lvl2pPr>
          </a:lstStyle>
          <a:p>
            <a:pPr lvl="0"/>
            <a:r>
              <a:rPr lang="en-US"/>
              <a:t>Click to edit Master text styles</a:t>
            </a:r>
          </a:p>
          <a:p>
            <a:pPr lvl="1"/>
            <a:r>
              <a:rPr lang="en-US"/>
              <a:t>second</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4356100" y="1973263"/>
            <a:ext cx="0" cy="29083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8">
            <a:extLst>
              <a:ext uri="{FF2B5EF4-FFF2-40B4-BE49-F238E27FC236}">
                <a16:creationId xmlns:a16="http://schemas.microsoft.com/office/drawing/2014/main" id="{9CCE06A2-5EAB-42CC-AC1E-EDEC6BA21D73}"/>
              </a:ext>
            </a:extLst>
          </p:cNvPr>
          <p:cNvSpPr>
            <a:spLocks noGrp="1"/>
          </p:cNvSpPr>
          <p:nvPr>
            <p:ph type="body" sz="quarter" idx="14" hasCustomPrompt="1"/>
          </p:nvPr>
        </p:nvSpPr>
        <p:spPr>
          <a:xfrm>
            <a:off x="6096001" y="6366717"/>
            <a:ext cx="5717830" cy="197596"/>
          </a:xfrm>
        </p:spPr>
        <p:txBody>
          <a:bodyPr/>
          <a:lstStyle>
            <a:lvl1pPr marL="0" indent="0" algn="r">
              <a:spcBef>
                <a:spcPts val="1200"/>
              </a:spcBef>
              <a:spcAft>
                <a:spcPts val="600"/>
              </a:spcAft>
              <a:buNone/>
              <a:defRPr sz="1200" b="0" spc="0" baseline="0">
                <a:solidFill>
                  <a:schemeClr val="tx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200"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Case Study Link</a:t>
            </a:r>
          </a:p>
        </p:txBody>
      </p:sp>
    </p:spTree>
    <p:extLst>
      <p:ext uri="{BB962C8B-B14F-4D97-AF65-F5344CB8AC3E}">
        <p14:creationId xmlns:p14="http://schemas.microsoft.com/office/powerpoint/2010/main" val="8030661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5606CC9-7AF2-48E8-AE57-BA82E1440197}"/>
              </a:ext>
            </a:extLst>
          </p:cNvPr>
          <p:cNvSpPr>
            <a:spLocks noGrp="1"/>
          </p:cNvSpPr>
          <p:nvPr>
            <p:ph type="body" sz="quarter" idx="10"/>
          </p:nvPr>
        </p:nvSpPr>
        <p:spPr>
          <a:xfrm>
            <a:off x="636588" y="1436688"/>
            <a:ext cx="3719512" cy="2052197"/>
          </a:xfrm>
        </p:spPr>
        <p:txBody>
          <a:bodyPr/>
          <a:lstStyle>
            <a:lvl1pPr marL="0" indent="0">
              <a:spcAft>
                <a:spcPts val="600"/>
              </a:spcAft>
              <a:buNone/>
              <a:defRPr sz="1800" b="1">
                <a:solidFill>
                  <a:schemeClr val="accent1"/>
                </a:solidFill>
              </a:defRPr>
            </a:lvl1pPr>
            <a:lvl2pPr marL="0" indent="0">
              <a:spcAft>
                <a:spcPts val="600"/>
              </a:spcAft>
              <a:buNone/>
              <a:defRPr sz="1400"/>
            </a:lvl2pPr>
            <a:lvl3pPr marL="0" indent="0">
              <a:spcAft>
                <a:spcPts val="600"/>
              </a:spcAft>
              <a:buNone/>
              <a:defRPr sz="1100"/>
            </a:lvl3pPr>
            <a:lvl4pPr marL="0" indent="0">
              <a:spcAft>
                <a:spcPts val="600"/>
              </a:spcAft>
              <a:buNone/>
              <a:defRPr sz="1050"/>
            </a:lvl4pPr>
            <a:lvl5pPr marL="0" indent="0">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8">
            <a:extLst>
              <a:ext uri="{FF2B5EF4-FFF2-40B4-BE49-F238E27FC236}">
                <a16:creationId xmlns:a16="http://schemas.microsoft.com/office/drawing/2014/main" id="{89B0B473-5AF9-4B9D-B62C-3B46A48C360C}"/>
              </a:ext>
            </a:extLst>
          </p:cNvPr>
          <p:cNvSpPr>
            <a:spLocks noGrp="1"/>
          </p:cNvSpPr>
          <p:nvPr>
            <p:ph type="body" sz="quarter" idx="14" hasCustomPrompt="1"/>
          </p:nvPr>
        </p:nvSpPr>
        <p:spPr>
          <a:xfrm>
            <a:off x="6096001" y="6366717"/>
            <a:ext cx="5717830" cy="197596"/>
          </a:xfrm>
        </p:spPr>
        <p:txBody>
          <a:bodyPr/>
          <a:lstStyle>
            <a:lvl1pPr marL="0" indent="0" algn="r">
              <a:spcBef>
                <a:spcPts val="1200"/>
              </a:spcBef>
              <a:spcAft>
                <a:spcPts val="600"/>
              </a:spcAft>
              <a:buNone/>
              <a:defRPr sz="1200" b="0" spc="0" baseline="0">
                <a:solidFill>
                  <a:schemeClr val="tx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200"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Case Study Link</a:t>
            </a:r>
          </a:p>
        </p:txBody>
      </p:sp>
      <p:sp>
        <p:nvSpPr>
          <p:cNvPr id="3" name="Title 2">
            <a:extLst>
              <a:ext uri="{FF2B5EF4-FFF2-40B4-BE49-F238E27FC236}">
                <a16:creationId xmlns:a16="http://schemas.microsoft.com/office/drawing/2014/main" id="{EADA1FDB-B405-42E1-B0E5-B7FB7DDD4F1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0893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79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quare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3" name="Picture 2" descr="Coworkers collaborating on a teams call">
            <a:extLst>
              <a:ext uri="{FF2B5EF4-FFF2-40B4-BE49-F238E27FC236}">
                <a16:creationId xmlns:a16="http://schemas.microsoft.com/office/drawing/2014/main" id="{3B1711C4-D506-46A0-AD70-6EEAB3B2B00C}"/>
              </a:ext>
            </a:extLst>
          </p:cNvPr>
          <p:cNvPicPr>
            <a:picLocks noChangeAspect="1"/>
          </p:cNvPicPr>
          <p:nvPr/>
        </p:nvPicPr>
        <p:blipFill>
          <a:blip r:embed="rId3"/>
          <a:stretch>
            <a:fillRect/>
          </a:stretch>
        </p:blipFill>
        <p:spPr bwMode="ltGray">
          <a:xfrm>
            <a:off x="5334000" y="0"/>
            <a:ext cx="6858000" cy="6858000"/>
          </a:xfrm>
          <a:prstGeom prst="rect">
            <a:avLst/>
          </a:prstGeom>
        </p:spPr>
      </p:pic>
      <p:sp>
        <p:nvSpPr>
          <p:cNvPr id="9" name="Rectangle 8">
            <a:extLst>
              <a:ext uri="{FF2B5EF4-FFF2-40B4-BE49-F238E27FC236}">
                <a16:creationId xmlns:a16="http://schemas.microsoft.com/office/drawing/2014/main" id="{3E105594-C975-4DCD-BEAD-CFC611FBFC3D}"/>
              </a:ext>
              <a:ext uri="{C183D7F6-B498-43B3-948B-1728B52AA6E4}">
                <adec:decorative xmlns:adec="http://schemas.microsoft.com/office/drawing/2017/decorative" val="1"/>
              </a:ext>
            </a:extLst>
          </p:cNvPr>
          <p:cNvSpPr/>
          <p:nvPr/>
        </p:nvSpPr>
        <p:spPr bwMode="auto">
          <a:xfrm flipH="1">
            <a:off x="5341619" y="0"/>
            <a:ext cx="1352691" cy="6858000"/>
          </a:xfrm>
          <a:prstGeom prst="rect">
            <a:avLst/>
          </a:prstGeom>
          <a:gradFill flip="none" rotWithShape="1">
            <a:gsLst>
              <a:gs pos="0">
                <a:schemeClr val="tx1">
                  <a:alpha val="10000"/>
                </a:schemeClr>
              </a:gs>
              <a:gs pos="10000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398814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Case study">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A1BB61-2AA4-4F8F-BDAD-C481DF256F23}"/>
              </a:ext>
            </a:extLst>
          </p:cNvPr>
          <p:cNvSpPr/>
          <p:nvPr userDrawn="1"/>
        </p:nvSpPr>
        <p:spPr bwMode="auto">
          <a:xfrm>
            <a:off x="5697197" y="0"/>
            <a:ext cx="6444343" cy="6940482"/>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9" name="Text Placeholder 8"/>
          <p:cNvSpPr>
            <a:spLocks noGrp="1"/>
          </p:cNvSpPr>
          <p:nvPr>
            <p:ph type="body" sz="quarter" idx="10"/>
          </p:nvPr>
        </p:nvSpPr>
        <p:spPr>
          <a:xfrm>
            <a:off x="588263" y="1441450"/>
            <a:ext cx="4242355" cy="1900031"/>
          </a:xfrm>
        </p:spPr>
        <p:txBody>
          <a:bodyPr/>
          <a:lstStyle>
            <a:lvl1pPr marL="0" indent="0">
              <a:spcBef>
                <a:spcPts val="0"/>
              </a:spcBef>
              <a:spcAft>
                <a:spcPts val="600"/>
              </a:spcAft>
              <a:buNone/>
              <a:defRPr sz="1800" b="1" spc="0" baseline="0">
                <a:solidFill>
                  <a:schemeClr val="accent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buClr>
                <a:schemeClr val="tx2"/>
              </a:buClr>
              <a:buNone/>
              <a:tabLst/>
              <a:defRPr sz="1200" spc="0" baseline="0">
                <a:solidFill>
                  <a:schemeClr val="tx1"/>
                </a:solidFill>
              </a:defRPr>
            </a:lvl3pPr>
            <a:lvl4pPr marL="0" indent="0" defTabSz="762000">
              <a:buClr>
                <a:schemeClr val="tx2"/>
              </a:buClr>
              <a:buNone/>
              <a:tabLst/>
              <a:defRPr sz="1000" spc="0" baseline="0">
                <a:solidFill>
                  <a:schemeClr val="tx1"/>
                </a:solidFill>
              </a:defRPr>
            </a:lvl4pPr>
            <a:lvl5pPr marL="0" indent="0" defTabSz="762000">
              <a:buClr>
                <a:schemeClr val="tx2"/>
              </a:buClr>
              <a:buNone/>
              <a:tabLst/>
              <a:defRPr sz="10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8BD3526-BC92-4050-BF91-0CCA6B8D8E57}"/>
              </a:ext>
            </a:extLst>
          </p:cNvPr>
          <p:cNvSpPr>
            <a:spLocks noGrp="1"/>
          </p:cNvSpPr>
          <p:nvPr>
            <p:ph type="title"/>
          </p:nvPr>
        </p:nvSpPr>
        <p:spPr>
          <a:xfrm>
            <a:off x="588263" y="457200"/>
            <a:ext cx="4865707" cy="588080"/>
          </a:xfrm>
        </p:spPr>
        <p:txBody>
          <a:bodyPr/>
          <a:lstStyle/>
          <a:p>
            <a:r>
              <a:rPr lang="en-US"/>
              <a:t>Click to edit Master</a:t>
            </a:r>
          </a:p>
        </p:txBody>
      </p:sp>
      <p:sp>
        <p:nvSpPr>
          <p:cNvPr id="7" name="Text Placeholder 8">
            <a:extLst>
              <a:ext uri="{FF2B5EF4-FFF2-40B4-BE49-F238E27FC236}">
                <a16:creationId xmlns:a16="http://schemas.microsoft.com/office/drawing/2014/main" id="{73E5B985-600D-4368-9076-3C00DD63E337}"/>
              </a:ext>
            </a:extLst>
          </p:cNvPr>
          <p:cNvSpPr>
            <a:spLocks noGrp="1"/>
          </p:cNvSpPr>
          <p:nvPr>
            <p:ph type="body" sz="quarter" idx="11"/>
          </p:nvPr>
        </p:nvSpPr>
        <p:spPr>
          <a:xfrm>
            <a:off x="5918043" y="1676400"/>
            <a:ext cx="5980270" cy="1459502"/>
          </a:xfrm>
        </p:spPr>
        <p:txBody>
          <a:bodyPr/>
          <a:lstStyle>
            <a:lvl1pPr marL="0" indent="0">
              <a:spcBef>
                <a:spcPts val="1200"/>
              </a:spcBef>
              <a:spcAft>
                <a:spcPts val="600"/>
              </a:spcAft>
              <a:buNone/>
              <a:defRPr sz="1400" b="1" spc="0" baseline="0">
                <a:solidFill>
                  <a:schemeClr val="accent4"/>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2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accent4"/>
                </a:solidFill>
              </a:defRPr>
            </a:lvl3pPr>
            <a:lvl4pPr marL="0" indent="0" defTabSz="762000">
              <a:spcAft>
                <a:spcPts val="600"/>
              </a:spcAft>
              <a:buClr>
                <a:schemeClr val="tx2"/>
              </a:buClr>
              <a:buNone/>
              <a:tabLst/>
              <a:defRPr sz="1400" b="1" spc="0" baseline="0">
                <a:solidFill>
                  <a:schemeClr val="accent4"/>
                </a:solidFill>
              </a:defRPr>
            </a:lvl4pPr>
            <a:lvl5pPr marL="0" indent="0" defTabSz="762000">
              <a:spcAft>
                <a:spcPts val="600"/>
              </a:spcAft>
              <a:buClr>
                <a:schemeClr val="tx2"/>
              </a:buClr>
              <a:buNone/>
              <a:tabLst/>
              <a:defRPr sz="12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D20EBE28-7A23-4BE1-9034-CD29D283DBD0}"/>
              </a:ext>
            </a:extLst>
          </p:cNvPr>
          <p:cNvSpPr/>
          <p:nvPr userDrawn="1"/>
        </p:nvSpPr>
        <p:spPr bwMode="auto">
          <a:xfrm>
            <a:off x="5697197" y="0"/>
            <a:ext cx="6494803" cy="136071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2E5D9949-1F69-49D3-9813-057E21524292}"/>
              </a:ext>
            </a:extLst>
          </p:cNvPr>
          <p:cNvSpPr>
            <a:spLocks noGrp="1"/>
          </p:cNvSpPr>
          <p:nvPr>
            <p:ph type="body" sz="quarter" idx="13"/>
          </p:nvPr>
        </p:nvSpPr>
        <p:spPr>
          <a:xfrm>
            <a:off x="7051249" y="403358"/>
            <a:ext cx="4847064" cy="553998"/>
          </a:xfrm>
        </p:spPr>
        <p:txBody>
          <a:bodyPr anchor="ctr"/>
          <a:lstStyle>
            <a:lvl1pPr marL="0" indent="0" algn="l">
              <a:spcBef>
                <a:spcPts val="0"/>
              </a:spcBef>
              <a:spcAft>
                <a:spcPts val="600"/>
              </a:spcAft>
              <a:buFont typeface="Arial" panose="020B0604020202020204" pitchFamily="34" charset="0"/>
              <a:buNone/>
              <a:tabLst/>
              <a:defRPr lang="en-US" sz="1200" kern="1200" spc="0" baseline="0" dirty="0" smtClean="0">
                <a:solidFill>
                  <a:schemeClr val="accent2"/>
                </a:solidFill>
                <a:latin typeface="+mn-lt"/>
                <a:ea typeface="Segoe UI" pitchFamily="34" charset="0"/>
                <a:cs typeface="+mn-cs"/>
              </a:defRPr>
            </a:lvl1pPr>
            <a:lvl2pPr marL="0" indent="0" algn="l">
              <a:spcBef>
                <a:spcPts val="0"/>
              </a:spcBef>
              <a:buFont typeface="Arial" panose="020B0604020202020204" pitchFamily="34" charset="0"/>
              <a:buNone/>
              <a:tabLst/>
              <a:defRPr lang="en-US" sz="1000" b="0" kern="1200" spc="0" baseline="0" dirty="0" smtClean="0">
                <a:solidFill>
                  <a:schemeClr val="bg1">
                    <a:lumMod val="50000"/>
                    <a:lumOff val="50000"/>
                  </a:schemeClr>
                </a:solidFill>
                <a:latin typeface="+mj-lt"/>
                <a:ea typeface="+mn-ea"/>
                <a:cs typeface="+mn-cs"/>
              </a:defRPr>
            </a:lvl2pPr>
            <a:lvl3pPr marL="115888" indent="0" algn="l">
              <a:spcBef>
                <a:spcPts val="0"/>
              </a:spcBef>
              <a:buFont typeface="Arial" panose="020B0604020202020204" pitchFamily="34" charset="0"/>
              <a:buNone/>
              <a:tabLst/>
              <a:defRPr lang="en-US" sz="900" kern="1200" spc="0" baseline="0" dirty="0" smtClean="0">
                <a:solidFill>
                  <a:schemeClr val="bg1">
                    <a:lumMod val="50000"/>
                    <a:lumOff val="50000"/>
                  </a:schemeClr>
                </a:solidFill>
                <a:latin typeface="+mn-lt"/>
                <a:ea typeface="+mn-ea"/>
                <a:cs typeface="+mn-cs"/>
              </a:defRPr>
            </a:lvl3pPr>
            <a:lvl4pPr marL="0" indent="0" algn="l">
              <a:buFont typeface="Arial" panose="020B0604020202020204" pitchFamily="34" charset="0"/>
              <a:buNone/>
              <a:tabLst/>
              <a:defRPr/>
            </a:lvl4pPr>
            <a:lvl5pPr marL="0" indent="0" algn="l">
              <a:buFont typeface="Arial" panose="020B0604020202020204" pitchFamily="34" charset="0"/>
              <a:buNone/>
              <a:tabLst/>
              <a:defRPr/>
            </a:lvl5pPr>
          </a:lstStyle>
          <a:p>
            <a:pPr lvl="0"/>
            <a:r>
              <a:rPr lang="en-US"/>
              <a:t>Click</a:t>
            </a:r>
          </a:p>
          <a:p>
            <a:pPr lvl="1"/>
            <a:r>
              <a:rPr lang="en-US"/>
              <a:t>– Second level</a:t>
            </a:r>
          </a:p>
          <a:p>
            <a:pPr lvl="2"/>
            <a:r>
              <a:rPr lang="en-US"/>
              <a:t>Third level</a:t>
            </a:r>
          </a:p>
        </p:txBody>
      </p:sp>
      <p:sp>
        <p:nvSpPr>
          <p:cNvPr id="13" name="Text Placeholder 8">
            <a:extLst>
              <a:ext uri="{FF2B5EF4-FFF2-40B4-BE49-F238E27FC236}">
                <a16:creationId xmlns:a16="http://schemas.microsoft.com/office/drawing/2014/main" id="{4590D20F-DF59-4B4A-8FE9-6E4677C0DFE3}"/>
              </a:ext>
            </a:extLst>
          </p:cNvPr>
          <p:cNvSpPr>
            <a:spLocks noGrp="1"/>
          </p:cNvSpPr>
          <p:nvPr>
            <p:ph type="body" sz="quarter" idx="14" hasCustomPrompt="1"/>
          </p:nvPr>
        </p:nvSpPr>
        <p:spPr>
          <a:xfrm>
            <a:off x="6096001" y="6366717"/>
            <a:ext cx="5717830" cy="197596"/>
          </a:xfrm>
        </p:spPr>
        <p:txBody>
          <a:bodyPr/>
          <a:lstStyle>
            <a:lvl1pPr marL="0" indent="0" algn="r">
              <a:spcBef>
                <a:spcPts val="1200"/>
              </a:spcBef>
              <a:spcAft>
                <a:spcPts val="600"/>
              </a:spcAft>
              <a:buNone/>
              <a:defRPr sz="1200" b="0" spc="0" baseline="0">
                <a:solidFill>
                  <a:schemeClr val="tx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200"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Case Study Link</a:t>
            </a:r>
          </a:p>
        </p:txBody>
      </p:sp>
    </p:spTree>
    <p:extLst>
      <p:ext uri="{BB962C8B-B14F-4D97-AF65-F5344CB8AC3E}">
        <p14:creationId xmlns:p14="http://schemas.microsoft.com/office/powerpoint/2010/main" val="6716125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92">
          <p15:clr>
            <a:srgbClr val="FBAE40"/>
          </p15:clr>
        </p15:guide>
        <p15:guide id="2" orient="horz" pos="908"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ase study">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A1BB61-2AA4-4F8F-BDAD-C481DF256F23}"/>
              </a:ext>
            </a:extLst>
          </p:cNvPr>
          <p:cNvSpPr/>
          <p:nvPr userDrawn="1"/>
        </p:nvSpPr>
        <p:spPr bwMode="auto">
          <a:xfrm>
            <a:off x="6096000" y="0"/>
            <a:ext cx="6096000" cy="6858000"/>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9" name="Text Placeholder 8"/>
          <p:cNvSpPr>
            <a:spLocks noGrp="1"/>
          </p:cNvSpPr>
          <p:nvPr>
            <p:ph type="body" sz="quarter" idx="10"/>
          </p:nvPr>
        </p:nvSpPr>
        <p:spPr>
          <a:xfrm>
            <a:off x="588263" y="1676400"/>
            <a:ext cx="5015832" cy="1252331"/>
          </a:xfrm>
        </p:spPr>
        <p:txBody>
          <a:bodyPr/>
          <a:lstStyle>
            <a:lvl1pPr marL="0" indent="0">
              <a:spcBef>
                <a:spcPts val="0"/>
              </a:spcBef>
              <a:spcAft>
                <a:spcPts val="600"/>
              </a:spcAft>
              <a:buNone/>
              <a:defRPr sz="1800" b="1" spc="0" baseline="0">
                <a:solidFill>
                  <a:schemeClr val="accent1"/>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buClr>
                <a:schemeClr val="tx2"/>
              </a:buClr>
              <a:buNone/>
              <a:tabLst/>
              <a:defRPr sz="1200" spc="0" baseline="0">
                <a:solidFill>
                  <a:schemeClr val="tx1"/>
                </a:solidFill>
              </a:defRPr>
            </a:lvl3pPr>
            <a:lvl4pPr marL="0" indent="0" defTabSz="762000">
              <a:buClr>
                <a:schemeClr val="tx2"/>
              </a:buClr>
              <a:buNone/>
              <a:tabLst/>
              <a:defRPr sz="1000" spc="0" baseline="0">
                <a:solidFill>
                  <a:schemeClr val="tx1"/>
                </a:solidFill>
              </a:defRPr>
            </a:lvl4pPr>
            <a:lvl5pPr marL="0" indent="0" defTabSz="762000">
              <a:buClr>
                <a:schemeClr val="tx2"/>
              </a:buClr>
              <a:buNone/>
              <a:tabLst/>
              <a:defRPr sz="10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8BD3526-BC92-4050-BF91-0CCA6B8D8E57}"/>
              </a:ext>
            </a:extLst>
          </p:cNvPr>
          <p:cNvSpPr>
            <a:spLocks noGrp="1"/>
          </p:cNvSpPr>
          <p:nvPr>
            <p:ph type="title"/>
          </p:nvPr>
        </p:nvSpPr>
        <p:spPr>
          <a:xfrm>
            <a:off x="588263" y="457200"/>
            <a:ext cx="4431209" cy="553998"/>
          </a:xfrm>
        </p:spPr>
        <p:txBody>
          <a:bodyPr/>
          <a:lstStyle/>
          <a:p>
            <a:r>
              <a:rPr lang="en-US"/>
              <a:t>Click to edit Master title</a:t>
            </a:r>
          </a:p>
        </p:txBody>
      </p:sp>
      <p:sp>
        <p:nvSpPr>
          <p:cNvPr id="7" name="Text Placeholder 8">
            <a:extLst>
              <a:ext uri="{FF2B5EF4-FFF2-40B4-BE49-F238E27FC236}">
                <a16:creationId xmlns:a16="http://schemas.microsoft.com/office/drawing/2014/main" id="{73E5B985-600D-4368-9076-3C00DD63E337}"/>
              </a:ext>
            </a:extLst>
          </p:cNvPr>
          <p:cNvSpPr>
            <a:spLocks noGrp="1"/>
          </p:cNvSpPr>
          <p:nvPr>
            <p:ph type="body" sz="quarter" idx="11"/>
          </p:nvPr>
        </p:nvSpPr>
        <p:spPr>
          <a:xfrm>
            <a:off x="6457732" y="1676400"/>
            <a:ext cx="5440581" cy="1486241"/>
          </a:xfrm>
        </p:spPr>
        <p:txBody>
          <a:bodyPr/>
          <a:lstStyle>
            <a:lvl1pPr marL="0" indent="0">
              <a:spcBef>
                <a:spcPts val="1200"/>
              </a:spcBef>
              <a:spcAft>
                <a:spcPts val="600"/>
              </a:spcAft>
              <a:buNone/>
              <a:defRPr sz="1600" b="1" spc="0" baseline="0">
                <a:solidFill>
                  <a:schemeClr val="accent4"/>
                </a:solidFill>
              </a:defRPr>
            </a:lvl1pPr>
            <a:lvl2pPr marL="0" indent="0" algn="l" defTabSz="762000" rtl="0" eaLnBrk="1" latinLnBrk="0" hangingPunct="1">
              <a:lnSpc>
                <a:spcPct val="107000"/>
              </a:lnSpc>
              <a:spcBef>
                <a:spcPts val="0"/>
              </a:spcBef>
              <a:spcAft>
                <a:spcPts val="600"/>
              </a:spcAft>
              <a:buClr>
                <a:schemeClr val="tx2"/>
              </a:buClr>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indent="0" defTabSz="762000">
              <a:spcAft>
                <a:spcPts val="600"/>
              </a:spcAft>
              <a:buClr>
                <a:schemeClr val="tx2"/>
              </a:buClr>
              <a:buNone/>
              <a:tabLst/>
              <a:defRPr sz="1400" spc="0" baseline="0">
                <a:solidFill>
                  <a:schemeClr val="tx1"/>
                </a:solidFill>
              </a:defRPr>
            </a:lvl3pPr>
            <a:lvl4pPr marL="0" indent="0" defTabSz="762000">
              <a:spcAft>
                <a:spcPts val="600"/>
              </a:spcAft>
              <a:buClr>
                <a:schemeClr val="tx2"/>
              </a:buClr>
              <a:buNone/>
              <a:tabLst/>
              <a:defRPr sz="1200" spc="0" baseline="0">
                <a:solidFill>
                  <a:schemeClr val="tx1"/>
                </a:solidFill>
              </a:defRPr>
            </a:lvl4pPr>
            <a:lvl5pPr marL="0" indent="0" defTabSz="762000">
              <a:spcAft>
                <a:spcPts val="600"/>
              </a:spcAft>
              <a:buClr>
                <a:schemeClr val="tx2"/>
              </a:buClr>
              <a:buNone/>
              <a:tabLst/>
              <a:defRPr sz="12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2132632C-44AC-4048-8E4A-D7B6D65FF245}"/>
              </a:ext>
            </a:extLst>
          </p:cNvPr>
          <p:cNvSpPr/>
          <p:nvPr userDrawn="1"/>
        </p:nvSpPr>
        <p:spPr bwMode="auto">
          <a:xfrm>
            <a:off x="6994712" y="82482"/>
            <a:ext cx="4903601" cy="137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1" name="Text Placeholder 8">
            <a:extLst>
              <a:ext uri="{FF2B5EF4-FFF2-40B4-BE49-F238E27FC236}">
                <a16:creationId xmlns:a16="http://schemas.microsoft.com/office/drawing/2014/main" id="{3461FE64-D32B-4E81-8173-0E861FBFF8A8}"/>
              </a:ext>
            </a:extLst>
          </p:cNvPr>
          <p:cNvSpPr>
            <a:spLocks noGrp="1"/>
          </p:cNvSpPr>
          <p:nvPr>
            <p:ph type="body" sz="quarter" idx="12" hasCustomPrompt="1"/>
          </p:nvPr>
        </p:nvSpPr>
        <p:spPr>
          <a:xfrm>
            <a:off x="6994712" y="82482"/>
            <a:ext cx="4903601" cy="1371600"/>
          </a:xfrm>
          <a:solidFill>
            <a:schemeClr val="accent2">
              <a:alpha val="1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lgn="l">
              <a:spcAft>
                <a:spcPts val="600"/>
              </a:spcAft>
              <a:buNone/>
              <a:tabLst/>
              <a:defRPr lang="en-US" sz="1400" dirty="0">
                <a:solidFill>
                  <a:schemeClr val="accent4"/>
                </a:solidFill>
                <a:ea typeface="Segoe UI" pitchFamily="34" charset="0"/>
              </a:defRPr>
            </a:lvl1pPr>
            <a:lvl2pPr marL="0" indent="0">
              <a:spcBef>
                <a:spcPts val="1200"/>
              </a:spcBef>
              <a:spcAft>
                <a:spcPts val="600"/>
              </a:spcAft>
              <a:buNone/>
              <a:defRPr sz="1100" b="1"/>
            </a:lvl2pPr>
            <a:lvl3pPr marL="0" indent="0">
              <a:buNone/>
              <a:defRPr sz="1000"/>
            </a:lvl3pPr>
          </a:lstStyle>
          <a:p>
            <a:pPr marL="0" lvl="0" defTabSz="932472" fontAlgn="base">
              <a:spcBef>
                <a:spcPct val="0"/>
              </a:spcBef>
              <a:spcAft>
                <a:spcPct val="0"/>
              </a:spcAft>
            </a:pPr>
            <a:r>
              <a:rPr lang="en-US"/>
              <a:t>Quote</a:t>
            </a:r>
          </a:p>
          <a:p>
            <a:pPr marL="0" lvl="1" defTabSz="932472" fontAlgn="base">
              <a:spcBef>
                <a:spcPct val="0"/>
              </a:spcBef>
              <a:spcAft>
                <a:spcPct val="0"/>
              </a:spcAft>
            </a:pPr>
            <a:r>
              <a:rPr lang="en-US"/>
              <a:t>Second</a:t>
            </a:r>
          </a:p>
          <a:p>
            <a:pPr marL="0" lvl="2" defTabSz="932472" fontAlgn="base">
              <a:spcBef>
                <a:spcPct val="0"/>
              </a:spcBef>
              <a:spcAft>
                <a:spcPct val="0"/>
              </a:spcAft>
            </a:pPr>
            <a:r>
              <a:rPr lang="en-US"/>
              <a:t>third</a:t>
            </a:r>
          </a:p>
        </p:txBody>
      </p:sp>
      <p:sp>
        <p:nvSpPr>
          <p:cNvPr id="12" name="Oval 11">
            <a:extLst>
              <a:ext uri="{FF2B5EF4-FFF2-40B4-BE49-F238E27FC236}">
                <a16:creationId xmlns:a16="http://schemas.microsoft.com/office/drawing/2014/main" id="{E3B553C6-F73E-49F1-8C80-720CAE3F5F71}"/>
              </a:ext>
            </a:extLst>
          </p:cNvPr>
          <p:cNvSpPr>
            <a:spLocks noChangeAspect="1"/>
          </p:cNvSpPr>
          <p:nvPr userDrawn="1"/>
        </p:nvSpPr>
        <p:spPr bwMode="auto">
          <a:xfrm>
            <a:off x="5454837" y="82482"/>
            <a:ext cx="1371600" cy="1371600"/>
          </a:xfrm>
          <a:prstGeom prst="ellipse">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 name="Oval 7">
            <a:extLst>
              <a:ext uri="{FF2B5EF4-FFF2-40B4-BE49-F238E27FC236}">
                <a16:creationId xmlns:a16="http://schemas.microsoft.com/office/drawing/2014/main" id="{D20EBE28-7A23-4BE1-9034-CD29D283DBD0}"/>
              </a:ext>
            </a:extLst>
          </p:cNvPr>
          <p:cNvSpPr/>
          <p:nvPr userDrawn="1"/>
        </p:nvSpPr>
        <p:spPr bwMode="auto">
          <a:xfrm>
            <a:off x="5623112" y="250757"/>
            <a:ext cx="1035050" cy="103505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12213658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056" userDrawn="1">
          <p15:clr>
            <a:srgbClr val="FBAE40"/>
          </p15:clr>
        </p15:guide>
        <p15:guide id="2" orient="horz" pos="912"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14074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3819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2881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38490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4E4C90F2-0374-48E6-982E-4255E45FD5E2}"/>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380231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Text Box 3">
            <a:extLst>
              <a:ext uri="{FF2B5EF4-FFF2-40B4-BE49-F238E27FC236}">
                <a16:creationId xmlns:a16="http://schemas.microsoft.com/office/drawing/2014/main" id="{C75F37FF-EACF-46F5-92A5-BDEEE09C928E}"/>
              </a:ext>
            </a:extLst>
          </p:cNvPr>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6" name="Picture 5">
            <a:extLst>
              <a:ext uri="{FF2B5EF4-FFF2-40B4-BE49-F238E27FC236}">
                <a16:creationId xmlns:a16="http://schemas.microsoft.com/office/drawing/2014/main" id="{F0A9928C-129D-43F9-927A-27FF6CD944EE}"/>
              </a:ext>
            </a:extLst>
          </p:cNvPr>
          <p:cNvPicPr>
            <a:picLocks noChangeAspect="1"/>
          </p:cNvPicPr>
          <p:nvPr userDrawn="1"/>
        </p:nvPicPr>
        <p:blipFill>
          <a:blip r:embed="rId3"/>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4180395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1911693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110978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pic>
        <p:nvPicPr>
          <p:cNvPr id="9" name="Picture 8" descr="Seattle skyline">
            <a:extLst>
              <a:ext uri="{FF2B5EF4-FFF2-40B4-BE49-F238E27FC236}">
                <a16:creationId xmlns:a16="http://schemas.microsoft.com/office/drawing/2014/main" id="{F9E22744-51A8-42A6-A208-38B91D325DB4}"/>
              </a:ext>
            </a:extLst>
          </p:cNvPr>
          <p:cNvPicPr>
            <a:picLocks noChangeAspect="1"/>
          </p:cNvPicPr>
          <p:nvPr/>
        </p:nvPicPr>
        <p:blipFill>
          <a:blip r:embed="rId2"/>
          <a:stretch>
            <a:fillRect/>
          </a:stretch>
        </p:blipFill>
        <p:spPr bwMode="ltGray">
          <a:xfrm>
            <a:off x="5341620" y="0"/>
            <a:ext cx="685038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082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284519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93542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54319703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CENTER &amp; SUB">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56E40D1-50FE-4EDE-9410-A30C60C3971C}"/>
              </a:ext>
            </a:extLst>
          </p:cNvPr>
          <p:cNvSpPr/>
          <p:nvPr userDrawn="1"/>
        </p:nvSpPr>
        <p:spPr bwMode="auto">
          <a:xfrm>
            <a:off x="736322" y="2017713"/>
            <a:ext cx="2103120" cy="4116387"/>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016EB2B7-1AE7-447B-A11E-CE55EB110B48}"/>
              </a:ext>
            </a:extLst>
          </p:cNvPr>
          <p:cNvSpPr/>
          <p:nvPr userDrawn="1"/>
        </p:nvSpPr>
        <p:spPr bwMode="auto">
          <a:xfrm>
            <a:off x="2928157" y="2017713"/>
            <a:ext cx="2103120" cy="4116387"/>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6414FC0-7B18-4019-A351-7864211051FC}"/>
              </a:ext>
            </a:extLst>
          </p:cNvPr>
          <p:cNvSpPr/>
          <p:nvPr userDrawn="1"/>
        </p:nvSpPr>
        <p:spPr bwMode="auto">
          <a:xfrm>
            <a:off x="5119992" y="2017713"/>
            <a:ext cx="2103120" cy="4116387"/>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D6D6677E-046E-4163-AF6F-6D10466C9101}"/>
              </a:ext>
            </a:extLst>
          </p:cNvPr>
          <p:cNvSpPr/>
          <p:nvPr userDrawn="1"/>
        </p:nvSpPr>
        <p:spPr bwMode="auto">
          <a:xfrm>
            <a:off x="7311827" y="2017713"/>
            <a:ext cx="2103120" cy="4116387"/>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FAE1E7FE-E4DC-41B5-9DD7-71037B64341C}"/>
              </a:ext>
            </a:extLst>
          </p:cNvPr>
          <p:cNvSpPr/>
          <p:nvPr userDrawn="1"/>
        </p:nvSpPr>
        <p:spPr bwMode="auto">
          <a:xfrm>
            <a:off x="9503663" y="2017713"/>
            <a:ext cx="2103120" cy="4116387"/>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22C05E05-2421-4436-913A-F55D8721D6B7}"/>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790E342D-0E22-40D9-B018-52DEA358A010}"/>
              </a:ext>
            </a:extLst>
          </p:cNvPr>
          <p:cNvSpPr>
            <a:spLocks noGrp="1"/>
          </p:cNvSpPr>
          <p:nvPr>
            <p:ph type="body" sz="quarter" idx="12"/>
          </p:nvPr>
        </p:nvSpPr>
        <p:spPr>
          <a:xfrm>
            <a:off x="736322" y="2017713"/>
            <a:ext cx="2103120" cy="914400"/>
          </a:xfrm>
          <a:solidFill>
            <a:schemeClr val="accent2">
              <a:alpha val="25000"/>
            </a:schemeClr>
          </a:solidFill>
        </p:spPr>
        <p:txBody>
          <a:bodyPr anchor="ctr">
            <a:noAutofit/>
          </a:bodyPr>
          <a:lstStyle>
            <a:lvl1pPr marL="0" indent="0" algn="ctr">
              <a:spcBef>
                <a:spcPts val="0"/>
              </a:spcBef>
              <a:spcAft>
                <a:spcPts val="0"/>
              </a:spcAft>
              <a:buNone/>
              <a:defRPr sz="1800">
                <a:solidFill>
                  <a:schemeClr val="accent1"/>
                </a:solidFill>
                <a:latin typeface="+mj-lt"/>
              </a:defRPr>
            </a:lvl1pPr>
            <a:lvl2pPr marL="0" indent="0" algn="ctr">
              <a:buNone/>
              <a:defRPr sz="1600">
                <a:solidFill>
                  <a:schemeClr val="tx1"/>
                </a:solidFill>
              </a:defRPr>
            </a:lvl2pPr>
            <a:lvl3pPr marL="0" indent="0" algn="l">
              <a:buNone/>
              <a:defRPr lang="en-US" sz="1200" kern="1200" spc="0" baseline="0" dirty="0">
                <a:solidFill>
                  <a:schemeClr val="tx1"/>
                </a:solidFill>
                <a:latin typeface="+mn-lt"/>
                <a:ea typeface="+mn-ea"/>
                <a:cs typeface="+mn-cs"/>
              </a:defRPr>
            </a:lvl3pPr>
            <a:lvl4pPr marL="0" indent="0" algn="l">
              <a:buNone/>
              <a:defRPr sz="1050">
                <a:solidFill>
                  <a:schemeClr val="tx1"/>
                </a:solidFill>
              </a:defRPr>
            </a:lvl4pPr>
            <a:lvl5pPr marL="0" indent="0" algn="l">
              <a:buNone/>
              <a:defRPr sz="1050">
                <a:solidFill>
                  <a:schemeClr val="tx1"/>
                </a:solidFill>
              </a:defRPr>
            </a:lvl5pPr>
          </a:lstStyle>
          <a:p>
            <a:pPr lvl="0"/>
            <a:r>
              <a:rPr lang="en-US"/>
              <a:t>Click to edit Master text styles</a:t>
            </a:r>
          </a:p>
        </p:txBody>
      </p:sp>
      <p:sp>
        <p:nvSpPr>
          <p:cNvPr id="10" name="Text Placeholder 3">
            <a:extLst>
              <a:ext uri="{FF2B5EF4-FFF2-40B4-BE49-F238E27FC236}">
                <a16:creationId xmlns:a16="http://schemas.microsoft.com/office/drawing/2014/main" id="{9547D6F7-2F25-475F-B168-B7C8D138EA87}"/>
              </a:ext>
            </a:extLst>
          </p:cNvPr>
          <p:cNvSpPr>
            <a:spLocks noGrp="1"/>
          </p:cNvSpPr>
          <p:nvPr>
            <p:ph type="body" sz="quarter" idx="13"/>
          </p:nvPr>
        </p:nvSpPr>
        <p:spPr>
          <a:xfrm>
            <a:off x="2928157" y="2017713"/>
            <a:ext cx="2103120" cy="914400"/>
          </a:xfrm>
          <a:solidFill>
            <a:schemeClr val="accent2">
              <a:alpha val="25000"/>
            </a:schemeClr>
          </a:solidFill>
        </p:spPr>
        <p:txBody>
          <a:bodyPr anchor="ctr">
            <a:noAutofit/>
          </a:bodyPr>
          <a:lstStyle>
            <a:lvl1pPr marL="0" indent="0" algn="ctr">
              <a:spcBef>
                <a:spcPts val="0"/>
              </a:spcBef>
              <a:spcAft>
                <a:spcPts val="0"/>
              </a:spcAft>
              <a:buNone/>
              <a:defRPr sz="1800">
                <a:solidFill>
                  <a:schemeClr val="accent1"/>
                </a:solidFill>
                <a:latin typeface="+mj-lt"/>
              </a:defRPr>
            </a:lvl1pPr>
            <a:lvl2pPr marL="0" indent="0" algn="ctr">
              <a:buNone/>
              <a:defRPr sz="1600">
                <a:solidFill>
                  <a:schemeClr val="tx1"/>
                </a:solidFill>
              </a:defRPr>
            </a:lvl2pPr>
            <a:lvl3pPr marL="0" indent="0" algn="l">
              <a:buNone/>
              <a:defRPr lang="en-US" sz="1200" kern="1200" spc="0" baseline="0" dirty="0">
                <a:solidFill>
                  <a:schemeClr val="tx1"/>
                </a:solidFill>
                <a:latin typeface="+mn-lt"/>
                <a:ea typeface="+mn-ea"/>
                <a:cs typeface="+mn-cs"/>
              </a:defRPr>
            </a:lvl3pPr>
            <a:lvl4pPr marL="0" indent="0" algn="l">
              <a:buNone/>
              <a:defRPr sz="1050">
                <a:solidFill>
                  <a:schemeClr val="tx1"/>
                </a:solidFill>
              </a:defRPr>
            </a:lvl4pPr>
            <a:lvl5pPr marL="0" indent="0" algn="l">
              <a:buNone/>
              <a:defRPr sz="1050">
                <a:solidFill>
                  <a:schemeClr val="tx1"/>
                </a:solidFill>
              </a:defRPr>
            </a:lvl5pPr>
          </a:lstStyle>
          <a:p>
            <a:pPr lvl="0"/>
            <a:r>
              <a:rPr lang="en-US"/>
              <a:t>Click to edit Master text styles</a:t>
            </a:r>
          </a:p>
        </p:txBody>
      </p:sp>
      <p:sp>
        <p:nvSpPr>
          <p:cNvPr id="11" name="Text Placeholder 3">
            <a:extLst>
              <a:ext uri="{FF2B5EF4-FFF2-40B4-BE49-F238E27FC236}">
                <a16:creationId xmlns:a16="http://schemas.microsoft.com/office/drawing/2014/main" id="{5A5F996E-176A-4F1C-8935-283C21F44F08}"/>
              </a:ext>
            </a:extLst>
          </p:cNvPr>
          <p:cNvSpPr>
            <a:spLocks noGrp="1"/>
          </p:cNvSpPr>
          <p:nvPr>
            <p:ph type="body" sz="quarter" idx="14"/>
          </p:nvPr>
        </p:nvSpPr>
        <p:spPr>
          <a:xfrm>
            <a:off x="5119992" y="2017713"/>
            <a:ext cx="2103120" cy="914400"/>
          </a:xfrm>
          <a:solidFill>
            <a:schemeClr val="accent2">
              <a:alpha val="25000"/>
            </a:schemeClr>
          </a:solidFill>
        </p:spPr>
        <p:txBody>
          <a:bodyPr anchor="ctr">
            <a:noAutofit/>
          </a:bodyPr>
          <a:lstStyle>
            <a:lvl1pPr marL="0" indent="0" algn="ctr">
              <a:spcBef>
                <a:spcPts val="0"/>
              </a:spcBef>
              <a:spcAft>
                <a:spcPts val="0"/>
              </a:spcAft>
              <a:buNone/>
              <a:defRPr sz="1800">
                <a:solidFill>
                  <a:schemeClr val="accent1"/>
                </a:solidFill>
                <a:latin typeface="+mj-lt"/>
              </a:defRPr>
            </a:lvl1pPr>
            <a:lvl2pPr marL="0" indent="0" algn="l">
              <a:buNone/>
              <a:defRPr sz="1600">
                <a:solidFill>
                  <a:schemeClr val="tx1"/>
                </a:solidFill>
              </a:defRPr>
            </a:lvl2pPr>
            <a:lvl3pPr marL="0" indent="0" algn="l">
              <a:buNone/>
              <a:defRPr lang="en-US" sz="1200" kern="1200" spc="0" baseline="0" dirty="0">
                <a:solidFill>
                  <a:schemeClr val="tx1"/>
                </a:solidFill>
                <a:latin typeface="+mn-lt"/>
                <a:ea typeface="+mn-ea"/>
                <a:cs typeface="+mn-cs"/>
              </a:defRPr>
            </a:lvl3pPr>
            <a:lvl4pPr marL="0" indent="0" algn="l">
              <a:buNone/>
              <a:defRPr sz="1050">
                <a:solidFill>
                  <a:schemeClr val="tx1"/>
                </a:solidFill>
              </a:defRPr>
            </a:lvl4pPr>
            <a:lvl5pPr marL="0" indent="0" algn="l">
              <a:buNone/>
              <a:defRPr sz="1050">
                <a:solidFill>
                  <a:schemeClr val="tx1"/>
                </a:solidFill>
              </a:defRPr>
            </a:lvl5pPr>
          </a:lstStyle>
          <a:p>
            <a:pPr lvl="0"/>
            <a:r>
              <a:rPr lang="en-US"/>
              <a:t>Click to edit Master text styles</a:t>
            </a:r>
          </a:p>
        </p:txBody>
      </p:sp>
      <p:sp>
        <p:nvSpPr>
          <p:cNvPr id="12" name="Text Placeholder 3">
            <a:extLst>
              <a:ext uri="{FF2B5EF4-FFF2-40B4-BE49-F238E27FC236}">
                <a16:creationId xmlns:a16="http://schemas.microsoft.com/office/drawing/2014/main" id="{E0E60E5A-166C-43FE-A7A2-315E9FE468CA}"/>
              </a:ext>
            </a:extLst>
          </p:cNvPr>
          <p:cNvSpPr>
            <a:spLocks noGrp="1"/>
          </p:cNvSpPr>
          <p:nvPr>
            <p:ph type="body" sz="quarter" idx="15"/>
          </p:nvPr>
        </p:nvSpPr>
        <p:spPr>
          <a:xfrm>
            <a:off x="7311827" y="2017713"/>
            <a:ext cx="2103120" cy="914400"/>
          </a:xfrm>
          <a:solidFill>
            <a:schemeClr val="accent2">
              <a:alpha val="25000"/>
            </a:schemeClr>
          </a:solidFill>
        </p:spPr>
        <p:txBody>
          <a:bodyPr anchor="ctr">
            <a:noAutofit/>
          </a:bodyPr>
          <a:lstStyle>
            <a:lvl1pPr marL="0" indent="0" algn="ctr">
              <a:spcBef>
                <a:spcPts val="0"/>
              </a:spcBef>
              <a:spcAft>
                <a:spcPts val="0"/>
              </a:spcAft>
              <a:buNone/>
              <a:defRPr sz="1800">
                <a:solidFill>
                  <a:schemeClr val="accent1"/>
                </a:solidFill>
                <a:latin typeface="+mj-lt"/>
              </a:defRPr>
            </a:lvl1pPr>
            <a:lvl2pPr marL="0" indent="0" algn="ctr">
              <a:buNone/>
              <a:defRPr sz="1600">
                <a:solidFill>
                  <a:schemeClr val="tx1"/>
                </a:solidFill>
              </a:defRPr>
            </a:lvl2pPr>
            <a:lvl3pPr marL="0" indent="0" algn="l">
              <a:buNone/>
              <a:defRPr lang="en-US" sz="1200" kern="1200" spc="0" baseline="0" dirty="0">
                <a:solidFill>
                  <a:schemeClr val="tx1"/>
                </a:solidFill>
                <a:latin typeface="+mn-lt"/>
                <a:ea typeface="+mn-ea"/>
                <a:cs typeface="+mn-cs"/>
              </a:defRPr>
            </a:lvl3pPr>
            <a:lvl4pPr marL="0" indent="0" algn="l">
              <a:buNone/>
              <a:defRPr sz="1050">
                <a:solidFill>
                  <a:schemeClr val="tx1"/>
                </a:solidFill>
              </a:defRPr>
            </a:lvl4pPr>
            <a:lvl5pPr marL="0" indent="0" algn="l">
              <a:buNone/>
              <a:defRPr sz="1050">
                <a:solidFill>
                  <a:schemeClr val="tx1"/>
                </a:solidFill>
              </a:defRPr>
            </a:lvl5pPr>
          </a:lstStyle>
          <a:p>
            <a:pPr lvl="0"/>
            <a:r>
              <a:rPr lang="en-US"/>
              <a:t>Click to edit Master text styles</a:t>
            </a:r>
          </a:p>
        </p:txBody>
      </p:sp>
      <p:sp>
        <p:nvSpPr>
          <p:cNvPr id="13" name="Text Placeholder 3">
            <a:extLst>
              <a:ext uri="{FF2B5EF4-FFF2-40B4-BE49-F238E27FC236}">
                <a16:creationId xmlns:a16="http://schemas.microsoft.com/office/drawing/2014/main" id="{92925B23-BCA2-4F60-8731-91D44815A23E}"/>
              </a:ext>
            </a:extLst>
          </p:cNvPr>
          <p:cNvSpPr>
            <a:spLocks noGrp="1"/>
          </p:cNvSpPr>
          <p:nvPr>
            <p:ph type="body" sz="quarter" idx="16"/>
          </p:nvPr>
        </p:nvSpPr>
        <p:spPr>
          <a:xfrm>
            <a:off x="9503663" y="2017713"/>
            <a:ext cx="2103120" cy="914400"/>
          </a:xfrm>
          <a:solidFill>
            <a:schemeClr val="accent2">
              <a:alpha val="25000"/>
            </a:schemeClr>
          </a:solidFill>
        </p:spPr>
        <p:txBody>
          <a:bodyPr anchor="ctr">
            <a:noAutofit/>
          </a:bodyPr>
          <a:lstStyle>
            <a:lvl1pPr marL="0" indent="0" algn="ctr">
              <a:spcBef>
                <a:spcPts val="0"/>
              </a:spcBef>
              <a:spcAft>
                <a:spcPts val="0"/>
              </a:spcAft>
              <a:buNone/>
              <a:defRPr sz="1800">
                <a:solidFill>
                  <a:schemeClr val="accent1"/>
                </a:solidFill>
                <a:latin typeface="+mj-lt"/>
              </a:defRPr>
            </a:lvl1pPr>
            <a:lvl2pPr marL="0" indent="0" algn="ctr">
              <a:buNone/>
              <a:defRPr sz="1600">
                <a:solidFill>
                  <a:schemeClr val="tx1"/>
                </a:solidFill>
              </a:defRPr>
            </a:lvl2pPr>
            <a:lvl3pPr marL="0" indent="0" algn="l">
              <a:buNone/>
              <a:defRPr lang="en-US" sz="1200" kern="1200" spc="0" baseline="0" dirty="0">
                <a:solidFill>
                  <a:schemeClr val="tx1"/>
                </a:solidFill>
                <a:latin typeface="+mn-lt"/>
                <a:ea typeface="+mn-ea"/>
                <a:cs typeface="+mn-cs"/>
              </a:defRPr>
            </a:lvl3pPr>
            <a:lvl4pPr marL="0" indent="0" algn="l">
              <a:buNone/>
              <a:defRPr sz="1050">
                <a:solidFill>
                  <a:schemeClr val="tx1"/>
                </a:solidFill>
              </a:defRPr>
            </a:lvl4pPr>
            <a:lvl5pPr marL="0" indent="0" algn="l">
              <a:buNone/>
              <a:defRPr sz="1050">
                <a:solidFill>
                  <a:schemeClr val="tx1"/>
                </a:solidFill>
              </a:defRPr>
            </a:lvl5pPr>
          </a:lstStyle>
          <a:p>
            <a:pPr lvl="0"/>
            <a:r>
              <a:rPr lang="en-US"/>
              <a:t>Click to edit Master text styles</a:t>
            </a:r>
          </a:p>
        </p:txBody>
      </p:sp>
      <p:sp>
        <p:nvSpPr>
          <p:cNvPr id="18" name="Text Placeholder 3">
            <a:extLst>
              <a:ext uri="{FF2B5EF4-FFF2-40B4-BE49-F238E27FC236}">
                <a16:creationId xmlns:a16="http://schemas.microsoft.com/office/drawing/2014/main" id="{4A4817CF-A730-47DB-8B86-DB0576894AF0}"/>
              </a:ext>
            </a:extLst>
          </p:cNvPr>
          <p:cNvSpPr>
            <a:spLocks noGrp="1"/>
          </p:cNvSpPr>
          <p:nvPr>
            <p:ph type="body" sz="quarter" idx="17"/>
          </p:nvPr>
        </p:nvSpPr>
        <p:spPr>
          <a:xfrm>
            <a:off x="827762" y="3179763"/>
            <a:ext cx="1920240" cy="1403461"/>
          </a:xfrm>
        </p:spPr>
        <p:txBody>
          <a:bodyPr/>
          <a:lstStyle>
            <a:lvl1pPr marL="0" indent="0" algn="l">
              <a:spcBef>
                <a:spcPts val="600"/>
              </a:spcBef>
              <a:spcAft>
                <a:spcPts val="0"/>
              </a:spcAft>
              <a:buNone/>
              <a:defRPr lang="en-US" sz="1600" kern="1200" spc="0" baseline="0" dirty="0">
                <a:solidFill>
                  <a:schemeClr val="tx1"/>
                </a:solidFill>
                <a:latin typeface="+mn-lt"/>
                <a:ea typeface="+mn-ea"/>
                <a:cs typeface="+mn-cs"/>
              </a:defRPr>
            </a:lvl1pPr>
            <a:lvl2pPr marL="0" indent="0" algn="l">
              <a:spcBef>
                <a:spcPts val="0"/>
              </a:spcBef>
              <a:spcAft>
                <a:spcPts val="600"/>
              </a:spcAft>
              <a:buNone/>
              <a:defRPr sz="1200">
                <a:solidFill>
                  <a:schemeClr val="tx1"/>
                </a:solidFill>
              </a:defRPr>
            </a:lvl2pPr>
            <a:lvl3pPr marL="0" indent="0" algn="l">
              <a:buNone/>
              <a:defRPr lang="en-US" sz="1200" kern="1200" spc="0" baseline="0" dirty="0">
                <a:solidFill>
                  <a:schemeClr val="tx1"/>
                </a:solidFill>
                <a:latin typeface="+mn-lt"/>
                <a:ea typeface="+mn-ea"/>
                <a:cs typeface="+mn-cs"/>
              </a:defRPr>
            </a:lvl3pPr>
            <a:lvl4pPr marL="0" indent="0" algn="l">
              <a:buNone/>
              <a:defRPr sz="1050">
                <a:solidFill>
                  <a:schemeClr val="tx1"/>
                </a:solidFill>
              </a:defRPr>
            </a:lvl4pPr>
            <a:lvl5pPr marL="0" indent="0" algn="l">
              <a:buNone/>
              <a:defRPr sz="1050">
                <a:solidFill>
                  <a:schemeClr val="tx1"/>
                </a:solidFill>
              </a:defRPr>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23" name="Text Placeholder 3">
            <a:extLst>
              <a:ext uri="{FF2B5EF4-FFF2-40B4-BE49-F238E27FC236}">
                <a16:creationId xmlns:a16="http://schemas.microsoft.com/office/drawing/2014/main" id="{03C826FF-EBB1-40B6-B69B-9D8B9CCF0A7B}"/>
              </a:ext>
            </a:extLst>
          </p:cNvPr>
          <p:cNvSpPr>
            <a:spLocks noGrp="1"/>
          </p:cNvSpPr>
          <p:nvPr>
            <p:ph type="body" sz="quarter" idx="18"/>
          </p:nvPr>
        </p:nvSpPr>
        <p:spPr>
          <a:xfrm>
            <a:off x="3019597" y="3179763"/>
            <a:ext cx="1920240" cy="1403461"/>
          </a:xfrm>
        </p:spPr>
        <p:txBody>
          <a:bodyPr/>
          <a:lstStyle>
            <a:lvl1pPr marL="0" indent="0" algn="l">
              <a:spcBef>
                <a:spcPts val="600"/>
              </a:spcBef>
              <a:spcAft>
                <a:spcPts val="0"/>
              </a:spcAft>
              <a:buNone/>
              <a:defRPr lang="en-US" sz="1600" kern="1200" spc="0" baseline="0" dirty="0">
                <a:solidFill>
                  <a:schemeClr val="tx1"/>
                </a:solidFill>
                <a:latin typeface="+mn-lt"/>
                <a:ea typeface="+mn-ea"/>
                <a:cs typeface="+mn-cs"/>
              </a:defRPr>
            </a:lvl1pPr>
            <a:lvl2pPr marL="0" indent="0" algn="l">
              <a:spcBef>
                <a:spcPts val="0"/>
              </a:spcBef>
              <a:spcAft>
                <a:spcPts val="600"/>
              </a:spcAft>
              <a:buNone/>
              <a:defRPr sz="1200">
                <a:solidFill>
                  <a:schemeClr val="tx1"/>
                </a:solidFill>
              </a:defRPr>
            </a:lvl2pPr>
            <a:lvl3pPr marL="0" indent="0" algn="l">
              <a:buNone/>
              <a:defRPr lang="en-US" sz="1200" kern="1200" spc="0" baseline="0" dirty="0">
                <a:solidFill>
                  <a:schemeClr val="tx1"/>
                </a:solidFill>
                <a:latin typeface="+mn-lt"/>
                <a:ea typeface="+mn-ea"/>
                <a:cs typeface="+mn-cs"/>
              </a:defRPr>
            </a:lvl3pPr>
            <a:lvl4pPr marL="0" indent="0" algn="l">
              <a:buNone/>
              <a:defRPr sz="1050">
                <a:solidFill>
                  <a:schemeClr val="tx1"/>
                </a:solidFill>
              </a:defRPr>
            </a:lvl4pPr>
            <a:lvl5pPr marL="0" indent="0" algn="l">
              <a:buNone/>
              <a:defRPr sz="1050">
                <a:solidFill>
                  <a:schemeClr val="tx1"/>
                </a:solidFill>
              </a:defRPr>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24" name="Text Placeholder 3">
            <a:extLst>
              <a:ext uri="{FF2B5EF4-FFF2-40B4-BE49-F238E27FC236}">
                <a16:creationId xmlns:a16="http://schemas.microsoft.com/office/drawing/2014/main" id="{FD62EB3E-9ACD-4FE9-A4D0-43395D908B10}"/>
              </a:ext>
            </a:extLst>
          </p:cNvPr>
          <p:cNvSpPr>
            <a:spLocks noGrp="1"/>
          </p:cNvSpPr>
          <p:nvPr>
            <p:ph type="body" sz="quarter" idx="19"/>
          </p:nvPr>
        </p:nvSpPr>
        <p:spPr>
          <a:xfrm>
            <a:off x="5211432" y="3179763"/>
            <a:ext cx="1920240" cy="1403461"/>
          </a:xfrm>
        </p:spPr>
        <p:txBody>
          <a:bodyPr/>
          <a:lstStyle>
            <a:lvl1pPr marL="0" indent="0" algn="l">
              <a:spcBef>
                <a:spcPts val="600"/>
              </a:spcBef>
              <a:spcAft>
                <a:spcPts val="0"/>
              </a:spcAft>
              <a:buNone/>
              <a:defRPr lang="en-US" sz="1600" kern="1200" spc="0" baseline="0" dirty="0">
                <a:solidFill>
                  <a:schemeClr val="tx1"/>
                </a:solidFill>
                <a:latin typeface="+mn-lt"/>
                <a:ea typeface="+mn-ea"/>
                <a:cs typeface="+mn-cs"/>
              </a:defRPr>
            </a:lvl1pPr>
            <a:lvl2pPr marL="0" indent="0" algn="l">
              <a:spcBef>
                <a:spcPts val="0"/>
              </a:spcBef>
              <a:spcAft>
                <a:spcPts val="600"/>
              </a:spcAft>
              <a:buNone/>
              <a:defRPr sz="1200">
                <a:solidFill>
                  <a:schemeClr val="tx1"/>
                </a:solidFill>
              </a:defRPr>
            </a:lvl2pPr>
            <a:lvl3pPr marL="0" indent="0" algn="l">
              <a:buNone/>
              <a:defRPr lang="en-US" sz="1200" kern="1200" spc="0" baseline="0" dirty="0">
                <a:solidFill>
                  <a:schemeClr val="tx1"/>
                </a:solidFill>
                <a:latin typeface="+mn-lt"/>
                <a:ea typeface="+mn-ea"/>
                <a:cs typeface="+mn-cs"/>
              </a:defRPr>
            </a:lvl3pPr>
            <a:lvl4pPr marL="0" indent="0" algn="l">
              <a:buNone/>
              <a:defRPr sz="1050">
                <a:solidFill>
                  <a:schemeClr val="tx1"/>
                </a:solidFill>
              </a:defRPr>
            </a:lvl4pPr>
            <a:lvl5pPr marL="0" indent="0" algn="l">
              <a:buNone/>
              <a:defRPr sz="1050">
                <a:solidFill>
                  <a:schemeClr val="tx1"/>
                </a:solidFill>
              </a:defRPr>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25" name="Text Placeholder 3">
            <a:extLst>
              <a:ext uri="{FF2B5EF4-FFF2-40B4-BE49-F238E27FC236}">
                <a16:creationId xmlns:a16="http://schemas.microsoft.com/office/drawing/2014/main" id="{DF57BC03-9628-4455-90B6-7F90D233E7AF}"/>
              </a:ext>
            </a:extLst>
          </p:cNvPr>
          <p:cNvSpPr>
            <a:spLocks noGrp="1"/>
          </p:cNvSpPr>
          <p:nvPr>
            <p:ph type="body" sz="quarter" idx="20"/>
          </p:nvPr>
        </p:nvSpPr>
        <p:spPr>
          <a:xfrm>
            <a:off x="7403267" y="3179763"/>
            <a:ext cx="1920240" cy="1403461"/>
          </a:xfrm>
        </p:spPr>
        <p:txBody>
          <a:bodyPr/>
          <a:lstStyle>
            <a:lvl1pPr marL="0" indent="0" algn="l">
              <a:spcBef>
                <a:spcPts val="600"/>
              </a:spcBef>
              <a:spcAft>
                <a:spcPts val="0"/>
              </a:spcAft>
              <a:buNone/>
              <a:defRPr lang="en-US" sz="1600" kern="1200" spc="0" baseline="0" dirty="0">
                <a:solidFill>
                  <a:schemeClr val="tx1"/>
                </a:solidFill>
                <a:latin typeface="+mn-lt"/>
                <a:ea typeface="+mn-ea"/>
                <a:cs typeface="+mn-cs"/>
              </a:defRPr>
            </a:lvl1pPr>
            <a:lvl2pPr marL="0" indent="0" algn="l">
              <a:spcBef>
                <a:spcPts val="0"/>
              </a:spcBef>
              <a:spcAft>
                <a:spcPts val="600"/>
              </a:spcAft>
              <a:buNone/>
              <a:defRPr sz="1200">
                <a:solidFill>
                  <a:schemeClr val="tx1"/>
                </a:solidFill>
              </a:defRPr>
            </a:lvl2pPr>
            <a:lvl3pPr marL="0" indent="0" algn="l">
              <a:buNone/>
              <a:defRPr lang="en-US" sz="1200" kern="1200" spc="0" baseline="0" dirty="0">
                <a:solidFill>
                  <a:schemeClr val="tx1"/>
                </a:solidFill>
                <a:latin typeface="+mn-lt"/>
                <a:ea typeface="+mn-ea"/>
                <a:cs typeface="+mn-cs"/>
              </a:defRPr>
            </a:lvl3pPr>
            <a:lvl4pPr marL="0" indent="0" algn="l">
              <a:buNone/>
              <a:defRPr sz="1050">
                <a:solidFill>
                  <a:schemeClr val="tx1"/>
                </a:solidFill>
              </a:defRPr>
            </a:lvl4pPr>
            <a:lvl5pPr marL="0" indent="0" algn="l">
              <a:buNone/>
              <a:defRPr sz="1050">
                <a:solidFill>
                  <a:schemeClr val="tx1"/>
                </a:solidFill>
              </a:defRPr>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26" name="Text Placeholder 3">
            <a:extLst>
              <a:ext uri="{FF2B5EF4-FFF2-40B4-BE49-F238E27FC236}">
                <a16:creationId xmlns:a16="http://schemas.microsoft.com/office/drawing/2014/main" id="{7B60AD27-D6A3-440C-9018-1E4A1BCDE74C}"/>
              </a:ext>
            </a:extLst>
          </p:cNvPr>
          <p:cNvSpPr>
            <a:spLocks noGrp="1"/>
          </p:cNvSpPr>
          <p:nvPr>
            <p:ph type="body" sz="quarter" idx="21"/>
          </p:nvPr>
        </p:nvSpPr>
        <p:spPr>
          <a:xfrm>
            <a:off x="9595103" y="3179763"/>
            <a:ext cx="1920240" cy="1403461"/>
          </a:xfrm>
        </p:spPr>
        <p:txBody>
          <a:bodyPr/>
          <a:lstStyle>
            <a:lvl1pPr marL="0" indent="0" algn="l">
              <a:spcBef>
                <a:spcPts val="600"/>
              </a:spcBef>
              <a:spcAft>
                <a:spcPts val="0"/>
              </a:spcAft>
              <a:buNone/>
              <a:defRPr lang="en-US" sz="1600" kern="1200" spc="0" baseline="0" dirty="0">
                <a:solidFill>
                  <a:schemeClr val="tx1"/>
                </a:solidFill>
                <a:latin typeface="+mn-lt"/>
                <a:ea typeface="+mn-ea"/>
                <a:cs typeface="+mn-cs"/>
              </a:defRPr>
            </a:lvl1pPr>
            <a:lvl2pPr marL="0" indent="0" algn="l">
              <a:spcBef>
                <a:spcPts val="0"/>
              </a:spcBef>
              <a:spcAft>
                <a:spcPts val="600"/>
              </a:spcAft>
              <a:buNone/>
              <a:defRPr sz="1200">
                <a:solidFill>
                  <a:schemeClr val="tx1"/>
                </a:solidFill>
              </a:defRPr>
            </a:lvl2pPr>
            <a:lvl3pPr marL="0" indent="0" algn="l">
              <a:buNone/>
              <a:defRPr lang="en-US" sz="1200" kern="1200" spc="0" baseline="0" dirty="0">
                <a:solidFill>
                  <a:schemeClr val="tx1"/>
                </a:solidFill>
                <a:latin typeface="+mn-lt"/>
                <a:ea typeface="+mn-ea"/>
                <a:cs typeface="+mn-cs"/>
              </a:defRPr>
            </a:lvl3pPr>
            <a:lvl4pPr marL="0" indent="0" algn="l">
              <a:buNone/>
              <a:defRPr sz="1050">
                <a:solidFill>
                  <a:schemeClr val="tx1"/>
                </a:solidFill>
              </a:defRPr>
            </a:lvl4pPr>
            <a:lvl5pPr marL="0" indent="0" algn="l">
              <a:buNone/>
              <a:defRPr sz="1050">
                <a:solidFill>
                  <a:schemeClr val="tx1"/>
                </a:solidFill>
              </a:defRPr>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52123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guide id="32" orient="horz" pos="2328">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2021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1917685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3FC7E-9D4A-42E1-860C-3F804A736E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EAD43B-64E1-4A8C-B00C-EC14223CE57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04DD9A-E08B-4058-8E85-170879353B9F}"/>
              </a:ext>
            </a:extLst>
          </p:cNvPr>
          <p:cNvSpPr>
            <a:spLocks noGrp="1"/>
          </p:cNvSpPr>
          <p:nvPr>
            <p:ph type="dt" sz="half" idx="10"/>
          </p:nvPr>
        </p:nvSpPr>
        <p:spPr/>
        <p:txBody>
          <a:bodyPr/>
          <a:lstStyle/>
          <a:p>
            <a:fld id="{E4F779B6-9EEB-42B5-B529-979E829227C8}" type="datetimeFigureOut">
              <a:rPr lang="en-US" smtClean="0"/>
              <a:t>10/7/2022</a:t>
            </a:fld>
            <a:endParaRPr lang="en-US"/>
          </a:p>
        </p:txBody>
      </p:sp>
      <p:sp>
        <p:nvSpPr>
          <p:cNvPr id="5" name="Footer Placeholder 4">
            <a:extLst>
              <a:ext uri="{FF2B5EF4-FFF2-40B4-BE49-F238E27FC236}">
                <a16:creationId xmlns:a16="http://schemas.microsoft.com/office/drawing/2014/main" id="{943895DE-EF74-4C36-8818-BAF30E776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79A273-0794-42A8-B1E3-07FC1F2B6B24}"/>
              </a:ext>
            </a:extLst>
          </p:cNvPr>
          <p:cNvSpPr>
            <a:spLocks noGrp="1"/>
          </p:cNvSpPr>
          <p:nvPr>
            <p:ph type="sldNum" sz="quarter" idx="12"/>
          </p:nvPr>
        </p:nvSpPr>
        <p:spPr/>
        <p:txBody>
          <a:bodyPr/>
          <a:lstStyle/>
          <a:p>
            <a:fld id="{92F2683A-7CAF-4252-BBFA-EFD744323480}" type="slidenum">
              <a:rPr lang="en-US" smtClean="0"/>
              <a:t>‹#›</a:t>
            </a:fld>
            <a:endParaRPr lang="en-US"/>
          </a:p>
        </p:txBody>
      </p:sp>
    </p:spTree>
    <p:extLst>
      <p:ext uri="{BB962C8B-B14F-4D97-AF65-F5344CB8AC3E}">
        <p14:creationId xmlns:p14="http://schemas.microsoft.com/office/powerpoint/2010/main" val="3109317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quare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F70BA620-2006-4C55-B924-8AD3212E57B0}"/>
              </a:ext>
            </a:extLst>
          </p:cNvPr>
          <p:cNvPicPr>
            <a:picLocks noChangeAspect="1"/>
          </p:cNvPicPr>
          <p:nvPr/>
        </p:nvPicPr>
        <p:blipFill>
          <a:blip r:embed="rId3"/>
          <a:stretch>
            <a:fillRect/>
          </a:stretch>
        </p:blipFill>
        <p:spPr>
          <a:xfrm>
            <a:off x="5341620" y="0"/>
            <a:ext cx="6850380" cy="6858000"/>
          </a:xfrm>
          <a:prstGeom prst="rect">
            <a:avLst/>
          </a:prstGeom>
        </p:spPr>
      </p:pic>
    </p:spTree>
    <p:extLst>
      <p:ext uri="{BB962C8B-B14F-4D97-AF65-F5344CB8AC3E}">
        <p14:creationId xmlns:p14="http://schemas.microsoft.com/office/powerpoint/2010/main" val="184097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AA141067-01D1-4CBB-91AE-457DB853B8D3}"/>
              </a:ext>
            </a:extLst>
          </p:cNvPr>
          <p:cNvPicPr>
            <a:picLocks noChangeAspect="1"/>
          </p:cNvPicPr>
          <p:nvPr/>
        </p:nvPicPr>
        <p:blipFill>
          <a:blip r:embed="rId3"/>
          <a:stretch>
            <a:fillRect/>
          </a:stretch>
        </p:blipFill>
        <p:spPr>
          <a:xfrm>
            <a:off x="5341620" y="0"/>
            <a:ext cx="6850380" cy="6858000"/>
          </a:xfrm>
          <a:prstGeom prst="rect">
            <a:avLst/>
          </a:prstGeom>
        </p:spPr>
      </p:pic>
    </p:spTree>
    <p:extLst>
      <p:ext uri="{BB962C8B-B14F-4D97-AF65-F5344CB8AC3E}">
        <p14:creationId xmlns:p14="http://schemas.microsoft.com/office/powerpoint/2010/main" val="197228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quare photo cus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426251"/>
            <a:ext cx="4158362" cy="1107996"/>
          </a:xfrm>
        </p:spPr>
        <p:txBody>
          <a:bodyPr anchor="b"/>
          <a:lstStyle>
            <a:lvl1pPr>
              <a:defRPr>
                <a:solidFill>
                  <a:schemeClr val="accent1"/>
                </a:solidFill>
              </a:defRPr>
            </a:lvl1pPr>
          </a:lstStyle>
          <a:p>
            <a:r>
              <a:rPr lang="en-US"/>
              <a:t>Event name or presentation title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2042" y="3962400"/>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Speaker name or subtitle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7" name="MS logo white - EMF" descr="Microsoft logo white text version">
            <a:extLst>
              <a:ext uri="{FF2B5EF4-FFF2-40B4-BE49-F238E27FC236}">
                <a16:creationId xmlns:a16="http://schemas.microsoft.com/office/drawing/2014/main" id="{9399ACC1-E5BB-4FFC-892F-6426E2B9F7A3}"/>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0452344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2232">
          <p15:clr>
            <a:srgbClr val="5ACBF0"/>
          </p15:clr>
        </p15:guide>
        <p15:guide id="8" orient="horz" pos="2498">
          <p15:clr>
            <a:srgbClr val="5ACBF0"/>
          </p15:clr>
        </p15:guide>
        <p15:guide id="11" pos="2993">
          <p15:clr>
            <a:srgbClr val="5ACBF0"/>
          </p15:clr>
        </p15:guide>
        <p15:guide id="13"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370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709466"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8948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9" Type="http://schemas.openxmlformats.org/officeDocument/2006/relationships/slideLayout" Target="../slideLayouts/slideLayout41.xml"/><Relationship Id="rId21" Type="http://schemas.openxmlformats.org/officeDocument/2006/relationships/slideLayout" Target="../slideLayouts/slideLayout23.xml"/><Relationship Id="rId34" Type="http://schemas.openxmlformats.org/officeDocument/2006/relationships/slideLayout" Target="../slideLayouts/slideLayout36.xml"/><Relationship Id="rId42" Type="http://schemas.openxmlformats.org/officeDocument/2006/relationships/slideLayout" Target="../slideLayouts/slideLayout44.xml"/><Relationship Id="rId7" Type="http://schemas.openxmlformats.org/officeDocument/2006/relationships/slideLayout" Target="../slideLayouts/slideLayout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9" Type="http://schemas.openxmlformats.org/officeDocument/2006/relationships/slideLayout" Target="../slideLayouts/slideLayout31.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37" Type="http://schemas.openxmlformats.org/officeDocument/2006/relationships/slideLayout" Target="../slideLayouts/slideLayout39.xml"/><Relationship Id="rId40" Type="http://schemas.openxmlformats.org/officeDocument/2006/relationships/slideLayout" Target="../slideLayouts/slideLayout42.xml"/><Relationship Id="rId45" Type="http://schemas.openxmlformats.org/officeDocument/2006/relationships/image" Target="../media/image3.emf"/><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36" Type="http://schemas.openxmlformats.org/officeDocument/2006/relationships/slideLayout" Target="../slideLayouts/slideLayout38.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31" Type="http://schemas.openxmlformats.org/officeDocument/2006/relationships/slideLayout" Target="../slideLayouts/slideLayout33.xml"/><Relationship Id="rId44"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35" Type="http://schemas.openxmlformats.org/officeDocument/2006/relationships/slideLayout" Target="../slideLayouts/slideLayout37.xml"/><Relationship Id="rId43" Type="http://schemas.openxmlformats.org/officeDocument/2006/relationships/slideLayout" Target="../slideLayouts/slideLayout45.xml"/><Relationship Id="rId8" Type="http://schemas.openxmlformats.org/officeDocument/2006/relationships/slideLayout" Target="../slideLayouts/slideLayout10.xml"/><Relationship Id="rId3" Type="http://schemas.openxmlformats.org/officeDocument/2006/relationships/slideLayout" Target="../slideLayouts/slideLayout5.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41"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001179266"/>
      </p:ext>
    </p:extLst>
  </p:cSld>
  <p:clrMap bg1="lt1" tx1="dk1" bg2="lt2" tx2="dk2" accent1="accent1" accent2="accent2" accent3="accent3" accent4="accent4" accent5="accent5" accent6="accent6" hlink="hlink" folHlink="folHlink"/>
  <p:sldLayoutIdLst>
    <p:sldLayoutId id="2147483849" r:id="rId1"/>
  </p:sldLayoutIdLst>
  <p:transition>
    <p:fade/>
  </p:transition>
  <p:txStyles>
    <p:titleStyle>
      <a:lvl1pPr algn="l" defTabSz="914367"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83435074"/>
      </p:ext>
    </p:extLst>
  </p:cSld>
  <p:clrMap bg1="lt1" tx1="dk1" bg2="lt2" tx2="dk2" accent1="accent1" accent2="accent2" accent3="accent3" accent4="accent4" accent5="accent5" accent6="accent6" hlink="hlink" folHlink="folHlink"/>
  <p:sldLayoutIdLst>
    <p:sldLayoutId id="2147483946"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70814293"/>
      </p:ext>
    </p:extLst>
  </p:cSld>
  <p:clrMap bg1="dk1" tx1="lt1" bg2="dk2" tx2="lt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758" r:id="rId7"/>
    <p:sldLayoutId id="2147483891" r:id="rId8"/>
    <p:sldLayoutId id="2147483941" r:id="rId9"/>
    <p:sldLayoutId id="2147483942" r:id="rId10"/>
    <p:sldLayoutId id="2147483944" r:id="rId11"/>
    <p:sldLayoutId id="2147483943" r:id="rId12"/>
    <p:sldLayoutId id="2147483932" r:id="rId13"/>
    <p:sldLayoutId id="2147483923" r:id="rId14"/>
    <p:sldLayoutId id="2147483936" r:id="rId15"/>
    <p:sldLayoutId id="2147483938" r:id="rId16"/>
    <p:sldLayoutId id="2147483937" r:id="rId17"/>
    <p:sldLayoutId id="2147483929" r:id="rId18"/>
    <p:sldLayoutId id="2147483930" r:id="rId19"/>
    <p:sldLayoutId id="2147483928" r:id="rId20"/>
    <p:sldLayoutId id="2147483925" r:id="rId21"/>
    <p:sldLayoutId id="2147483926" r:id="rId22"/>
    <p:sldLayoutId id="2147483920" r:id="rId23"/>
    <p:sldLayoutId id="2147483940" r:id="rId24"/>
    <p:sldLayoutId id="2147483945" r:id="rId25"/>
    <p:sldLayoutId id="2147483905" r:id="rId26"/>
    <p:sldLayoutId id="2147483939" r:id="rId27"/>
    <p:sldLayoutId id="2147483924" r:id="rId28"/>
    <p:sldLayoutId id="2147483922" r:id="rId29"/>
    <p:sldLayoutId id="2147483892" r:id="rId30"/>
    <p:sldLayoutId id="2147483906" r:id="rId31"/>
    <p:sldLayoutId id="2147483907" r:id="rId32"/>
    <p:sldLayoutId id="2147483908" r:id="rId33"/>
    <p:sldLayoutId id="2147483909" r:id="rId34"/>
    <p:sldLayoutId id="2147483910" r:id="rId35"/>
    <p:sldLayoutId id="2147483911" r:id="rId36"/>
    <p:sldLayoutId id="2147483912" r:id="rId37"/>
    <p:sldLayoutId id="2147483913" r:id="rId38"/>
    <p:sldLayoutId id="2147483914" r:id="rId39"/>
    <p:sldLayoutId id="2147483915" r:id="rId40"/>
    <p:sldLayoutId id="2147483927" r:id="rId41"/>
    <p:sldLayoutId id="2147483917" r:id="rId42"/>
    <p:sldLayoutId id="2147483918" r:id="rId43"/>
  </p:sldLayoutIdLst>
  <p:transition>
    <p:fade/>
  </p:transition>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0.png"/><Relationship Id="rId1" Type="http://schemas.openxmlformats.org/officeDocument/2006/relationships/slideLayout" Target="../slideLayouts/slideLayout27.xml"/><Relationship Id="rId5" Type="http://schemas.openxmlformats.org/officeDocument/2006/relationships/image" Target="../media/image32.png"/><Relationship Id="rId4" Type="http://schemas.openxmlformats.org/officeDocument/2006/relationships/image" Target="../media/image31.svg"/></Relationships>
</file>

<file path=ppt/slides/_rels/slide11.xml.rels><?xml version="1.0" encoding="UTF-8" standalone="yes"?>
<Relationships xmlns="http://schemas.openxmlformats.org/package/2006/relationships"><Relationship Id="rId3" Type="http://schemas.openxmlformats.org/officeDocument/2006/relationships/hyperlink" Target="https://aka.ms/OracletoPGguide" TargetMode="External"/><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2.png"/><Relationship Id="rId7" Type="http://schemas.openxmlformats.org/officeDocument/2006/relationships/image" Target="../media/image31.svg"/><Relationship Id="rId12" Type="http://schemas.openxmlformats.org/officeDocument/2006/relationships/image" Target="../media/image48.emf"/><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30.png"/><Relationship Id="rId11" Type="http://schemas.openxmlformats.org/officeDocument/2006/relationships/image" Target="../media/image47.png"/><Relationship Id="rId5" Type="http://schemas.openxmlformats.org/officeDocument/2006/relationships/image" Target="../media/image43.png"/><Relationship Id="rId10" Type="http://schemas.openxmlformats.org/officeDocument/2006/relationships/image" Target="../media/image46.png"/><Relationship Id="rId4" Type="http://schemas.microsoft.com/office/2007/relationships/hdphoto" Target="../media/hdphoto2.wdp"/><Relationship Id="rId9" Type="http://schemas.openxmlformats.org/officeDocument/2006/relationships/image" Target="../media/image45.sv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emf"/><Relationship Id="rId1" Type="http://schemas.openxmlformats.org/officeDocument/2006/relationships/slideLayout" Target="../slideLayouts/slideLayout13.xml"/><Relationship Id="rId4" Type="http://schemas.openxmlformats.org/officeDocument/2006/relationships/image" Target="../media/image51.sv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emf"/><Relationship Id="rId1" Type="http://schemas.openxmlformats.org/officeDocument/2006/relationships/slideLayout" Target="../slideLayouts/slideLayout2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53.svg"/></Relationships>
</file>

<file path=ppt/slides/_rels/slide1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18" Type="http://schemas.openxmlformats.org/officeDocument/2006/relationships/image" Target="../media/image34.svg"/><Relationship Id="rId3" Type="http://schemas.openxmlformats.org/officeDocument/2006/relationships/hyperlink" Target="https://customers.microsoft.com/story/822002-finxact-banks-on-azure-for-core-financial-services" TargetMode="External"/><Relationship Id="rId7" Type="http://schemas.openxmlformats.org/officeDocument/2006/relationships/image" Target="../media/image57.png"/><Relationship Id="rId12" Type="http://schemas.openxmlformats.org/officeDocument/2006/relationships/image" Target="../media/image62.svg"/><Relationship Id="rId17" Type="http://schemas.openxmlformats.org/officeDocument/2006/relationships/image" Target="../media/image33.png"/><Relationship Id="rId2" Type="http://schemas.openxmlformats.org/officeDocument/2006/relationships/notesSlide" Target="../notesSlides/notesSlide9.xml"/><Relationship Id="rId16" Type="http://schemas.openxmlformats.org/officeDocument/2006/relationships/image" Target="../media/image31.svg"/><Relationship Id="rId20" Type="http://schemas.openxmlformats.org/officeDocument/2006/relationships/image" Target="../media/image66.svg"/><Relationship Id="rId1" Type="http://schemas.openxmlformats.org/officeDocument/2006/relationships/slideLayout" Target="../slideLayouts/slideLayout19.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30.png"/><Relationship Id="rId10" Type="http://schemas.openxmlformats.org/officeDocument/2006/relationships/image" Target="../media/image60.svg"/><Relationship Id="rId19" Type="http://schemas.openxmlformats.org/officeDocument/2006/relationships/image" Target="../media/image65.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sv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25.xml"/><Relationship Id="rId5" Type="http://schemas.openxmlformats.org/officeDocument/2006/relationships/image" Target="../media/image31.sv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3" Type="http://schemas.openxmlformats.org/officeDocument/2006/relationships/image" Target="../media/image78.svg"/><Relationship Id="rId18" Type="http://schemas.openxmlformats.org/officeDocument/2006/relationships/image" Target="../media/image81.png"/><Relationship Id="rId26" Type="http://schemas.openxmlformats.org/officeDocument/2006/relationships/image" Target="../media/image89.png"/><Relationship Id="rId3" Type="http://schemas.openxmlformats.org/officeDocument/2006/relationships/image" Target="../media/image68.jpeg"/><Relationship Id="rId21" Type="http://schemas.openxmlformats.org/officeDocument/2006/relationships/image" Target="../media/image84.svg"/><Relationship Id="rId7" Type="http://schemas.openxmlformats.org/officeDocument/2006/relationships/image" Target="../media/image72.svg"/><Relationship Id="rId12" Type="http://schemas.openxmlformats.org/officeDocument/2006/relationships/image" Target="../media/image77.png"/><Relationship Id="rId17" Type="http://schemas.openxmlformats.org/officeDocument/2006/relationships/image" Target="../media/image80.svg"/><Relationship Id="rId25" Type="http://schemas.openxmlformats.org/officeDocument/2006/relationships/image" Target="../media/image88.png"/><Relationship Id="rId33" Type="http://schemas.openxmlformats.org/officeDocument/2006/relationships/hyperlink" Target="https://customers.microsoft.com/story/765209-bosch-increases-vehicle-safety-using-map-matching-algorithms-and-azure-kubernetes-service" TargetMode="External"/><Relationship Id="rId2" Type="http://schemas.openxmlformats.org/officeDocument/2006/relationships/notesSlide" Target="../notesSlides/notesSlide11.xml"/><Relationship Id="rId16" Type="http://schemas.openxmlformats.org/officeDocument/2006/relationships/image" Target="../media/image79.png"/><Relationship Id="rId20" Type="http://schemas.openxmlformats.org/officeDocument/2006/relationships/image" Target="../media/image83.png"/><Relationship Id="rId29" Type="http://schemas.microsoft.com/office/2007/relationships/hdphoto" Target="../media/hdphoto3.wdp"/><Relationship Id="rId1" Type="http://schemas.openxmlformats.org/officeDocument/2006/relationships/slideLayout" Target="../slideLayouts/slideLayout17.xml"/><Relationship Id="rId6" Type="http://schemas.openxmlformats.org/officeDocument/2006/relationships/image" Target="../media/image71.png"/><Relationship Id="rId11" Type="http://schemas.openxmlformats.org/officeDocument/2006/relationships/image" Target="../media/image76.svg"/><Relationship Id="rId24" Type="http://schemas.openxmlformats.org/officeDocument/2006/relationships/image" Target="../media/image87.svg"/><Relationship Id="rId32" Type="http://schemas.openxmlformats.org/officeDocument/2006/relationships/image" Target="../media/image94.png"/><Relationship Id="rId5" Type="http://schemas.openxmlformats.org/officeDocument/2006/relationships/image" Target="../media/image70.svg"/><Relationship Id="rId15" Type="http://schemas.openxmlformats.org/officeDocument/2006/relationships/image" Target="../media/image31.svg"/><Relationship Id="rId23" Type="http://schemas.openxmlformats.org/officeDocument/2006/relationships/image" Target="../media/image86.png"/><Relationship Id="rId28" Type="http://schemas.openxmlformats.org/officeDocument/2006/relationships/image" Target="../media/image91.png"/><Relationship Id="rId10" Type="http://schemas.openxmlformats.org/officeDocument/2006/relationships/image" Target="../media/image75.png"/><Relationship Id="rId19" Type="http://schemas.openxmlformats.org/officeDocument/2006/relationships/image" Target="../media/image82.svg"/><Relationship Id="rId31" Type="http://schemas.openxmlformats.org/officeDocument/2006/relationships/image" Target="../media/image93.svg"/><Relationship Id="rId4" Type="http://schemas.openxmlformats.org/officeDocument/2006/relationships/image" Target="../media/image69.png"/><Relationship Id="rId9" Type="http://schemas.openxmlformats.org/officeDocument/2006/relationships/image" Target="../media/image74.svg"/><Relationship Id="rId14" Type="http://schemas.openxmlformats.org/officeDocument/2006/relationships/image" Target="../media/image30.png"/><Relationship Id="rId22" Type="http://schemas.openxmlformats.org/officeDocument/2006/relationships/image" Target="../media/image85.emf"/><Relationship Id="rId27" Type="http://schemas.openxmlformats.org/officeDocument/2006/relationships/image" Target="../media/image90.png"/><Relationship Id="rId30" Type="http://schemas.openxmlformats.org/officeDocument/2006/relationships/image" Target="../media/image92.png"/><Relationship Id="rId8" Type="http://schemas.openxmlformats.org/officeDocument/2006/relationships/image" Target="../media/image73.png"/></Relationships>
</file>

<file path=ppt/slides/_rels/slide19.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30.png"/><Relationship Id="rId7" Type="http://schemas.openxmlformats.org/officeDocument/2006/relationships/image" Target="../media/image95.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31.svg"/></Relationships>
</file>

<file path=ppt/slides/_rels/slide2.xml.rels><?xml version="1.0" encoding="UTF-8" standalone="yes"?>
<Relationships xmlns="http://schemas.openxmlformats.org/package/2006/relationships"><Relationship Id="rId3" Type="http://schemas.openxmlformats.org/officeDocument/2006/relationships/hyperlink" Target="https://docs.microsoft.com/en-us/sql/azure-data-studio/postgres-extension?view=sql-server-2017" TargetMode="External"/><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100.svg"/><Relationship Id="rId18" Type="http://schemas.openxmlformats.org/officeDocument/2006/relationships/image" Target="../media/image105.svg"/><Relationship Id="rId3" Type="http://schemas.openxmlformats.org/officeDocument/2006/relationships/hyperlink" Target="https://customers.microsoft.com/story/1358540087031302788-swiss-re-accelerates-java-app-modernization-using-azure-spring-cloud" TargetMode="External"/><Relationship Id="rId7" Type="http://schemas.openxmlformats.org/officeDocument/2006/relationships/image" Target="../media/image31.svg"/><Relationship Id="rId12" Type="http://schemas.openxmlformats.org/officeDocument/2006/relationships/image" Target="../media/image99.png"/><Relationship Id="rId17" Type="http://schemas.openxmlformats.org/officeDocument/2006/relationships/image" Target="../media/image104.png"/><Relationship Id="rId2" Type="http://schemas.openxmlformats.org/officeDocument/2006/relationships/notesSlide" Target="../notesSlides/notesSlide13.xml"/><Relationship Id="rId16" Type="http://schemas.openxmlformats.org/officeDocument/2006/relationships/image" Target="../media/image103.emf"/><Relationship Id="rId20" Type="http://schemas.openxmlformats.org/officeDocument/2006/relationships/image" Target="../media/image107.svg"/><Relationship Id="rId1" Type="http://schemas.openxmlformats.org/officeDocument/2006/relationships/slideLayout" Target="../slideLayouts/slideLayout18.xml"/><Relationship Id="rId6" Type="http://schemas.openxmlformats.org/officeDocument/2006/relationships/image" Target="../media/image30.png"/><Relationship Id="rId11" Type="http://schemas.openxmlformats.org/officeDocument/2006/relationships/image" Target="../media/image87.svg"/><Relationship Id="rId5" Type="http://schemas.openxmlformats.org/officeDocument/2006/relationships/image" Target="../media/image98.png"/><Relationship Id="rId15" Type="http://schemas.openxmlformats.org/officeDocument/2006/relationships/image" Target="../media/image102.svg"/><Relationship Id="rId10" Type="http://schemas.openxmlformats.org/officeDocument/2006/relationships/image" Target="../media/image86.png"/><Relationship Id="rId19" Type="http://schemas.openxmlformats.org/officeDocument/2006/relationships/image" Target="../media/image106.png"/><Relationship Id="rId4" Type="http://schemas.openxmlformats.org/officeDocument/2006/relationships/image" Target="../media/image97.jpeg"/><Relationship Id="rId9" Type="http://schemas.openxmlformats.org/officeDocument/2006/relationships/image" Target="../media/image70.svg"/><Relationship Id="rId14" Type="http://schemas.openxmlformats.org/officeDocument/2006/relationships/image" Target="../media/image101.png"/></Relationships>
</file>

<file path=ppt/slides/_rels/slide21.xml.rels><?xml version="1.0" encoding="UTF-8" standalone="yes"?>
<Relationships xmlns="http://schemas.openxmlformats.org/package/2006/relationships"><Relationship Id="rId3" Type="http://schemas.openxmlformats.org/officeDocument/2006/relationships/image" Target="../media/image49.emf"/><Relationship Id="rId7" Type="http://schemas.openxmlformats.org/officeDocument/2006/relationships/image" Target="../media/image51.svg"/><Relationship Id="rId2" Type="http://schemas.openxmlformats.org/officeDocument/2006/relationships/notesSlide" Target="../notesSlides/notesSlide14.xml"/><Relationship Id="rId1" Type="http://schemas.openxmlformats.org/officeDocument/2006/relationships/slideLayout" Target="../slideLayouts/slideLayout27.xml"/><Relationship Id="rId6" Type="http://schemas.openxmlformats.org/officeDocument/2006/relationships/image" Target="../media/image50.png"/><Relationship Id="rId5" Type="http://schemas.openxmlformats.org/officeDocument/2006/relationships/image" Target="../media/image53.sv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8" Type="http://schemas.openxmlformats.org/officeDocument/2006/relationships/image" Target="../media/image110.emf"/><Relationship Id="rId3" Type="http://schemas.openxmlformats.org/officeDocument/2006/relationships/image" Target="../media/image108.png"/><Relationship Id="rId7" Type="http://schemas.openxmlformats.org/officeDocument/2006/relationships/image" Target="../media/image48.emf"/><Relationship Id="rId12" Type="http://schemas.openxmlformats.org/officeDocument/2006/relationships/image" Target="../media/image66.svg"/><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image" Target="../media/image31.svg"/><Relationship Id="rId11" Type="http://schemas.openxmlformats.org/officeDocument/2006/relationships/image" Target="../media/image65.png"/><Relationship Id="rId5" Type="http://schemas.openxmlformats.org/officeDocument/2006/relationships/image" Target="../media/image30.png"/><Relationship Id="rId10" Type="http://schemas.openxmlformats.org/officeDocument/2006/relationships/image" Target="../media/image112.svg"/><Relationship Id="rId4" Type="http://schemas.openxmlformats.org/officeDocument/2006/relationships/image" Target="../media/image109.svg"/><Relationship Id="rId9" Type="http://schemas.openxmlformats.org/officeDocument/2006/relationships/image" Target="../media/image111.png"/></Relationships>
</file>

<file path=ppt/slides/_rels/slide2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116.png"/><Relationship Id="rId18" Type="http://schemas.openxmlformats.org/officeDocument/2006/relationships/image" Target="../media/image120.svg"/><Relationship Id="rId3" Type="http://schemas.openxmlformats.org/officeDocument/2006/relationships/hyperlink" Target="https://customers.microsoft.com/en-us/story/bentley-partner-professional-services-azure" TargetMode="External"/><Relationship Id="rId21" Type="http://schemas.openxmlformats.org/officeDocument/2006/relationships/image" Target="../media/image121.emf"/><Relationship Id="rId7" Type="http://schemas.openxmlformats.org/officeDocument/2006/relationships/image" Target="../media/image114.emf"/><Relationship Id="rId12" Type="http://schemas.openxmlformats.org/officeDocument/2006/relationships/image" Target="../media/image115.png"/><Relationship Id="rId17" Type="http://schemas.openxmlformats.org/officeDocument/2006/relationships/image" Target="../media/image119.png"/><Relationship Id="rId2" Type="http://schemas.openxmlformats.org/officeDocument/2006/relationships/notesSlide" Target="../notesSlides/notesSlide17.xml"/><Relationship Id="rId16" Type="http://schemas.openxmlformats.org/officeDocument/2006/relationships/image" Target="../media/image118.emf"/><Relationship Id="rId20" Type="http://schemas.openxmlformats.org/officeDocument/2006/relationships/image" Target="../media/image31.svg"/><Relationship Id="rId1" Type="http://schemas.openxmlformats.org/officeDocument/2006/relationships/slideLayout" Target="../slideLayouts/slideLayout17.xml"/><Relationship Id="rId6" Type="http://schemas.openxmlformats.org/officeDocument/2006/relationships/image" Target="../media/image113.png"/><Relationship Id="rId11" Type="http://schemas.openxmlformats.org/officeDocument/2006/relationships/image" Target="../media/image76.svg"/><Relationship Id="rId24" Type="http://schemas.openxmlformats.org/officeDocument/2006/relationships/image" Target="../media/image124.svg"/><Relationship Id="rId5" Type="http://schemas.openxmlformats.org/officeDocument/2006/relationships/hyperlink" Target="https://customers.microsoft.com/story/782270-cloud9-esports-gaming-azure-power-bi" TargetMode="External"/><Relationship Id="rId15" Type="http://schemas.openxmlformats.org/officeDocument/2006/relationships/image" Target="../media/image117.emf"/><Relationship Id="rId23" Type="http://schemas.openxmlformats.org/officeDocument/2006/relationships/image" Target="../media/image123.png"/><Relationship Id="rId10" Type="http://schemas.openxmlformats.org/officeDocument/2006/relationships/image" Target="../media/image75.png"/><Relationship Id="rId19" Type="http://schemas.openxmlformats.org/officeDocument/2006/relationships/image" Target="../media/image30.png"/><Relationship Id="rId4" Type="http://schemas.openxmlformats.org/officeDocument/2006/relationships/hyperlink" Target="https://customers.microsoft.com/story/794816-cloud9-conquers-esports-using-azure-data-analytics" TargetMode="External"/><Relationship Id="rId9" Type="http://schemas.openxmlformats.org/officeDocument/2006/relationships/image" Target="../media/image70.svg"/><Relationship Id="rId14" Type="http://schemas.microsoft.com/office/2007/relationships/hdphoto" Target="../media/hdphoto4.wdp"/><Relationship Id="rId22" Type="http://schemas.openxmlformats.org/officeDocument/2006/relationships/image" Target="../media/image122.emf"/></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emf"/><Relationship Id="rId1" Type="http://schemas.openxmlformats.org/officeDocument/2006/relationships/slideLayout" Target="../slideLayouts/slideLayout2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53.sv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8.xml"/><Relationship Id="rId4" Type="http://schemas.openxmlformats.org/officeDocument/2006/relationships/image" Target="../media/image51.svg"/></Relationships>
</file>

<file path=ppt/slides/_rels/slide27.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37.png"/><Relationship Id="rId7" Type="http://schemas.openxmlformats.org/officeDocument/2006/relationships/image" Target="../media/image125.png"/><Relationship Id="rId12" Type="http://schemas.openxmlformats.org/officeDocument/2006/relationships/image" Target="../media/image128.svg"/><Relationship Id="rId2" Type="http://schemas.openxmlformats.org/officeDocument/2006/relationships/notesSlide" Target="../notesSlides/notesSlide19.xml"/><Relationship Id="rId1" Type="http://schemas.openxmlformats.org/officeDocument/2006/relationships/slideLayout" Target="../slideLayouts/slideLayout29.xml"/><Relationship Id="rId6" Type="http://schemas.openxmlformats.org/officeDocument/2006/relationships/image" Target="../media/image31.svg"/><Relationship Id="rId11" Type="http://schemas.openxmlformats.org/officeDocument/2006/relationships/image" Target="../media/image127.png"/><Relationship Id="rId5" Type="http://schemas.openxmlformats.org/officeDocument/2006/relationships/image" Target="../media/image30.png"/><Relationship Id="rId10" Type="http://schemas.openxmlformats.org/officeDocument/2006/relationships/image" Target="../media/image72.svg"/><Relationship Id="rId4" Type="http://schemas.openxmlformats.org/officeDocument/2006/relationships/image" Target="../media/image38.svg"/><Relationship Id="rId9" Type="http://schemas.openxmlformats.org/officeDocument/2006/relationships/image" Target="../media/image71.png"/></Relationships>
</file>

<file path=ppt/slides/_rels/slide2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134.png"/><Relationship Id="rId3" Type="http://schemas.openxmlformats.org/officeDocument/2006/relationships/image" Target="../media/image129.jpeg"/><Relationship Id="rId7" Type="http://schemas.openxmlformats.org/officeDocument/2006/relationships/image" Target="../media/image128.svg"/><Relationship Id="rId12" Type="http://schemas.microsoft.com/office/2007/relationships/hdphoto" Target="../media/hdphoto5.wdp"/><Relationship Id="rId17" Type="http://schemas.microsoft.com/office/2007/relationships/hdphoto" Target="../media/hdphoto6.wdp"/><Relationship Id="rId2" Type="http://schemas.openxmlformats.org/officeDocument/2006/relationships/notesSlide" Target="../notesSlides/notesSlide20.xml"/><Relationship Id="rId16" Type="http://schemas.openxmlformats.org/officeDocument/2006/relationships/image" Target="../media/image137.png"/><Relationship Id="rId1" Type="http://schemas.openxmlformats.org/officeDocument/2006/relationships/slideLayout" Target="../slideLayouts/slideLayout15.xml"/><Relationship Id="rId6" Type="http://schemas.openxmlformats.org/officeDocument/2006/relationships/image" Target="../media/image127.png"/><Relationship Id="rId11" Type="http://schemas.openxmlformats.org/officeDocument/2006/relationships/image" Target="../media/image133.png"/><Relationship Id="rId5" Type="http://schemas.openxmlformats.org/officeDocument/2006/relationships/image" Target="../media/image131.png"/><Relationship Id="rId15" Type="http://schemas.openxmlformats.org/officeDocument/2006/relationships/image" Target="../media/image136.png"/><Relationship Id="rId10" Type="http://schemas.openxmlformats.org/officeDocument/2006/relationships/image" Target="../media/image132.png"/><Relationship Id="rId4" Type="http://schemas.openxmlformats.org/officeDocument/2006/relationships/image" Target="../media/image130.png"/><Relationship Id="rId9" Type="http://schemas.openxmlformats.org/officeDocument/2006/relationships/image" Target="../media/image31.svg"/><Relationship Id="rId14" Type="http://schemas.openxmlformats.org/officeDocument/2006/relationships/image" Target="../media/image135.svg"/></Relationships>
</file>

<file path=ppt/slides/_rels/slide29.xml.rels><?xml version="1.0" encoding="UTF-8" standalone="yes"?>
<Relationships xmlns="http://schemas.openxmlformats.org/package/2006/relationships"><Relationship Id="rId8" Type="http://schemas.openxmlformats.org/officeDocument/2006/relationships/image" Target="../media/image139.svg"/><Relationship Id="rId13" Type="http://schemas.openxmlformats.org/officeDocument/2006/relationships/image" Target="../media/image142.png"/><Relationship Id="rId3" Type="http://schemas.openxmlformats.org/officeDocument/2006/relationships/image" Target="../media/image81.png"/><Relationship Id="rId7" Type="http://schemas.openxmlformats.org/officeDocument/2006/relationships/image" Target="../media/image138.png"/><Relationship Id="rId12" Type="http://schemas.openxmlformats.org/officeDocument/2006/relationships/image" Target="../media/image31.svg"/><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image" Target="../media/image112.svg"/><Relationship Id="rId11" Type="http://schemas.openxmlformats.org/officeDocument/2006/relationships/image" Target="../media/image30.png"/><Relationship Id="rId5" Type="http://schemas.openxmlformats.org/officeDocument/2006/relationships/image" Target="../media/image111.png"/><Relationship Id="rId10" Type="http://schemas.openxmlformats.org/officeDocument/2006/relationships/image" Target="../media/image141.svg"/><Relationship Id="rId4" Type="http://schemas.openxmlformats.org/officeDocument/2006/relationships/image" Target="../media/image82.svg"/><Relationship Id="rId9" Type="http://schemas.openxmlformats.org/officeDocument/2006/relationships/image" Target="../media/image140.png"/><Relationship Id="rId14" Type="http://schemas.openxmlformats.org/officeDocument/2006/relationships/image" Target="../media/image143.sv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4.emf"/><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2.xml"/><Relationship Id="rId5" Type="http://schemas.openxmlformats.org/officeDocument/2006/relationships/image" Target="../media/image28.sv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 Id="rId4" Type="http://schemas.openxmlformats.org/officeDocument/2006/relationships/image" Target="../media/image31.sv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27.xml"/><Relationship Id="rId4" Type="http://schemas.openxmlformats.org/officeDocument/2006/relationships/image" Target="../media/image31.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3.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36.png"/><Relationship Id="rId11" Type="http://schemas.openxmlformats.org/officeDocument/2006/relationships/image" Target="../media/image38.svg"/><Relationship Id="rId5" Type="http://schemas.openxmlformats.org/officeDocument/2006/relationships/image" Target="../media/image35.png"/><Relationship Id="rId10" Type="http://schemas.openxmlformats.org/officeDocument/2006/relationships/image" Target="../media/image37.png"/><Relationship Id="rId4" Type="http://schemas.openxmlformats.org/officeDocument/2006/relationships/image" Target="../media/image34.svg"/><Relationship Id="rId9" Type="http://schemas.openxmlformats.org/officeDocument/2006/relationships/image" Target="../media/image31.svg"/></Relationships>
</file>

<file path=ppt/slides/_rels/slide9.xml.rels><?xml version="1.0" encoding="UTF-8" standalone="yes"?>
<Relationships xmlns="http://schemas.openxmlformats.org/package/2006/relationships"><Relationship Id="rId3" Type="http://schemas.openxmlformats.org/officeDocument/2006/relationships/hyperlink" Target="https://customers.microsoft.com/story/737502-harvestmark-partner-professional-services-azure" TargetMode="External"/><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2272A5-E47E-4866-B144-432B802FB9DB}"/>
              </a:ext>
            </a:extLst>
          </p:cNvPr>
          <p:cNvSpPr>
            <a:spLocks noGrp="1"/>
          </p:cNvSpPr>
          <p:nvPr>
            <p:ph type="title"/>
          </p:nvPr>
        </p:nvSpPr>
        <p:spPr/>
        <p:txBody>
          <a:bodyPr/>
          <a:lstStyle/>
          <a:p>
            <a:r>
              <a:rPr lang="en-US" dirty="0"/>
              <a:t>Azure Database </a:t>
            </a:r>
            <a:br>
              <a:rPr lang="en-US" dirty="0"/>
            </a:br>
            <a:r>
              <a:rPr lang="en-US" dirty="0"/>
              <a:t>for PostgreSQL</a:t>
            </a:r>
            <a:br>
              <a:rPr lang="en-US" dirty="0"/>
            </a:br>
            <a:r>
              <a:rPr lang="en-US" sz="4400" dirty="0"/>
              <a:t>Top Use Cases </a:t>
            </a:r>
            <a:endParaRPr lang="en-US" dirty="0"/>
          </a:p>
        </p:txBody>
      </p:sp>
      <p:sp>
        <p:nvSpPr>
          <p:cNvPr id="6" name="Text Placeholder 5">
            <a:extLst>
              <a:ext uri="{FF2B5EF4-FFF2-40B4-BE49-F238E27FC236}">
                <a16:creationId xmlns:a16="http://schemas.microsoft.com/office/drawing/2014/main" id="{53B99750-3BB5-4FCD-A625-DC19359A366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50249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58E1A6-7914-4DAD-86D6-26D9A5911B4F}"/>
              </a:ext>
            </a:extLst>
          </p:cNvPr>
          <p:cNvSpPr>
            <a:spLocks noGrp="1"/>
          </p:cNvSpPr>
          <p:nvPr>
            <p:ph type="title"/>
          </p:nvPr>
        </p:nvSpPr>
        <p:spPr/>
        <p:txBody>
          <a:bodyPr/>
          <a:lstStyle/>
          <a:p>
            <a:r>
              <a:rPr lang="en-US"/>
              <a:t>Oracle to Postgres Migration</a:t>
            </a:r>
          </a:p>
        </p:txBody>
      </p:sp>
      <p:grpSp>
        <p:nvGrpSpPr>
          <p:cNvPr id="10" name="Group 9">
            <a:extLst>
              <a:ext uri="{FF2B5EF4-FFF2-40B4-BE49-F238E27FC236}">
                <a16:creationId xmlns:a16="http://schemas.microsoft.com/office/drawing/2014/main" id="{EA7BBFD7-E24D-4C4F-9153-14754352EE54}"/>
              </a:ext>
              <a:ext uri="{C183D7F6-B498-43B3-948B-1728B52AA6E4}">
                <adec:decorative xmlns:adec="http://schemas.microsoft.com/office/drawing/2017/decorative" val="1"/>
              </a:ext>
            </a:extLst>
          </p:cNvPr>
          <p:cNvGrpSpPr/>
          <p:nvPr/>
        </p:nvGrpSpPr>
        <p:grpSpPr>
          <a:xfrm>
            <a:off x="708461" y="2001864"/>
            <a:ext cx="2886593" cy="942188"/>
            <a:chOff x="715956" y="2128938"/>
            <a:chExt cx="2886593" cy="942188"/>
          </a:xfrm>
        </p:grpSpPr>
        <p:pic>
          <p:nvPicPr>
            <p:cNvPr id="1026" name="Picture 2" descr="See the source image">
              <a:extLst>
                <a:ext uri="{FF2B5EF4-FFF2-40B4-BE49-F238E27FC236}">
                  <a16:creationId xmlns:a16="http://schemas.microsoft.com/office/drawing/2014/main" id="{9E11A8A7-1F53-413F-ABC5-A4107454F3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715956" y="2457365"/>
              <a:ext cx="1785885" cy="392311"/>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FAD1DC3D-BE7F-4F82-8F40-BC1A52BB5E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0361" y="2128938"/>
              <a:ext cx="942188" cy="942188"/>
            </a:xfrm>
            <a:prstGeom prst="rect">
              <a:avLst/>
            </a:prstGeom>
          </p:spPr>
        </p:pic>
        <p:sp>
          <p:nvSpPr>
            <p:cNvPr id="8" name="Arrow: Right 7">
              <a:extLst>
                <a:ext uri="{FF2B5EF4-FFF2-40B4-BE49-F238E27FC236}">
                  <a16:creationId xmlns:a16="http://schemas.microsoft.com/office/drawing/2014/main" id="{2A40D8B3-B82C-4627-84E4-31728856D716}"/>
                </a:ext>
              </a:extLst>
            </p:cNvPr>
            <p:cNvSpPr/>
            <p:nvPr/>
          </p:nvSpPr>
          <p:spPr bwMode="auto">
            <a:xfrm>
              <a:off x="2589451" y="2479031"/>
              <a:ext cx="152267" cy="3923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FEF58FCB-3AAF-4D72-988C-658D91A34650}"/>
              </a:ext>
              <a:ext uri="{C183D7F6-B498-43B3-948B-1728B52AA6E4}">
                <adec:decorative xmlns:adec="http://schemas.microsoft.com/office/drawing/2017/decorative" val="1"/>
              </a:ext>
            </a:extLst>
          </p:cNvPr>
          <p:cNvGrpSpPr/>
          <p:nvPr/>
        </p:nvGrpSpPr>
        <p:grpSpPr>
          <a:xfrm>
            <a:off x="1575385" y="6103758"/>
            <a:ext cx="1070736" cy="349490"/>
            <a:chOff x="715956" y="2128938"/>
            <a:chExt cx="2886593" cy="942188"/>
          </a:xfrm>
        </p:grpSpPr>
        <p:pic>
          <p:nvPicPr>
            <p:cNvPr id="27" name="Picture 2" descr="See the source image">
              <a:extLst>
                <a:ext uri="{FF2B5EF4-FFF2-40B4-BE49-F238E27FC236}">
                  <a16:creationId xmlns:a16="http://schemas.microsoft.com/office/drawing/2014/main" id="{96497E1D-F9B4-433D-BD27-353018EB9F1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15956" y="2457365"/>
              <a:ext cx="1785885" cy="392311"/>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a:extLst>
                <a:ext uri="{FF2B5EF4-FFF2-40B4-BE49-F238E27FC236}">
                  <a16:creationId xmlns:a16="http://schemas.microsoft.com/office/drawing/2014/main" id="{A8154BBE-D520-4690-908D-8387FBC8ED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0361" y="2128938"/>
              <a:ext cx="942188" cy="942188"/>
            </a:xfrm>
            <a:prstGeom prst="rect">
              <a:avLst/>
            </a:prstGeom>
          </p:spPr>
        </p:pic>
        <p:sp>
          <p:nvSpPr>
            <p:cNvPr id="29" name="Arrow: Right 28">
              <a:extLst>
                <a:ext uri="{FF2B5EF4-FFF2-40B4-BE49-F238E27FC236}">
                  <a16:creationId xmlns:a16="http://schemas.microsoft.com/office/drawing/2014/main" id="{C3260754-07E4-4D08-8EFB-8458DCF20978}"/>
                </a:ext>
              </a:extLst>
            </p:cNvPr>
            <p:cNvSpPr/>
            <p:nvPr/>
          </p:nvSpPr>
          <p:spPr bwMode="auto">
            <a:xfrm>
              <a:off x="2589451" y="2479031"/>
              <a:ext cx="152267" cy="3923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1758FB34-6902-454D-984E-A37E7E024244}"/>
              </a:ext>
              <a:ext uri="{C183D7F6-B498-43B3-948B-1728B52AA6E4}">
                <adec:decorative xmlns:adec="http://schemas.microsoft.com/office/drawing/2017/decorative" val="1"/>
              </a:ext>
            </a:extLst>
          </p:cNvPr>
          <p:cNvGrpSpPr>
            <a:grpSpLocks noChangeAspect="1"/>
          </p:cNvGrpSpPr>
          <p:nvPr/>
        </p:nvGrpSpPr>
        <p:grpSpPr>
          <a:xfrm>
            <a:off x="640573" y="6176646"/>
            <a:ext cx="576824" cy="299297"/>
            <a:chOff x="364876" y="2347293"/>
            <a:chExt cx="2344987" cy="1216745"/>
          </a:xfrm>
        </p:grpSpPr>
        <p:sp>
          <p:nvSpPr>
            <p:cNvPr id="31" name="Freeform: Shape 30">
              <a:extLst>
                <a:ext uri="{FF2B5EF4-FFF2-40B4-BE49-F238E27FC236}">
                  <a16:creationId xmlns:a16="http://schemas.microsoft.com/office/drawing/2014/main" id="{C5B4F4DD-DE86-4668-8428-F838BFF657FF}"/>
                </a:ext>
              </a:extLst>
            </p:cNvPr>
            <p:cNvSpPr/>
            <p:nvPr/>
          </p:nvSpPr>
          <p:spPr>
            <a:xfrm rot="5400000">
              <a:off x="2197862" y="2729643"/>
              <a:ext cx="572032" cy="451970"/>
            </a:xfrm>
            <a:custGeom>
              <a:avLst/>
              <a:gdLst>
                <a:gd name="connsiteX0" fmla="*/ 105604 w 210982"/>
                <a:gd name="connsiteY0" fmla="*/ 0 h 170336"/>
                <a:gd name="connsiteX1" fmla="*/ 0 w 210982"/>
                <a:gd name="connsiteY1" fmla="*/ 170337 h 170336"/>
                <a:gd name="connsiteX2" fmla="*/ 210983 w 210982"/>
                <a:gd name="connsiteY2" fmla="*/ 170337 h 170336"/>
                <a:gd name="connsiteX3" fmla="*/ 105604 w 210982"/>
                <a:gd name="connsiteY3" fmla="*/ 0 h 170336"/>
              </a:gdLst>
              <a:ahLst/>
              <a:cxnLst>
                <a:cxn ang="0">
                  <a:pos x="connsiteX0" y="connsiteY0"/>
                </a:cxn>
                <a:cxn ang="0">
                  <a:pos x="connsiteX1" y="connsiteY1"/>
                </a:cxn>
                <a:cxn ang="0">
                  <a:pos x="connsiteX2" y="connsiteY2"/>
                </a:cxn>
                <a:cxn ang="0">
                  <a:pos x="connsiteX3" y="connsiteY3"/>
                </a:cxn>
              </a:cxnLst>
              <a:rect l="l" t="t" r="r" b="b"/>
              <a:pathLst>
                <a:path w="210982" h="170336">
                  <a:moveTo>
                    <a:pt x="105604" y="0"/>
                  </a:moveTo>
                  <a:cubicBezTo>
                    <a:pt x="105604" y="0"/>
                    <a:pt x="28162" y="72421"/>
                    <a:pt x="0" y="170337"/>
                  </a:cubicBezTo>
                  <a:lnTo>
                    <a:pt x="210983" y="170337"/>
                  </a:lnTo>
                  <a:cubicBezTo>
                    <a:pt x="182640" y="72016"/>
                    <a:pt x="105604" y="0"/>
                    <a:pt x="105604" y="0"/>
                  </a:cubicBezTo>
                  <a:close/>
                </a:path>
              </a:pathLst>
            </a:custGeom>
            <a:solidFill>
              <a:srgbClr val="7DD5E7"/>
            </a:solidFill>
            <a:ln w="16523"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C44B6E8-F019-42FC-A2DC-ADD4EBC19923}"/>
                </a:ext>
              </a:extLst>
            </p:cNvPr>
            <p:cNvSpPr/>
            <p:nvPr/>
          </p:nvSpPr>
          <p:spPr>
            <a:xfrm rot="5400000">
              <a:off x="1453858" y="3052451"/>
              <a:ext cx="317727" cy="705447"/>
            </a:xfrm>
            <a:custGeom>
              <a:avLst/>
              <a:gdLst>
                <a:gd name="connsiteX0" fmla="*/ 224 w 117187"/>
                <a:gd name="connsiteY0" fmla="*/ 0 h 265865"/>
                <a:gd name="connsiteX1" fmla="*/ 0 w 117187"/>
                <a:gd name="connsiteY1" fmla="*/ 214162 h 265865"/>
                <a:gd name="connsiteX2" fmla="*/ 116964 w 117187"/>
                <a:gd name="connsiteY2" fmla="*/ 265865 h 265865"/>
                <a:gd name="connsiteX3" fmla="*/ 117188 w 117187"/>
                <a:gd name="connsiteY3" fmla="*/ 145777 h 265865"/>
                <a:gd name="connsiteX4" fmla="*/ 224 w 117187"/>
                <a:gd name="connsiteY4" fmla="*/ 0 h 26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7" h="265865">
                  <a:moveTo>
                    <a:pt x="224" y="0"/>
                  </a:moveTo>
                  <a:lnTo>
                    <a:pt x="0" y="214162"/>
                  </a:lnTo>
                  <a:lnTo>
                    <a:pt x="116964" y="265865"/>
                  </a:lnTo>
                  <a:lnTo>
                    <a:pt x="117188" y="145777"/>
                  </a:lnTo>
                  <a:lnTo>
                    <a:pt x="224" y="0"/>
                  </a:lnTo>
                  <a:close/>
                </a:path>
              </a:pathLst>
            </a:custGeom>
            <a:solidFill>
              <a:srgbClr val="347ABC"/>
            </a:solidFill>
            <a:ln w="16523"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18BB44F6-58A7-441E-9845-90887EBA6ADC}"/>
                </a:ext>
              </a:extLst>
            </p:cNvPr>
            <p:cNvSpPr/>
            <p:nvPr/>
          </p:nvSpPr>
          <p:spPr>
            <a:xfrm rot="5400000">
              <a:off x="1452989" y="2154004"/>
              <a:ext cx="318869" cy="705447"/>
            </a:xfrm>
            <a:custGeom>
              <a:avLst/>
              <a:gdLst>
                <a:gd name="connsiteX0" fmla="*/ 117384 w 117608"/>
                <a:gd name="connsiteY0" fmla="*/ 0 h 265865"/>
                <a:gd name="connsiteX1" fmla="*/ 117608 w 117608"/>
                <a:gd name="connsiteY1" fmla="*/ 214164 h 265865"/>
                <a:gd name="connsiteX2" fmla="*/ 224 w 117608"/>
                <a:gd name="connsiteY2" fmla="*/ 265865 h 265865"/>
                <a:gd name="connsiteX3" fmla="*/ 0 w 117608"/>
                <a:gd name="connsiteY3" fmla="*/ 145778 h 265865"/>
                <a:gd name="connsiteX4" fmla="*/ 117384 w 117608"/>
                <a:gd name="connsiteY4" fmla="*/ 0 h 26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608" h="265865">
                  <a:moveTo>
                    <a:pt x="117384" y="0"/>
                  </a:moveTo>
                  <a:lnTo>
                    <a:pt x="117608" y="214164"/>
                  </a:lnTo>
                  <a:lnTo>
                    <a:pt x="224" y="265865"/>
                  </a:lnTo>
                  <a:lnTo>
                    <a:pt x="0" y="145778"/>
                  </a:lnTo>
                  <a:lnTo>
                    <a:pt x="117384" y="0"/>
                  </a:lnTo>
                  <a:close/>
                </a:path>
              </a:pathLst>
            </a:custGeom>
            <a:solidFill>
              <a:srgbClr val="347ABC"/>
            </a:solidFill>
            <a:ln w="16523"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570DDC5-E579-487A-B1D7-ACCA48DF3E4A}"/>
                </a:ext>
              </a:extLst>
            </p:cNvPr>
            <p:cNvSpPr/>
            <p:nvPr/>
          </p:nvSpPr>
          <p:spPr>
            <a:xfrm rot="5400000">
              <a:off x="1428368" y="2416887"/>
              <a:ext cx="581437" cy="1079987"/>
            </a:xfrm>
            <a:custGeom>
              <a:avLst/>
              <a:gdLst>
                <a:gd name="connsiteX0" fmla="*/ 0 w 554137"/>
                <a:gd name="connsiteY0" fmla="*/ 781748 h 992197"/>
                <a:gd name="connsiteX1" fmla="*/ 18911 w 554137"/>
                <a:gd name="connsiteY1" fmla="*/ 38979 h 992197"/>
                <a:gd name="connsiteX2" fmla="*/ 25612 w 554137"/>
                <a:gd name="connsiteY2" fmla="*/ 19367 h 992197"/>
                <a:gd name="connsiteX3" fmla="*/ 29441 w 554137"/>
                <a:gd name="connsiteY3" fmla="*/ 63 h 992197"/>
                <a:gd name="connsiteX4" fmla="*/ 524995 w 554137"/>
                <a:gd name="connsiteY4" fmla="*/ 63 h 992197"/>
                <a:gd name="connsiteX5" fmla="*/ 533184 w 554137"/>
                <a:gd name="connsiteY5" fmla="*/ 0 h 992197"/>
                <a:gd name="connsiteX6" fmla="*/ 548855 w 554137"/>
                <a:gd name="connsiteY6" fmla="*/ 680402 h 992197"/>
                <a:gd name="connsiteX7" fmla="*/ 551078 w 554137"/>
                <a:gd name="connsiteY7" fmla="*/ 780736 h 992197"/>
                <a:gd name="connsiteX8" fmla="*/ 554137 w 554137"/>
                <a:gd name="connsiteY8" fmla="*/ 780736 h 992197"/>
                <a:gd name="connsiteX9" fmla="*/ 551185 w 554137"/>
                <a:gd name="connsiteY9" fmla="*/ 785563 h 992197"/>
                <a:gd name="connsiteX10" fmla="*/ 551215 w 554137"/>
                <a:gd name="connsiteY10" fmla="*/ 786899 h 992197"/>
                <a:gd name="connsiteX11" fmla="*/ 550373 w 554137"/>
                <a:gd name="connsiteY11" fmla="*/ 786891 h 992197"/>
                <a:gd name="connsiteX12" fmla="*/ 424818 w 554137"/>
                <a:gd name="connsiteY12" fmla="*/ 992197 h 992197"/>
                <a:gd name="connsiteX13" fmla="*/ 134777 w 554137"/>
                <a:gd name="connsiteY13" fmla="*/ 992197 h 992197"/>
                <a:gd name="connsiteX14" fmla="*/ 7095 w 554137"/>
                <a:gd name="connsiteY14"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1760 w 547042"/>
                <a:gd name="connsiteY6" fmla="*/ 680402 h 992197"/>
                <a:gd name="connsiteX7" fmla="*/ 543983 w 547042"/>
                <a:gd name="connsiteY7" fmla="*/ 780736 h 992197"/>
                <a:gd name="connsiteX8" fmla="*/ 547042 w 547042"/>
                <a:gd name="connsiteY8" fmla="*/ 780736 h 992197"/>
                <a:gd name="connsiteX9" fmla="*/ 544090 w 547042"/>
                <a:gd name="connsiteY9" fmla="*/ 785563 h 992197"/>
                <a:gd name="connsiteX10" fmla="*/ 544120 w 547042"/>
                <a:gd name="connsiteY10" fmla="*/ 786899 h 992197"/>
                <a:gd name="connsiteX11" fmla="*/ 543278 w 547042"/>
                <a:gd name="connsiteY11" fmla="*/ 786891 h 992197"/>
                <a:gd name="connsiteX12" fmla="*/ 417723 w 547042"/>
                <a:gd name="connsiteY12" fmla="*/ 992197 h 992197"/>
                <a:gd name="connsiteX13" fmla="*/ 127682 w 547042"/>
                <a:gd name="connsiteY13" fmla="*/ 992197 h 992197"/>
                <a:gd name="connsiteX14" fmla="*/ 0 w 547042"/>
                <a:gd name="connsiteY14"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3983 w 547042"/>
                <a:gd name="connsiteY6" fmla="*/ 780736 h 992197"/>
                <a:gd name="connsiteX7" fmla="*/ 547042 w 547042"/>
                <a:gd name="connsiteY7" fmla="*/ 780736 h 992197"/>
                <a:gd name="connsiteX8" fmla="*/ 544090 w 547042"/>
                <a:gd name="connsiteY8" fmla="*/ 785563 h 992197"/>
                <a:gd name="connsiteX9" fmla="*/ 544120 w 547042"/>
                <a:gd name="connsiteY9" fmla="*/ 786899 h 992197"/>
                <a:gd name="connsiteX10" fmla="*/ 543278 w 547042"/>
                <a:gd name="connsiteY10" fmla="*/ 786891 h 992197"/>
                <a:gd name="connsiteX11" fmla="*/ 417723 w 547042"/>
                <a:gd name="connsiteY11" fmla="*/ 992197 h 992197"/>
                <a:gd name="connsiteX12" fmla="*/ 127682 w 547042"/>
                <a:gd name="connsiteY12" fmla="*/ 992197 h 992197"/>
                <a:gd name="connsiteX13" fmla="*/ 0 w 547042"/>
                <a:gd name="connsiteY13"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3983 w 547042"/>
                <a:gd name="connsiteY6" fmla="*/ 780736 h 992197"/>
                <a:gd name="connsiteX7" fmla="*/ 547042 w 547042"/>
                <a:gd name="connsiteY7" fmla="*/ 780736 h 992197"/>
                <a:gd name="connsiteX8" fmla="*/ 544090 w 547042"/>
                <a:gd name="connsiteY8" fmla="*/ 785563 h 992197"/>
                <a:gd name="connsiteX9" fmla="*/ 544120 w 547042"/>
                <a:gd name="connsiteY9" fmla="*/ 786899 h 992197"/>
                <a:gd name="connsiteX10" fmla="*/ 417723 w 547042"/>
                <a:gd name="connsiteY10" fmla="*/ 992197 h 992197"/>
                <a:gd name="connsiteX11" fmla="*/ 127682 w 547042"/>
                <a:gd name="connsiteY11" fmla="*/ 992197 h 992197"/>
                <a:gd name="connsiteX12" fmla="*/ 0 w 547042"/>
                <a:gd name="connsiteY12"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3983 w 547042"/>
                <a:gd name="connsiteY6" fmla="*/ 780736 h 992197"/>
                <a:gd name="connsiteX7" fmla="*/ 547042 w 547042"/>
                <a:gd name="connsiteY7" fmla="*/ 780736 h 992197"/>
                <a:gd name="connsiteX8" fmla="*/ 544120 w 547042"/>
                <a:gd name="connsiteY8" fmla="*/ 786899 h 992197"/>
                <a:gd name="connsiteX9" fmla="*/ 417723 w 547042"/>
                <a:gd name="connsiteY9" fmla="*/ 992197 h 992197"/>
                <a:gd name="connsiteX10" fmla="*/ 127682 w 547042"/>
                <a:gd name="connsiteY10" fmla="*/ 992197 h 992197"/>
                <a:gd name="connsiteX11" fmla="*/ 0 w 547042"/>
                <a:gd name="connsiteY11"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3983 w 547042"/>
                <a:gd name="connsiteY6" fmla="*/ 780736 h 992197"/>
                <a:gd name="connsiteX7" fmla="*/ 547042 w 547042"/>
                <a:gd name="connsiteY7" fmla="*/ 780736 h 992197"/>
                <a:gd name="connsiteX8" fmla="*/ 417723 w 547042"/>
                <a:gd name="connsiteY8" fmla="*/ 992197 h 992197"/>
                <a:gd name="connsiteX9" fmla="*/ 127682 w 547042"/>
                <a:gd name="connsiteY9" fmla="*/ 992197 h 992197"/>
                <a:gd name="connsiteX10" fmla="*/ 0 w 547042"/>
                <a:gd name="connsiteY10" fmla="*/ 781814 h 992197"/>
                <a:gd name="connsiteX0" fmla="*/ 0 w 543983"/>
                <a:gd name="connsiteY0" fmla="*/ 781814 h 992197"/>
                <a:gd name="connsiteX1" fmla="*/ 11816 w 543983"/>
                <a:gd name="connsiteY1" fmla="*/ 38979 h 992197"/>
                <a:gd name="connsiteX2" fmla="*/ 18517 w 543983"/>
                <a:gd name="connsiteY2" fmla="*/ 19367 h 992197"/>
                <a:gd name="connsiteX3" fmla="*/ 22346 w 543983"/>
                <a:gd name="connsiteY3" fmla="*/ 63 h 992197"/>
                <a:gd name="connsiteX4" fmla="*/ 517900 w 543983"/>
                <a:gd name="connsiteY4" fmla="*/ 63 h 992197"/>
                <a:gd name="connsiteX5" fmla="*/ 526089 w 543983"/>
                <a:gd name="connsiteY5" fmla="*/ 0 h 992197"/>
                <a:gd name="connsiteX6" fmla="*/ 543983 w 543983"/>
                <a:gd name="connsiteY6" fmla="*/ 780736 h 992197"/>
                <a:gd name="connsiteX7" fmla="*/ 417723 w 543983"/>
                <a:gd name="connsiteY7" fmla="*/ 992197 h 992197"/>
                <a:gd name="connsiteX8" fmla="*/ 127682 w 543983"/>
                <a:gd name="connsiteY8" fmla="*/ 992197 h 992197"/>
                <a:gd name="connsiteX9" fmla="*/ 0 w 543983"/>
                <a:gd name="connsiteY9" fmla="*/ 781814 h 992197"/>
                <a:gd name="connsiteX0" fmla="*/ 0 w 541407"/>
                <a:gd name="connsiteY0" fmla="*/ 781814 h 992197"/>
                <a:gd name="connsiteX1" fmla="*/ 11816 w 541407"/>
                <a:gd name="connsiteY1" fmla="*/ 38979 h 992197"/>
                <a:gd name="connsiteX2" fmla="*/ 18517 w 541407"/>
                <a:gd name="connsiteY2" fmla="*/ 19367 h 992197"/>
                <a:gd name="connsiteX3" fmla="*/ 22346 w 541407"/>
                <a:gd name="connsiteY3" fmla="*/ 63 h 992197"/>
                <a:gd name="connsiteX4" fmla="*/ 517900 w 541407"/>
                <a:gd name="connsiteY4" fmla="*/ 63 h 992197"/>
                <a:gd name="connsiteX5" fmla="*/ 526089 w 541407"/>
                <a:gd name="connsiteY5" fmla="*/ 0 h 992197"/>
                <a:gd name="connsiteX6" fmla="*/ 541407 w 541407"/>
                <a:gd name="connsiteY6" fmla="*/ 780736 h 992197"/>
                <a:gd name="connsiteX7" fmla="*/ 417723 w 541407"/>
                <a:gd name="connsiteY7" fmla="*/ 992197 h 992197"/>
                <a:gd name="connsiteX8" fmla="*/ 127682 w 541407"/>
                <a:gd name="connsiteY8" fmla="*/ 992197 h 992197"/>
                <a:gd name="connsiteX9" fmla="*/ 0 w 541407"/>
                <a:gd name="connsiteY9" fmla="*/ 781814 h 992197"/>
                <a:gd name="connsiteX0" fmla="*/ 0 w 527274"/>
                <a:gd name="connsiteY0" fmla="*/ 781814 h 992197"/>
                <a:gd name="connsiteX1" fmla="*/ 11816 w 527274"/>
                <a:gd name="connsiteY1" fmla="*/ 38979 h 992197"/>
                <a:gd name="connsiteX2" fmla="*/ 18517 w 527274"/>
                <a:gd name="connsiteY2" fmla="*/ 19367 h 992197"/>
                <a:gd name="connsiteX3" fmla="*/ 22346 w 527274"/>
                <a:gd name="connsiteY3" fmla="*/ 63 h 992197"/>
                <a:gd name="connsiteX4" fmla="*/ 517900 w 527274"/>
                <a:gd name="connsiteY4" fmla="*/ 63 h 992197"/>
                <a:gd name="connsiteX5" fmla="*/ 526089 w 527274"/>
                <a:gd name="connsiteY5" fmla="*/ 0 h 992197"/>
                <a:gd name="connsiteX6" fmla="*/ 524664 w 527274"/>
                <a:gd name="connsiteY6" fmla="*/ 782024 h 992197"/>
                <a:gd name="connsiteX7" fmla="*/ 417723 w 527274"/>
                <a:gd name="connsiteY7" fmla="*/ 992197 h 992197"/>
                <a:gd name="connsiteX8" fmla="*/ 127682 w 527274"/>
                <a:gd name="connsiteY8" fmla="*/ 992197 h 992197"/>
                <a:gd name="connsiteX9" fmla="*/ 0 w 527274"/>
                <a:gd name="connsiteY9" fmla="*/ 781814 h 992197"/>
                <a:gd name="connsiteX0" fmla="*/ 0 w 533681"/>
                <a:gd name="connsiteY0" fmla="*/ 781814 h 992197"/>
                <a:gd name="connsiteX1" fmla="*/ 11816 w 533681"/>
                <a:gd name="connsiteY1" fmla="*/ 38979 h 992197"/>
                <a:gd name="connsiteX2" fmla="*/ 18517 w 533681"/>
                <a:gd name="connsiteY2" fmla="*/ 19367 h 992197"/>
                <a:gd name="connsiteX3" fmla="*/ 22346 w 533681"/>
                <a:gd name="connsiteY3" fmla="*/ 63 h 992197"/>
                <a:gd name="connsiteX4" fmla="*/ 517900 w 533681"/>
                <a:gd name="connsiteY4" fmla="*/ 63 h 992197"/>
                <a:gd name="connsiteX5" fmla="*/ 526089 w 533681"/>
                <a:gd name="connsiteY5" fmla="*/ 0 h 992197"/>
                <a:gd name="connsiteX6" fmla="*/ 533681 w 533681"/>
                <a:gd name="connsiteY6" fmla="*/ 783312 h 992197"/>
                <a:gd name="connsiteX7" fmla="*/ 417723 w 533681"/>
                <a:gd name="connsiteY7" fmla="*/ 992197 h 992197"/>
                <a:gd name="connsiteX8" fmla="*/ 127682 w 533681"/>
                <a:gd name="connsiteY8" fmla="*/ 992197 h 992197"/>
                <a:gd name="connsiteX9" fmla="*/ 0 w 533681"/>
                <a:gd name="connsiteY9" fmla="*/ 781814 h 992197"/>
                <a:gd name="connsiteX0" fmla="*/ 327 w 534008"/>
                <a:gd name="connsiteY0" fmla="*/ 781814 h 992197"/>
                <a:gd name="connsiteX1" fmla="*/ 0 w 534008"/>
                <a:gd name="connsiteY1" fmla="*/ 42264 h 992197"/>
                <a:gd name="connsiteX2" fmla="*/ 18844 w 534008"/>
                <a:gd name="connsiteY2" fmla="*/ 19367 h 992197"/>
                <a:gd name="connsiteX3" fmla="*/ 22673 w 534008"/>
                <a:gd name="connsiteY3" fmla="*/ 63 h 992197"/>
                <a:gd name="connsiteX4" fmla="*/ 518227 w 534008"/>
                <a:gd name="connsiteY4" fmla="*/ 63 h 992197"/>
                <a:gd name="connsiteX5" fmla="*/ 526416 w 534008"/>
                <a:gd name="connsiteY5" fmla="*/ 0 h 992197"/>
                <a:gd name="connsiteX6" fmla="*/ 534008 w 534008"/>
                <a:gd name="connsiteY6" fmla="*/ 783312 h 992197"/>
                <a:gd name="connsiteX7" fmla="*/ 418050 w 534008"/>
                <a:gd name="connsiteY7" fmla="*/ 992197 h 992197"/>
                <a:gd name="connsiteX8" fmla="*/ 128009 w 534008"/>
                <a:gd name="connsiteY8" fmla="*/ 992197 h 992197"/>
                <a:gd name="connsiteX9" fmla="*/ 327 w 534008"/>
                <a:gd name="connsiteY9" fmla="*/ 781814 h 992197"/>
                <a:gd name="connsiteX0" fmla="*/ 327 w 534008"/>
                <a:gd name="connsiteY0" fmla="*/ 781814 h 992197"/>
                <a:gd name="connsiteX1" fmla="*/ 0 w 534008"/>
                <a:gd name="connsiteY1" fmla="*/ 42264 h 992197"/>
                <a:gd name="connsiteX2" fmla="*/ 22673 w 534008"/>
                <a:gd name="connsiteY2" fmla="*/ 63 h 992197"/>
                <a:gd name="connsiteX3" fmla="*/ 518227 w 534008"/>
                <a:gd name="connsiteY3" fmla="*/ 63 h 992197"/>
                <a:gd name="connsiteX4" fmla="*/ 526416 w 534008"/>
                <a:gd name="connsiteY4" fmla="*/ 0 h 992197"/>
                <a:gd name="connsiteX5" fmla="*/ 534008 w 534008"/>
                <a:gd name="connsiteY5" fmla="*/ 783312 h 992197"/>
                <a:gd name="connsiteX6" fmla="*/ 418050 w 534008"/>
                <a:gd name="connsiteY6" fmla="*/ 992197 h 992197"/>
                <a:gd name="connsiteX7" fmla="*/ 128009 w 534008"/>
                <a:gd name="connsiteY7" fmla="*/ 992197 h 992197"/>
                <a:gd name="connsiteX8" fmla="*/ 327 w 534008"/>
                <a:gd name="connsiteY8" fmla="*/ 781814 h 992197"/>
                <a:gd name="connsiteX0" fmla="*/ 327 w 534008"/>
                <a:gd name="connsiteY0" fmla="*/ 781814 h 992197"/>
                <a:gd name="connsiteX1" fmla="*/ 0 w 534008"/>
                <a:gd name="connsiteY1" fmla="*/ 42264 h 992197"/>
                <a:gd name="connsiteX2" fmla="*/ 518227 w 534008"/>
                <a:gd name="connsiteY2" fmla="*/ 63 h 992197"/>
                <a:gd name="connsiteX3" fmla="*/ 526416 w 534008"/>
                <a:gd name="connsiteY3" fmla="*/ 0 h 992197"/>
                <a:gd name="connsiteX4" fmla="*/ 534008 w 534008"/>
                <a:gd name="connsiteY4" fmla="*/ 783312 h 992197"/>
                <a:gd name="connsiteX5" fmla="*/ 418050 w 534008"/>
                <a:gd name="connsiteY5" fmla="*/ 992197 h 992197"/>
                <a:gd name="connsiteX6" fmla="*/ 128009 w 534008"/>
                <a:gd name="connsiteY6" fmla="*/ 992197 h 992197"/>
                <a:gd name="connsiteX7" fmla="*/ 327 w 534008"/>
                <a:gd name="connsiteY7" fmla="*/ 781814 h 992197"/>
                <a:gd name="connsiteX0" fmla="*/ 0 w 533681"/>
                <a:gd name="connsiteY0" fmla="*/ 782257 h 992640"/>
                <a:gd name="connsiteX1" fmla="*/ 4090 w 533681"/>
                <a:gd name="connsiteY1" fmla="*/ 0 h 992640"/>
                <a:gd name="connsiteX2" fmla="*/ 517900 w 533681"/>
                <a:gd name="connsiteY2" fmla="*/ 506 h 992640"/>
                <a:gd name="connsiteX3" fmla="*/ 526089 w 533681"/>
                <a:gd name="connsiteY3" fmla="*/ 443 h 992640"/>
                <a:gd name="connsiteX4" fmla="*/ 533681 w 533681"/>
                <a:gd name="connsiteY4" fmla="*/ 783755 h 992640"/>
                <a:gd name="connsiteX5" fmla="*/ 417723 w 533681"/>
                <a:gd name="connsiteY5" fmla="*/ 992640 h 992640"/>
                <a:gd name="connsiteX6" fmla="*/ 127682 w 533681"/>
                <a:gd name="connsiteY6" fmla="*/ 992640 h 992640"/>
                <a:gd name="connsiteX7" fmla="*/ 0 w 533681"/>
                <a:gd name="connsiteY7" fmla="*/ 782257 h 992640"/>
                <a:gd name="connsiteX0" fmla="*/ 0 w 533681"/>
                <a:gd name="connsiteY0" fmla="*/ 782257 h 992640"/>
                <a:gd name="connsiteX1" fmla="*/ 4090 w 533681"/>
                <a:gd name="connsiteY1" fmla="*/ 0 h 992640"/>
                <a:gd name="connsiteX2" fmla="*/ 526089 w 533681"/>
                <a:gd name="connsiteY2" fmla="*/ 443 h 992640"/>
                <a:gd name="connsiteX3" fmla="*/ 533681 w 533681"/>
                <a:gd name="connsiteY3" fmla="*/ 783755 h 992640"/>
                <a:gd name="connsiteX4" fmla="*/ 417723 w 533681"/>
                <a:gd name="connsiteY4" fmla="*/ 992640 h 992640"/>
                <a:gd name="connsiteX5" fmla="*/ 127682 w 533681"/>
                <a:gd name="connsiteY5" fmla="*/ 992640 h 992640"/>
                <a:gd name="connsiteX6" fmla="*/ 0 w 533681"/>
                <a:gd name="connsiteY6" fmla="*/ 782257 h 992640"/>
                <a:gd name="connsiteX0" fmla="*/ 0 w 534209"/>
                <a:gd name="connsiteY0" fmla="*/ 782257 h 992640"/>
                <a:gd name="connsiteX1" fmla="*/ 4090 w 534209"/>
                <a:gd name="connsiteY1" fmla="*/ 0 h 992640"/>
                <a:gd name="connsiteX2" fmla="*/ 532715 w 534209"/>
                <a:gd name="connsiteY2" fmla="*/ 443 h 992640"/>
                <a:gd name="connsiteX3" fmla="*/ 533681 w 534209"/>
                <a:gd name="connsiteY3" fmla="*/ 783755 h 992640"/>
                <a:gd name="connsiteX4" fmla="*/ 417723 w 534209"/>
                <a:gd name="connsiteY4" fmla="*/ 992640 h 992640"/>
                <a:gd name="connsiteX5" fmla="*/ 127682 w 534209"/>
                <a:gd name="connsiteY5" fmla="*/ 992640 h 992640"/>
                <a:gd name="connsiteX6" fmla="*/ 0 w 534209"/>
                <a:gd name="connsiteY6" fmla="*/ 782257 h 992640"/>
                <a:gd name="connsiteX0" fmla="*/ 0 w 539202"/>
                <a:gd name="connsiteY0" fmla="*/ 782257 h 992640"/>
                <a:gd name="connsiteX1" fmla="*/ 4090 w 539202"/>
                <a:gd name="connsiteY1" fmla="*/ 0 h 992640"/>
                <a:gd name="connsiteX2" fmla="*/ 532715 w 539202"/>
                <a:gd name="connsiteY2" fmla="*/ 443 h 992640"/>
                <a:gd name="connsiteX3" fmla="*/ 539202 w 539202"/>
                <a:gd name="connsiteY3" fmla="*/ 784849 h 992640"/>
                <a:gd name="connsiteX4" fmla="*/ 417723 w 539202"/>
                <a:gd name="connsiteY4" fmla="*/ 992640 h 992640"/>
                <a:gd name="connsiteX5" fmla="*/ 127682 w 539202"/>
                <a:gd name="connsiteY5" fmla="*/ 992640 h 992640"/>
                <a:gd name="connsiteX6" fmla="*/ 0 w 539202"/>
                <a:gd name="connsiteY6" fmla="*/ 782257 h 992640"/>
                <a:gd name="connsiteX0" fmla="*/ 0 w 540673"/>
                <a:gd name="connsiteY0" fmla="*/ 782257 h 992640"/>
                <a:gd name="connsiteX1" fmla="*/ 4090 w 540673"/>
                <a:gd name="connsiteY1" fmla="*/ 0 h 992640"/>
                <a:gd name="connsiteX2" fmla="*/ 539340 w 540673"/>
                <a:gd name="connsiteY2" fmla="*/ 443 h 992640"/>
                <a:gd name="connsiteX3" fmla="*/ 539202 w 540673"/>
                <a:gd name="connsiteY3" fmla="*/ 784849 h 992640"/>
                <a:gd name="connsiteX4" fmla="*/ 417723 w 540673"/>
                <a:gd name="connsiteY4" fmla="*/ 992640 h 992640"/>
                <a:gd name="connsiteX5" fmla="*/ 127682 w 540673"/>
                <a:gd name="connsiteY5" fmla="*/ 992640 h 992640"/>
                <a:gd name="connsiteX6" fmla="*/ 0 w 540673"/>
                <a:gd name="connsiteY6" fmla="*/ 782257 h 992640"/>
                <a:gd name="connsiteX0" fmla="*/ 0 w 539202"/>
                <a:gd name="connsiteY0" fmla="*/ 782908 h 993291"/>
                <a:gd name="connsiteX1" fmla="*/ 4090 w 539202"/>
                <a:gd name="connsiteY1" fmla="*/ 651 h 993291"/>
                <a:gd name="connsiteX2" fmla="*/ 533820 w 539202"/>
                <a:gd name="connsiteY2" fmla="*/ 0 h 993291"/>
                <a:gd name="connsiteX3" fmla="*/ 539202 w 539202"/>
                <a:gd name="connsiteY3" fmla="*/ 785500 h 993291"/>
                <a:gd name="connsiteX4" fmla="*/ 417723 w 539202"/>
                <a:gd name="connsiteY4" fmla="*/ 993291 h 993291"/>
                <a:gd name="connsiteX5" fmla="*/ 127682 w 539202"/>
                <a:gd name="connsiteY5" fmla="*/ 993291 h 993291"/>
                <a:gd name="connsiteX6" fmla="*/ 0 w 539202"/>
                <a:gd name="connsiteY6" fmla="*/ 782908 h 993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202" h="993291">
                  <a:moveTo>
                    <a:pt x="0" y="782908"/>
                  </a:moveTo>
                  <a:cubicBezTo>
                    <a:pt x="1363" y="522156"/>
                    <a:pt x="2727" y="261403"/>
                    <a:pt x="4090" y="651"/>
                  </a:cubicBezTo>
                  <a:lnTo>
                    <a:pt x="533820" y="0"/>
                  </a:lnTo>
                  <a:cubicBezTo>
                    <a:pt x="538167" y="130112"/>
                    <a:pt x="535710" y="655377"/>
                    <a:pt x="539202" y="785500"/>
                  </a:cubicBezTo>
                  <a:lnTo>
                    <a:pt x="417723" y="993291"/>
                  </a:lnTo>
                  <a:lnTo>
                    <a:pt x="127682" y="993291"/>
                  </a:lnTo>
                  <a:lnTo>
                    <a:pt x="0" y="782908"/>
                  </a:lnTo>
                  <a:close/>
                </a:path>
              </a:pathLst>
            </a:custGeom>
            <a:solidFill>
              <a:srgbClr val="FFFFFF"/>
            </a:solidFill>
            <a:ln w="16523"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FD991D8-F475-4453-8FE4-669C78A373F4}"/>
                </a:ext>
              </a:extLst>
            </p:cNvPr>
            <p:cNvSpPr/>
            <p:nvPr/>
          </p:nvSpPr>
          <p:spPr>
            <a:xfrm rot="5400000">
              <a:off x="1820617" y="2811265"/>
              <a:ext cx="296587" cy="288964"/>
            </a:xfrm>
            <a:custGeom>
              <a:avLst/>
              <a:gdLst>
                <a:gd name="connsiteX0" fmla="*/ 54696 w 109390"/>
                <a:gd name="connsiteY0" fmla="*/ 108904 h 108903"/>
                <a:gd name="connsiteX1" fmla="*/ 109391 w 109390"/>
                <a:gd name="connsiteY1" fmla="*/ 54452 h 108903"/>
                <a:gd name="connsiteX2" fmla="*/ 54696 w 109390"/>
                <a:gd name="connsiteY2" fmla="*/ 0 h 108903"/>
                <a:gd name="connsiteX3" fmla="*/ 0 w 109390"/>
                <a:gd name="connsiteY3" fmla="*/ 54452 h 108903"/>
                <a:gd name="connsiteX4" fmla="*/ 54696 w 109390"/>
                <a:gd name="connsiteY4" fmla="*/ 108904 h 108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90" h="108903">
                  <a:moveTo>
                    <a:pt x="54696" y="108904"/>
                  </a:moveTo>
                  <a:cubicBezTo>
                    <a:pt x="84902" y="108904"/>
                    <a:pt x="109391" y="84525"/>
                    <a:pt x="109391" y="54452"/>
                  </a:cubicBezTo>
                  <a:cubicBezTo>
                    <a:pt x="109391" y="24379"/>
                    <a:pt x="84902" y="0"/>
                    <a:pt x="54696" y="0"/>
                  </a:cubicBezTo>
                  <a:cubicBezTo>
                    <a:pt x="24488" y="0"/>
                    <a:pt x="0" y="24379"/>
                    <a:pt x="0" y="54452"/>
                  </a:cubicBezTo>
                  <a:cubicBezTo>
                    <a:pt x="0" y="84525"/>
                    <a:pt x="24488" y="108904"/>
                    <a:pt x="54696" y="108904"/>
                  </a:cubicBezTo>
                  <a:close/>
                </a:path>
              </a:pathLst>
            </a:custGeom>
            <a:solidFill>
              <a:srgbClr val="347ABC"/>
            </a:solidFill>
            <a:ln w="16523"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C244B95-BE28-4FF9-891B-51712E06DB64}"/>
                </a:ext>
              </a:extLst>
            </p:cNvPr>
            <p:cNvSpPr/>
            <p:nvPr/>
          </p:nvSpPr>
          <p:spPr>
            <a:xfrm rot="5400000">
              <a:off x="998706" y="3000856"/>
              <a:ext cx="58710" cy="173604"/>
            </a:xfrm>
            <a:custGeom>
              <a:avLst/>
              <a:gdLst>
                <a:gd name="connsiteX0" fmla="*/ 10827 w 21654"/>
                <a:gd name="connsiteY0" fmla="*/ 65427 h 65427"/>
                <a:gd name="connsiteX1" fmla="*/ 0 w 21654"/>
                <a:gd name="connsiteY1" fmla="*/ 54648 h 65427"/>
                <a:gd name="connsiteX2" fmla="*/ 0 w 21654"/>
                <a:gd name="connsiteY2" fmla="*/ 10779 h 65427"/>
                <a:gd name="connsiteX3" fmla="*/ 10827 w 21654"/>
                <a:gd name="connsiteY3" fmla="*/ 0 h 65427"/>
                <a:gd name="connsiteX4" fmla="*/ 21654 w 21654"/>
                <a:gd name="connsiteY4" fmla="*/ 10779 h 65427"/>
                <a:gd name="connsiteX5" fmla="*/ 21654 w 21654"/>
                <a:gd name="connsiteY5" fmla="*/ 54648 h 65427"/>
                <a:gd name="connsiteX6" fmla="*/ 10827 w 21654"/>
                <a:gd name="connsiteY6" fmla="*/ 65427 h 6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4" h="65427">
                  <a:moveTo>
                    <a:pt x="10827" y="65427"/>
                  </a:moveTo>
                  <a:cubicBezTo>
                    <a:pt x="4853" y="65427"/>
                    <a:pt x="0" y="60595"/>
                    <a:pt x="0" y="54648"/>
                  </a:cubicBezTo>
                  <a:lnTo>
                    <a:pt x="0" y="10779"/>
                  </a:lnTo>
                  <a:cubicBezTo>
                    <a:pt x="0" y="4832"/>
                    <a:pt x="4853" y="0"/>
                    <a:pt x="10827" y="0"/>
                  </a:cubicBezTo>
                  <a:cubicBezTo>
                    <a:pt x="16803" y="0"/>
                    <a:pt x="21654" y="4832"/>
                    <a:pt x="21654" y="10779"/>
                  </a:cubicBezTo>
                  <a:lnTo>
                    <a:pt x="21654" y="54648"/>
                  </a:lnTo>
                  <a:cubicBezTo>
                    <a:pt x="21654" y="60595"/>
                    <a:pt x="16803" y="65427"/>
                    <a:pt x="10827" y="65427"/>
                  </a:cubicBezTo>
                  <a:close/>
                </a:path>
              </a:pathLst>
            </a:custGeom>
            <a:solidFill>
              <a:srgbClr val="FFFFFF"/>
            </a:solidFill>
            <a:ln w="16523"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B93E41D-84D9-44F2-9633-B0C3D405DF32}"/>
                </a:ext>
              </a:extLst>
            </p:cNvPr>
            <p:cNvSpPr/>
            <p:nvPr/>
          </p:nvSpPr>
          <p:spPr>
            <a:xfrm rot="5400000">
              <a:off x="997547" y="2736804"/>
              <a:ext cx="58705" cy="173599"/>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solidFill>
            <a:ln w="16523"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35D6D9E-9A96-401B-825D-E7C495BDA7F7}"/>
                </a:ext>
              </a:extLst>
            </p:cNvPr>
            <p:cNvSpPr/>
            <p:nvPr/>
          </p:nvSpPr>
          <p:spPr>
            <a:xfrm rot="5400000">
              <a:off x="956828" y="2826949"/>
              <a:ext cx="58705" cy="257364"/>
            </a:xfrm>
            <a:custGeom>
              <a:avLst/>
              <a:gdLst>
                <a:gd name="connsiteX0" fmla="*/ 10826 w 21652"/>
                <a:gd name="connsiteY0" fmla="*/ 96995 h 96994"/>
                <a:gd name="connsiteX1" fmla="*/ 0 w 21652"/>
                <a:gd name="connsiteY1" fmla="*/ 86215 h 96994"/>
                <a:gd name="connsiteX2" fmla="*/ 0 w 21652"/>
                <a:gd name="connsiteY2" fmla="*/ 10779 h 96994"/>
                <a:gd name="connsiteX3" fmla="*/ 10826 w 21652"/>
                <a:gd name="connsiteY3" fmla="*/ 0 h 96994"/>
                <a:gd name="connsiteX4" fmla="*/ 21653 w 21652"/>
                <a:gd name="connsiteY4" fmla="*/ 10779 h 96994"/>
                <a:gd name="connsiteX5" fmla="*/ 21653 w 21652"/>
                <a:gd name="connsiteY5" fmla="*/ 86215 h 96994"/>
                <a:gd name="connsiteX6" fmla="*/ 10826 w 21652"/>
                <a:gd name="connsiteY6" fmla="*/ 96995 h 9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96994">
                  <a:moveTo>
                    <a:pt x="10826" y="96995"/>
                  </a:moveTo>
                  <a:cubicBezTo>
                    <a:pt x="4852" y="96995"/>
                    <a:pt x="0" y="92164"/>
                    <a:pt x="0" y="86215"/>
                  </a:cubicBezTo>
                  <a:lnTo>
                    <a:pt x="0" y="10779"/>
                  </a:lnTo>
                  <a:cubicBezTo>
                    <a:pt x="0" y="4832"/>
                    <a:pt x="4852" y="0"/>
                    <a:pt x="10826" y="0"/>
                  </a:cubicBezTo>
                  <a:cubicBezTo>
                    <a:pt x="16801" y="0"/>
                    <a:pt x="21653" y="4832"/>
                    <a:pt x="21653" y="10779"/>
                  </a:cubicBezTo>
                  <a:lnTo>
                    <a:pt x="21653" y="86215"/>
                  </a:lnTo>
                  <a:cubicBezTo>
                    <a:pt x="21653" y="92164"/>
                    <a:pt x="16801" y="96995"/>
                    <a:pt x="10826" y="96995"/>
                  </a:cubicBezTo>
                  <a:close/>
                </a:path>
              </a:pathLst>
            </a:custGeom>
            <a:solidFill>
              <a:srgbClr val="FFFFFF"/>
            </a:solidFill>
            <a:ln w="16523"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143F5B72-1182-472C-A313-726E4E623BD4}"/>
                </a:ext>
              </a:extLst>
            </p:cNvPr>
            <p:cNvSpPr/>
            <p:nvPr/>
          </p:nvSpPr>
          <p:spPr>
            <a:xfrm rot="5400000">
              <a:off x="1048017" y="3050167"/>
              <a:ext cx="58710" cy="74983"/>
            </a:xfrm>
            <a:custGeom>
              <a:avLst/>
              <a:gdLst>
                <a:gd name="connsiteX0" fmla="*/ 10827 w 21654"/>
                <a:gd name="connsiteY0" fmla="*/ 28260 h 28259"/>
                <a:gd name="connsiteX1" fmla="*/ 0 w 21654"/>
                <a:gd name="connsiteY1" fmla="*/ 17481 h 28259"/>
                <a:gd name="connsiteX2" fmla="*/ 0 w 21654"/>
                <a:gd name="connsiteY2" fmla="*/ 10779 h 28259"/>
                <a:gd name="connsiteX3" fmla="*/ 10827 w 21654"/>
                <a:gd name="connsiteY3" fmla="*/ 0 h 28259"/>
                <a:gd name="connsiteX4" fmla="*/ 21654 w 21654"/>
                <a:gd name="connsiteY4" fmla="*/ 10779 h 28259"/>
                <a:gd name="connsiteX5" fmla="*/ 21654 w 21654"/>
                <a:gd name="connsiteY5" fmla="*/ 17481 h 28259"/>
                <a:gd name="connsiteX6" fmla="*/ 10827 w 21654"/>
                <a:gd name="connsiteY6" fmla="*/ 28260 h 2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4" h="28259">
                  <a:moveTo>
                    <a:pt x="10827" y="28260"/>
                  </a:moveTo>
                  <a:cubicBezTo>
                    <a:pt x="4853" y="28260"/>
                    <a:pt x="0" y="23428"/>
                    <a:pt x="0" y="17481"/>
                  </a:cubicBezTo>
                  <a:lnTo>
                    <a:pt x="0" y="10779"/>
                  </a:lnTo>
                  <a:cubicBezTo>
                    <a:pt x="0" y="4832"/>
                    <a:pt x="4853" y="0"/>
                    <a:pt x="10827" y="0"/>
                  </a:cubicBezTo>
                  <a:cubicBezTo>
                    <a:pt x="16803" y="0"/>
                    <a:pt x="21654" y="4832"/>
                    <a:pt x="21654" y="10779"/>
                  </a:cubicBezTo>
                  <a:lnTo>
                    <a:pt x="21654" y="17481"/>
                  </a:lnTo>
                  <a:cubicBezTo>
                    <a:pt x="21654" y="23428"/>
                    <a:pt x="16803" y="28260"/>
                    <a:pt x="10827" y="28260"/>
                  </a:cubicBezTo>
                  <a:close/>
                </a:path>
              </a:pathLst>
            </a:custGeom>
            <a:solidFill>
              <a:srgbClr val="FFFFFF">
                <a:alpha val="20000"/>
              </a:srgbClr>
            </a:solidFill>
            <a:ln w="16523"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CD8F312C-82CC-423D-9D14-53278C958ABB}"/>
                </a:ext>
              </a:extLst>
            </p:cNvPr>
            <p:cNvSpPr/>
            <p:nvPr/>
          </p:nvSpPr>
          <p:spPr>
            <a:xfrm rot="5400000">
              <a:off x="1047505" y="2786113"/>
              <a:ext cx="58705" cy="74983"/>
            </a:xfrm>
            <a:custGeom>
              <a:avLst/>
              <a:gdLst>
                <a:gd name="connsiteX0" fmla="*/ 10827 w 21652"/>
                <a:gd name="connsiteY0" fmla="*/ 28260 h 28259"/>
                <a:gd name="connsiteX1" fmla="*/ 0 w 21652"/>
                <a:gd name="connsiteY1" fmla="*/ 17481 h 28259"/>
                <a:gd name="connsiteX2" fmla="*/ 0 w 21652"/>
                <a:gd name="connsiteY2" fmla="*/ 10779 h 28259"/>
                <a:gd name="connsiteX3" fmla="*/ 10827 w 21652"/>
                <a:gd name="connsiteY3" fmla="*/ 0 h 28259"/>
                <a:gd name="connsiteX4" fmla="*/ 21653 w 21652"/>
                <a:gd name="connsiteY4" fmla="*/ 10779 h 28259"/>
                <a:gd name="connsiteX5" fmla="*/ 21653 w 21652"/>
                <a:gd name="connsiteY5" fmla="*/ 17481 h 28259"/>
                <a:gd name="connsiteX6" fmla="*/ 10827 w 21652"/>
                <a:gd name="connsiteY6" fmla="*/ 28260 h 2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28259">
                  <a:moveTo>
                    <a:pt x="10827" y="28260"/>
                  </a:moveTo>
                  <a:cubicBezTo>
                    <a:pt x="4852" y="28260"/>
                    <a:pt x="0" y="23430"/>
                    <a:pt x="0" y="17481"/>
                  </a:cubicBezTo>
                  <a:lnTo>
                    <a:pt x="0" y="10779"/>
                  </a:lnTo>
                  <a:cubicBezTo>
                    <a:pt x="0" y="4832"/>
                    <a:pt x="4852" y="0"/>
                    <a:pt x="10827" y="0"/>
                  </a:cubicBezTo>
                  <a:cubicBezTo>
                    <a:pt x="16801" y="0"/>
                    <a:pt x="21653" y="4832"/>
                    <a:pt x="21653" y="10779"/>
                  </a:cubicBezTo>
                  <a:lnTo>
                    <a:pt x="21653" y="17481"/>
                  </a:lnTo>
                  <a:cubicBezTo>
                    <a:pt x="21653" y="23430"/>
                    <a:pt x="16801" y="28260"/>
                    <a:pt x="10827" y="28260"/>
                  </a:cubicBezTo>
                  <a:close/>
                </a:path>
              </a:pathLst>
            </a:custGeom>
            <a:solidFill>
              <a:srgbClr val="FFFFFF">
                <a:alpha val="20000"/>
              </a:srgbClr>
            </a:solidFill>
            <a:ln w="16523"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0B79CA15-C2BA-4B0F-A861-5159A314B15C}"/>
                </a:ext>
              </a:extLst>
            </p:cNvPr>
            <p:cNvSpPr/>
            <p:nvPr/>
          </p:nvSpPr>
          <p:spPr>
            <a:xfrm rot="5400000">
              <a:off x="1029940" y="2900061"/>
              <a:ext cx="58705" cy="111140"/>
            </a:xfrm>
            <a:custGeom>
              <a:avLst/>
              <a:gdLst>
                <a:gd name="connsiteX0" fmla="*/ 10826 w 21652"/>
                <a:gd name="connsiteY0" fmla="*/ 41886 h 41886"/>
                <a:gd name="connsiteX1" fmla="*/ 0 w 21652"/>
                <a:gd name="connsiteY1" fmla="*/ 31107 h 41886"/>
                <a:gd name="connsiteX2" fmla="*/ 0 w 21652"/>
                <a:gd name="connsiteY2" fmla="*/ 10779 h 41886"/>
                <a:gd name="connsiteX3" fmla="*/ 10826 w 21652"/>
                <a:gd name="connsiteY3" fmla="*/ 0 h 41886"/>
                <a:gd name="connsiteX4" fmla="*/ 21653 w 21652"/>
                <a:gd name="connsiteY4" fmla="*/ 10779 h 41886"/>
                <a:gd name="connsiteX5" fmla="*/ 21653 w 21652"/>
                <a:gd name="connsiteY5" fmla="*/ 31107 h 41886"/>
                <a:gd name="connsiteX6" fmla="*/ 10826 w 21652"/>
                <a:gd name="connsiteY6" fmla="*/ 41886 h 4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41886">
                  <a:moveTo>
                    <a:pt x="10826" y="41886"/>
                  </a:moveTo>
                  <a:cubicBezTo>
                    <a:pt x="4852" y="41886"/>
                    <a:pt x="0" y="37056"/>
                    <a:pt x="0" y="31107"/>
                  </a:cubicBezTo>
                  <a:lnTo>
                    <a:pt x="0" y="10779"/>
                  </a:lnTo>
                  <a:cubicBezTo>
                    <a:pt x="0" y="4832"/>
                    <a:pt x="4852" y="0"/>
                    <a:pt x="10826" y="0"/>
                  </a:cubicBezTo>
                  <a:cubicBezTo>
                    <a:pt x="16801" y="0"/>
                    <a:pt x="21653" y="4832"/>
                    <a:pt x="21653" y="10779"/>
                  </a:cubicBezTo>
                  <a:lnTo>
                    <a:pt x="21653" y="31107"/>
                  </a:lnTo>
                  <a:cubicBezTo>
                    <a:pt x="21653" y="37056"/>
                    <a:pt x="16801" y="41886"/>
                    <a:pt x="10826" y="41886"/>
                  </a:cubicBezTo>
                  <a:close/>
                </a:path>
              </a:pathLst>
            </a:custGeom>
            <a:solidFill>
              <a:srgbClr val="FFFFFF">
                <a:alpha val="20000"/>
              </a:srgbClr>
            </a:solidFill>
            <a:ln w="16523"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A2F4482F-E0BD-4238-9CBB-78836C8C5E94}"/>
                </a:ext>
              </a:extLst>
            </p:cNvPr>
            <p:cNvSpPr/>
            <p:nvPr/>
          </p:nvSpPr>
          <p:spPr>
            <a:xfrm rot="5400000">
              <a:off x="1895412" y="2893579"/>
              <a:ext cx="146156" cy="288125"/>
            </a:xfrm>
            <a:custGeom>
              <a:avLst/>
              <a:gdLst>
                <a:gd name="connsiteX0" fmla="*/ 0 w 146156"/>
                <a:gd name="connsiteY0" fmla="*/ 288125 h 288125"/>
                <a:gd name="connsiteX1" fmla="*/ 0 w 146156"/>
                <a:gd name="connsiteY1" fmla="*/ 0 h 288125"/>
                <a:gd name="connsiteX2" fmla="*/ 55584 w 146156"/>
                <a:gd name="connsiteY2" fmla="*/ 10933 h 288125"/>
                <a:gd name="connsiteX3" fmla="*/ 146156 w 146156"/>
                <a:gd name="connsiteY3" fmla="*/ 144062 h 288125"/>
                <a:gd name="connsiteX4" fmla="*/ 55584 w 146156"/>
                <a:gd name="connsiteY4" fmla="*/ 277192 h 28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156" h="288125">
                  <a:moveTo>
                    <a:pt x="0" y="288125"/>
                  </a:moveTo>
                  <a:lnTo>
                    <a:pt x="0" y="0"/>
                  </a:lnTo>
                  <a:lnTo>
                    <a:pt x="55584" y="10933"/>
                  </a:lnTo>
                  <a:cubicBezTo>
                    <a:pt x="108808" y="32867"/>
                    <a:pt x="146156" y="84216"/>
                    <a:pt x="146156" y="144062"/>
                  </a:cubicBezTo>
                  <a:cubicBezTo>
                    <a:pt x="146156" y="203909"/>
                    <a:pt x="108808" y="255258"/>
                    <a:pt x="55584" y="277192"/>
                  </a:cubicBezTo>
                  <a:close/>
                </a:path>
              </a:pathLst>
            </a:custGeom>
            <a:solidFill>
              <a:srgbClr val="7DD5E7"/>
            </a:solidFill>
            <a:ln w="16523"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375A3CC-0FF2-4D37-91C1-C7F8450B564A}"/>
                </a:ext>
              </a:extLst>
            </p:cNvPr>
            <p:cNvSpPr/>
            <p:nvPr/>
          </p:nvSpPr>
          <p:spPr>
            <a:xfrm rot="5400000">
              <a:off x="1008611" y="2514934"/>
              <a:ext cx="36576" cy="18288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188AA3A4-F755-4E9F-BCE4-88A0BD731174}"/>
                </a:ext>
              </a:extLst>
            </p:cNvPr>
            <p:cNvSpPr/>
            <p:nvPr/>
          </p:nvSpPr>
          <p:spPr>
            <a:xfrm rot="5400000">
              <a:off x="1008611" y="3191463"/>
              <a:ext cx="36576" cy="18288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9B1DB08-A4C3-4B8D-8792-C636943D9C41}"/>
                </a:ext>
              </a:extLst>
            </p:cNvPr>
            <p:cNvSpPr/>
            <p:nvPr/>
          </p:nvSpPr>
          <p:spPr>
            <a:xfrm rot="5400000">
              <a:off x="620908" y="2852396"/>
              <a:ext cx="36576" cy="22860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EF981D0-D802-499C-B784-A99428350918}"/>
                </a:ext>
              </a:extLst>
            </p:cNvPr>
            <p:cNvSpPr/>
            <p:nvPr/>
          </p:nvSpPr>
          <p:spPr>
            <a:xfrm rot="5400000">
              <a:off x="483748" y="2287879"/>
              <a:ext cx="36576" cy="27432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32FD923-82F0-4B25-AC7B-842FC8447D3C}"/>
                </a:ext>
              </a:extLst>
            </p:cNvPr>
            <p:cNvSpPr/>
            <p:nvPr/>
          </p:nvSpPr>
          <p:spPr>
            <a:xfrm rot="5400000">
              <a:off x="483748" y="3352905"/>
              <a:ext cx="36576" cy="27432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endParaRPr lang="en-US"/>
            </a:p>
          </p:txBody>
        </p:sp>
      </p:grpSp>
      <p:sp>
        <p:nvSpPr>
          <p:cNvPr id="48" name="Rectangle 47">
            <a:extLst>
              <a:ext uri="{FF2B5EF4-FFF2-40B4-BE49-F238E27FC236}">
                <a16:creationId xmlns:a16="http://schemas.microsoft.com/office/drawing/2014/main" id="{D33256C7-8C7E-45DC-8771-2C08AAE509FC}"/>
              </a:ext>
              <a:ext uri="{C183D7F6-B498-43B3-948B-1728B52AA6E4}">
                <adec:decorative xmlns:adec="http://schemas.microsoft.com/office/drawing/2017/decorative" val="1"/>
              </a:ext>
            </a:extLst>
          </p:cNvPr>
          <p:cNvSpPr/>
          <p:nvPr/>
        </p:nvSpPr>
        <p:spPr bwMode="auto">
          <a:xfrm>
            <a:off x="-1743064" y="5733458"/>
            <a:ext cx="3139455" cy="984250"/>
          </a:xfrm>
          <a:prstGeom prst="rect">
            <a:avLst/>
          </a:prstGeom>
          <a:solidFill>
            <a:schemeClr val="bg1">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174060168"/>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2934970"/>
            <a:ext cx="3766380" cy="984885"/>
          </a:xfrm>
        </p:spPr>
        <p:txBody>
          <a:bodyPr/>
          <a:lstStyle/>
          <a:p>
            <a:r>
              <a:rPr lang="en-US"/>
              <a:t>Oracle to Postgres Migration</a:t>
            </a:r>
          </a:p>
        </p:txBody>
      </p:sp>
      <p:sp>
        <p:nvSpPr>
          <p:cNvPr id="3" name="Content Placeholder 2"/>
          <p:cNvSpPr>
            <a:spLocks noGrp="1"/>
          </p:cNvSpPr>
          <p:nvPr>
            <p:ph type="body" sz="quarter" idx="11"/>
          </p:nvPr>
        </p:nvSpPr>
        <p:spPr>
          <a:xfrm>
            <a:off x="4941888" y="3125792"/>
            <a:ext cx="6667500" cy="603242"/>
          </a:xfrm>
        </p:spPr>
        <p:txBody>
          <a:bodyPr/>
          <a:lstStyle/>
          <a:p>
            <a:r>
              <a:rPr lang="en-US"/>
              <a:t>PostgreSQL has become a primary destination for Oracle workloads</a:t>
            </a:r>
          </a:p>
          <a:p>
            <a:pPr lvl="1"/>
            <a:r>
              <a:rPr lang="en-US"/>
              <a:t>Avoid lock-in with open-source PostgreSQL – not a forked version</a:t>
            </a:r>
          </a:p>
          <a:p>
            <a:pPr lvl="1"/>
            <a:r>
              <a:rPr lang="en-US"/>
              <a:t>Benefit from cloud scale, built-in intelligence, and integration with the Azure ecosystem</a:t>
            </a:r>
          </a:p>
          <a:p>
            <a:pPr lvl="1"/>
            <a:r>
              <a:rPr lang="en-US"/>
              <a:t>Lower total cost of ownership (TCO)</a:t>
            </a:r>
          </a:p>
          <a:p>
            <a:pPr lvl="1"/>
            <a:r>
              <a:rPr lang="en-US"/>
              <a:t>Similarities between Oracle and PostgreSQL ease migration effort</a:t>
            </a:r>
          </a:p>
          <a:p>
            <a:pPr lvl="1"/>
            <a:r>
              <a:rPr lang="en-US"/>
              <a:t>Leverage Ora2PG, a free tool, to automate most schema and app changes</a:t>
            </a:r>
          </a:p>
        </p:txBody>
      </p:sp>
      <p:sp>
        <p:nvSpPr>
          <p:cNvPr id="6" name="Text Placeholder 5">
            <a:extLst>
              <a:ext uri="{FF2B5EF4-FFF2-40B4-BE49-F238E27FC236}">
                <a16:creationId xmlns:a16="http://schemas.microsoft.com/office/drawing/2014/main" id="{E6CB7CC2-2126-4223-BE6D-6813F3F634E7}"/>
              </a:ext>
            </a:extLst>
          </p:cNvPr>
          <p:cNvSpPr>
            <a:spLocks noGrp="1"/>
          </p:cNvSpPr>
          <p:nvPr>
            <p:ph type="body" sz="quarter" idx="14"/>
          </p:nvPr>
        </p:nvSpPr>
        <p:spPr>
          <a:xfrm>
            <a:off x="6096001" y="6366717"/>
            <a:ext cx="5717830" cy="215444"/>
          </a:xfrm>
        </p:spPr>
        <p:txBody>
          <a:bodyPr/>
          <a:lstStyle/>
          <a:p>
            <a:r>
              <a:rPr lang="en-US" sz="1400"/>
              <a:t>Learn more with our detailed </a:t>
            </a:r>
            <a:r>
              <a:rPr lang="en-US" sz="1400">
                <a:hlinkClick r:id="rId3"/>
              </a:rPr>
              <a:t>migration guide</a:t>
            </a:r>
            <a:endParaRPr lang="en-US" sz="1400"/>
          </a:p>
        </p:txBody>
      </p:sp>
      <p:grpSp>
        <p:nvGrpSpPr>
          <p:cNvPr id="5" name="Group 4">
            <a:extLst>
              <a:ext uri="{FF2B5EF4-FFF2-40B4-BE49-F238E27FC236}">
                <a16:creationId xmlns:a16="http://schemas.microsoft.com/office/drawing/2014/main" id="{223A284A-B263-4B48-B971-371B0C832C2A}"/>
              </a:ext>
              <a:ext uri="{C183D7F6-B498-43B3-948B-1728B52AA6E4}">
                <adec:decorative xmlns:adec="http://schemas.microsoft.com/office/drawing/2017/decorative" val="1"/>
              </a:ext>
            </a:extLst>
          </p:cNvPr>
          <p:cNvGrpSpPr/>
          <p:nvPr/>
        </p:nvGrpSpPr>
        <p:grpSpPr>
          <a:xfrm>
            <a:off x="708462" y="1986196"/>
            <a:ext cx="1831328" cy="597748"/>
            <a:chOff x="715956" y="2128938"/>
            <a:chExt cx="2886593" cy="942188"/>
          </a:xfrm>
        </p:grpSpPr>
        <p:pic>
          <p:nvPicPr>
            <p:cNvPr id="7" name="Picture 2" descr="See the source image">
              <a:extLst>
                <a:ext uri="{FF2B5EF4-FFF2-40B4-BE49-F238E27FC236}">
                  <a16:creationId xmlns:a16="http://schemas.microsoft.com/office/drawing/2014/main" id="{E5CD46FF-450F-4108-8ECF-6990D4E8E5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715956" y="2457365"/>
              <a:ext cx="1785885" cy="392311"/>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C527D4C8-0C86-42B0-9452-418E81AB86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0361" y="2128938"/>
              <a:ext cx="942188" cy="942188"/>
            </a:xfrm>
            <a:prstGeom prst="rect">
              <a:avLst/>
            </a:prstGeom>
          </p:spPr>
        </p:pic>
        <p:sp>
          <p:nvSpPr>
            <p:cNvPr id="9" name="Arrow: Right 8">
              <a:extLst>
                <a:ext uri="{FF2B5EF4-FFF2-40B4-BE49-F238E27FC236}">
                  <a16:creationId xmlns:a16="http://schemas.microsoft.com/office/drawing/2014/main" id="{0BC222C1-DFEC-4916-86B1-D521F537F84E}"/>
                </a:ext>
              </a:extLst>
            </p:cNvPr>
            <p:cNvSpPr/>
            <p:nvPr/>
          </p:nvSpPr>
          <p:spPr bwMode="auto">
            <a:xfrm>
              <a:off x="2589451" y="2479031"/>
              <a:ext cx="152267" cy="3923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spTree>
    <p:extLst>
      <p:ext uri="{BB962C8B-B14F-4D97-AF65-F5344CB8AC3E}">
        <p14:creationId xmlns:p14="http://schemas.microsoft.com/office/powerpoint/2010/main" val="1914534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337D8AD-9D4A-4087-8820-6E8473FD13D9}"/>
              </a:ext>
            </a:extLst>
          </p:cNvPr>
          <p:cNvSpPr>
            <a:spLocks noGrp="1"/>
          </p:cNvSpPr>
          <p:nvPr>
            <p:ph type="body" sz="quarter" idx="10"/>
          </p:nvPr>
        </p:nvSpPr>
        <p:spPr>
          <a:xfrm>
            <a:off x="588263" y="1257301"/>
            <a:ext cx="5923886" cy="707566"/>
          </a:xfrm>
        </p:spPr>
        <p:txBody>
          <a:bodyPr/>
          <a:lstStyle/>
          <a:p>
            <a:pPr lvl="1"/>
            <a:r>
              <a:rPr lang="en-US" sz="1600" b="1">
                <a:solidFill>
                  <a:schemeClr val="accent1"/>
                </a:solidFill>
              </a:rPr>
              <a:t>Chevron, </a:t>
            </a:r>
            <a:r>
              <a:rPr lang="en-US"/>
              <a:t>one of the world’s largest oil and gas companies, chose Azure Database for PostgreSQL to replace Oracle in its 12 Documentum environments worldwide. </a:t>
            </a:r>
          </a:p>
        </p:txBody>
      </p:sp>
      <p:sp>
        <p:nvSpPr>
          <p:cNvPr id="2" name="Title 1">
            <a:extLst>
              <a:ext uri="{FF2B5EF4-FFF2-40B4-BE49-F238E27FC236}">
                <a16:creationId xmlns:a16="http://schemas.microsoft.com/office/drawing/2014/main" id="{4640CC73-7926-49FE-98F5-68CDB1CD01D7}"/>
              </a:ext>
            </a:extLst>
          </p:cNvPr>
          <p:cNvSpPr>
            <a:spLocks noGrp="1"/>
          </p:cNvSpPr>
          <p:nvPr>
            <p:ph type="title"/>
          </p:nvPr>
        </p:nvSpPr>
        <p:spPr>
          <a:xfrm>
            <a:off x="588263" y="457200"/>
            <a:ext cx="5923886" cy="492443"/>
          </a:xfrm>
        </p:spPr>
        <p:txBody>
          <a:bodyPr/>
          <a:lstStyle/>
          <a:p>
            <a:r>
              <a:rPr lang="en-US"/>
              <a:t>Documentum Migration</a:t>
            </a:r>
          </a:p>
        </p:txBody>
      </p:sp>
      <p:sp>
        <p:nvSpPr>
          <p:cNvPr id="10" name="Text Placeholder 9">
            <a:extLst>
              <a:ext uri="{FF2B5EF4-FFF2-40B4-BE49-F238E27FC236}">
                <a16:creationId xmlns:a16="http://schemas.microsoft.com/office/drawing/2014/main" id="{007894CB-56D5-4C99-A237-8DB79AF49BB7}"/>
              </a:ext>
            </a:extLst>
          </p:cNvPr>
          <p:cNvSpPr>
            <a:spLocks noGrp="1"/>
          </p:cNvSpPr>
          <p:nvPr>
            <p:ph type="body" sz="quarter" idx="11"/>
          </p:nvPr>
        </p:nvSpPr>
        <p:spPr/>
        <p:txBody>
          <a:bodyPr/>
          <a:lstStyle/>
          <a:p>
            <a:r>
              <a:rPr lang="en-US"/>
              <a:t>Migration to Azure Database for PostgreSQL</a:t>
            </a:r>
          </a:p>
          <a:p>
            <a:pPr lvl="1"/>
            <a:r>
              <a:rPr lang="en-US"/>
              <a:t>Documentum is a critical application for engineering and operational workflows at Chevron, storing important information including oilfield maps and engineering drawings</a:t>
            </a:r>
          </a:p>
          <a:p>
            <a:pPr lvl="1"/>
            <a:r>
              <a:rPr lang="en-US"/>
              <a:t>When OpenText decided to move their Documentum content management platform away from Oracle to optimize on PostgreSQL, Chevron turned to Azure.</a:t>
            </a:r>
          </a:p>
          <a:p>
            <a:pPr lvl="1"/>
            <a:r>
              <a:rPr lang="en-US"/>
              <a:t>Thanks to a strong partnership across Microsoft, OpenText, and Chevron, they successfully deployed the OpenText solution on Azure Database for PostgreSQL and migrated the data from on-premises Oracle to Azure</a:t>
            </a:r>
          </a:p>
          <a:p>
            <a:pPr lvl="2"/>
            <a:r>
              <a:rPr lang="en-US"/>
              <a:t>Chevron has migrated 12 instances across the globe to Azure Database for PostgreSQL</a:t>
            </a:r>
          </a:p>
        </p:txBody>
      </p:sp>
      <p:pic>
        <p:nvPicPr>
          <p:cNvPr id="128" name="Picture 32" descr="See the source image">
            <a:extLst>
              <a:ext uri="{FF2B5EF4-FFF2-40B4-BE49-F238E27FC236}">
                <a16:creationId xmlns:a16="http://schemas.microsoft.com/office/drawing/2014/main" id="{1195EC85-A388-4C03-879A-F780923576FB}"/>
              </a:ext>
            </a:extLst>
          </p:cNvPr>
          <p:cNvPicPr>
            <a:picLocks noGrp="1" noChangeAspect="1" noChangeArrowheads="1"/>
          </p:cNvPicPr>
          <p:nvPr>
            <p:ph type="pic" sz="quarter" idx="15"/>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bwMode="auto">
          <a:noFill/>
          <a:extLst>
            <a:ext uri="{909E8E84-426E-40DD-AFC4-6F175D3DCCD1}">
              <a14:hiddenFill xmlns:a14="http://schemas.microsoft.com/office/drawing/2010/main">
                <a:solidFill>
                  <a:srgbClr val="FFFFFF"/>
                </a:solidFill>
              </a14:hiddenFill>
            </a:ext>
          </a:extLst>
        </p:spPr>
      </p:pic>
      <p:pic>
        <p:nvPicPr>
          <p:cNvPr id="6" name="Picture 2" descr="See the source image">
            <a:extLst>
              <a:ext uri="{FF2B5EF4-FFF2-40B4-BE49-F238E27FC236}">
                <a16:creationId xmlns:a16="http://schemas.microsoft.com/office/drawing/2014/main" id="{F29DCA4C-739F-4D48-8D8E-3ED67FC94B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8993" y="397404"/>
            <a:ext cx="570121" cy="647171"/>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F129B478-3021-4049-9FFC-E44D53E3836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68319" y="4611306"/>
            <a:ext cx="457841" cy="457841"/>
          </a:xfrm>
          <a:prstGeom prst="rect">
            <a:avLst/>
          </a:prstGeom>
        </p:spPr>
      </p:pic>
      <p:sp>
        <p:nvSpPr>
          <p:cNvPr id="11" name="TextBox 10">
            <a:extLst>
              <a:ext uri="{FF2B5EF4-FFF2-40B4-BE49-F238E27FC236}">
                <a16:creationId xmlns:a16="http://schemas.microsoft.com/office/drawing/2014/main" id="{44277961-402A-454F-B8A1-211C6A470C82}"/>
              </a:ext>
            </a:extLst>
          </p:cNvPr>
          <p:cNvSpPr txBox="1"/>
          <p:nvPr/>
        </p:nvSpPr>
        <p:spPr>
          <a:xfrm>
            <a:off x="3233083" y="5050095"/>
            <a:ext cx="928313" cy="484003"/>
          </a:xfrm>
          <a:prstGeom prst="rect">
            <a:avLst/>
          </a:prstGeom>
          <a:noFill/>
        </p:spPr>
        <p:txBody>
          <a:bodyPr wrap="none" lIns="0" tIns="0" rIns="0" bIns="0" rtlCol="0">
            <a:spAutoFit/>
          </a:bodyPr>
          <a:lstStyle/>
          <a:p>
            <a:pPr algn="ctr"/>
            <a:r>
              <a:rPr lang="en-US" sz="1050"/>
              <a:t>Azure </a:t>
            </a:r>
            <a:br>
              <a:rPr lang="en-US" sz="1050"/>
            </a:br>
            <a:r>
              <a:rPr lang="en-US" sz="1050"/>
              <a:t>Database </a:t>
            </a:r>
            <a:br>
              <a:rPr lang="en-US" sz="1050"/>
            </a:br>
            <a:r>
              <a:rPr lang="en-US" sz="1050"/>
              <a:t>for PostgreSQL </a:t>
            </a:r>
          </a:p>
        </p:txBody>
      </p:sp>
      <p:grpSp>
        <p:nvGrpSpPr>
          <p:cNvPr id="125" name="Group 124">
            <a:extLst>
              <a:ext uri="{FF2B5EF4-FFF2-40B4-BE49-F238E27FC236}">
                <a16:creationId xmlns:a16="http://schemas.microsoft.com/office/drawing/2014/main" id="{105C1C6C-4242-449F-B000-1355611694A3}"/>
              </a:ext>
              <a:ext uri="{C183D7F6-B498-43B3-948B-1728B52AA6E4}">
                <adec:decorative xmlns:adec="http://schemas.microsoft.com/office/drawing/2017/decorative" val="1"/>
              </a:ext>
            </a:extLst>
          </p:cNvPr>
          <p:cNvGrpSpPr/>
          <p:nvPr/>
        </p:nvGrpSpPr>
        <p:grpSpPr>
          <a:xfrm>
            <a:off x="5420502" y="3290364"/>
            <a:ext cx="769462" cy="769962"/>
            <a:chOff x="4693762" y="3820686"/>
            <a:chExt cx="659574" cy="660003"/>
          </a:xfrm>
        </p:grpSpPr>
        <p:sp>
          <p:nvSpPr>
            <p:cNvPr id="12" name="TextBox 11">
              <a:extLst>
                <a:ext uri="{FF2B5EF4-FFF2-40B4-BE49-F238E27FC236}">
                  <a16:creationId xmlns:a16="http://schemas.microsoft.com/office/drawing/2014/main" id="{F1CB353E-51D3-44B4-B4EC-36C7F74192F2}"/>
                </a:ext>
              </a:extLst>
            </p:cNvPr>
            <p:cNvSpPr txBox="1"/>
            <p:nvPr/>
          </p:nvSpPr>
          <p:spPr>
            <a:xfrm>
              <a:off x="4693762" y="4204101"/>
              <a:ext cx="659574" cy="276588"/>
            </a:xfrm>
            <a:prstGeom prst="rect">
              <a:avLst/>
            </a:prstGeom>
            <a:noFill/>
          </p:spPr>
          <p:txBody>
            <a:bodyPr wrap="square" lIns="0" tIns="0" rIns="0" bIns="0" rtlCol="0">
              <a:spAutoFit/>
            </a:bodyPr>
            <a:lstStyle/>
            <a:p>
              <a:pPr algn="ctr"/>
              <a:r>
                <a:rPr lang="en-US" sz="1050"/>
                <a:t>Azure DevOps</a:t>
              </a:r>
            </a:p>
          </p:txBody>
        </p:sp>
        <p:pic>
          <p:nvPicPr>
            <p:cNvPr id="17" name="Graphic 16" descr="Visual Studio">
              <a:extLst>
                <a:ext uri="{FF2B5EF4-FFF2-40B4-BE49-F238E27FC236}">
                  <a16:creationId xmlns:a16="http://schemas.microsoft.com/office/drawing/2014/main" id="{3DCABC3E-EDBC-44D9-B7AD-5682735FB4A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26702" y="3820686"/>
              <a:ext cx="393694" cy="393694"/>
            </a:xfrm>
            <a:prstGeom prst="rect">
              <a:avLst/>
            </a:prstGeom>
          </p:spPr>
        </p:pic>
      </p:grpSp>
      <p:grpSp>
        <p:nvGrpSpPr>
          <p:cNvPr id="7" name="Group 6">
            <a:extLst>
              <a:ext uri="{FF2B5EF4-FFF2-40B4-BE49-F238E27FC236}">
                <a16:creationId xmlns:a16="http://schemas.microsoft.com/office/drawing/2014/main" id="{F95E79AB-84A5-4BCC-BA7B-F5CEB7EBE033}"/>
              </a:ext>
              <a:ext uri="{C183D7F6-B498-43B3-948B-1728B52AA6E4}">
                <adec:decorative xmlns:adec="http://schemas.microsoft.com/office/drawing/2017/decorative" val="1"/>
              </a:ext>
            </a:extLst>
          </p:cNvPr>
          <p:cNvGrpSpPr>
            <a:grpSpLocks noChangeAspect="1"/>
          </p:cNvGrpSpPr>
          <p:nvPr/>
        </p:nvGrpSpPr>
        <p:grpSpPr>
          <a:xfrm>
            <a:off x="1189320" y="2796313"/>
            <a:ext cx="443186" cy="224193"/>
            <a:chOff x="43735" y="3292743"/>
            <a:chExt cx="440097" cy="222631"/>
          </a:xfrm>
        </p:grpSpPr>
        <p:sp>
          <p:nvSpPr>
            <p:cNvPr id="20" name="Freeform: Shape 19">
              <a:extLst>
                <a:ext uri="{FF2B5EF4-FFF2-40B4-BE49-F238E27FC236}">
                  <a16:creationId xmlns:a16="http://schemas.microsoft.com/office/drawing/2014/main" id="{DDAF8FEA-FFD9-4CCE-B7FF-43B6075C5263}"/>
                </a:ext>
              </a:extLst>
            </p:cNvPr>
            <p:cNvSpPr/>
            <p:nvPr/>
          </p:nvSpPr>
          <p:spPr>
            <a:xfrm>
              <a:off x="43735" y="3293079"/>
              <a:ext cx="126494" cy="217571"/>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sz="1050"/>
            </a:p>
          </p:txBody>
        </p:sp>
        <p:sp>
          <p:nvSpPr>
            <p:cNvPr id="21" name="Freeform: Shape 20">
              <a:extLst>
                <a:ext uri="{FF2B5EF4-FFF2-40B4-BE49-F238E27FC236}">
                  <a16:creationId xmlns:a16="http://schemas.microsoft.com/office/drawing/2014/main" id="{196EABD2-6E41-4E50-823C-B1908FB3673B}"/>
                </a:ext>
              </a:extLst>
            </p:cNvPr>
            <p:cNvSpPr/>
            <p:nvPr/>
          </p:nvSpPr>
          <p:spPr>
            <a:xfrm>
              <a:off x="352278" y="3292743"/>
              <a:ext cx="131554" cy="222631"/>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sz="1050"/>
            </a:p>
          </p:txBody>
        </p:sp>
        <p:sp>
          <p:nvSpPr>
            <p:cNvPr id="22" name="Freeform: Shape 21">
              <a:extLst>
                <a:ext uri="{FF2B5EF4-FFF2-40B4-BE49-F238E27FC236}">
                  <a16:creationId xmlns:a16="http://schemas.microsoft.com/office/drawing/2014/main" id="{E3FD7B84-67C4-409B-BAA3-2425E1D7E01A}"/>
                </a:ext>
              </a:extLst>
            </p:cNvPr>
            <p:cNvSpPr/>
            <p:nvPr/>
          </p:nvSpPr>
          <p:spPr>
            <a:xfrm>
              <a:off x="159314" y="3375241"/>
              <a:ext cx="50598" cy="50598"/>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sz="1050"/>
            </a:p>
          </p:txBody>
        </p:sp>
        <p:sp>
          <p:nvSpPr>
            <p:cNvPr id="23" name="Freeform: Shape 22">
              <a:extLst>
                <a:ext uri="{FF2B5EF4-FFF2-40B4-BE49-F238E27FC236}">
                  <a16:creationId xmlns:a16="http://schemas.microsoft.com/office/drawing/2014/main" id="{87063AEA-5358-48FE-8645-24323A17A8F6}"/>
                </a:ext>
              </a:extLst>
            </p:cNvPr>
            <p:cNvSpPr/>
            <p:nvPr/>
          </p:nvSpPr>
          <p:spPr>
            <a:xfrm>
              <a:off x="235680" y="3375241"/>
              <a:ext cx="50598" cy="50598"/>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sz="1050"/>
            </a:p>
          </p:txBody>
        </p:sp>
        <p:sp>
          <p:nvSpPr>
            <p:cNvPr id="24" name="Freeform: Shape 23">
              <a:extLst>
                <a:ext uri="{FF2B5EF4-FFF2-40B4-BE49-F238E27FC236}">
                  <a16:creationId xmlns:a16="http://schemas.microsoft.com/office/drawing/2014/main" id="{4AF9AA16-6DA4-4FED-8279-76494455F050}"/>
                </a:ext>
              </a:extLst>
            </p:cNvPr>
            <p:cNvSpPr/>
            <p:nvPr/>
          </p:nvSpPr>
          <p:spPr>
            <a:xfrm>
              <a:off x="312556" y="3375241"/>
              <a:ext cx="50598" cy="50598"/>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endParaRPr lang="en-US" sz="1050"/>
            </a:p>
          </p:txBody>
        </p:sp>
      </p:grpSp>
      <p:sp>
        <p:nvSpPr>
          <p:cNvPr id="80" name="TextBox 79">
            <a:extLst>
              <a:ext uri="{FF2B5EF4-FFF2-40B4-BE49-F238E27FC236}">
                <a16:creationId xmlns:a16="http://schemas.microsoft.com/office/drawing/2014/main" id="{E310A9D4-A5B3-4C4E-92C5-2535B262AF6C}"/>
              </a:ext>
              <a:ext uri="{C183D7F6-B498-43B3-948B-1728B52AA6E4}">
                <adec:decorative xmlns:adec="http://schemas.microsoft.com/office/drawing/2017/decorative" val="1"/>
              </a:ext>
            </a:extLst>
          </p:cNvPr>
          <p:cNvSpPr txBox="1"/>
          <p:nvPr/>
        </p:nvSpPr>
        <p:spPr>
          <a:xfrm>
            <a:off x="3420385" y="3119378"/>
            <a:ext cx="65" cy="161334"/>
          </a:xfrm>
          <a:prstGeom prst="rect">
            <a:avLst/>
          </a:prstGeom>
          <a:noFill/>
        </p:spPr>
        <p:txBody>
          <a:bodyPr wrap="none" lIns="0" tIns="0" rIns="0" bIns="0" rtlCol="0">
            <a:spAutoFit/>
          </a:bodyPr>
          <a:lstStyle/>
          <a:p>
            <a:pPr algn="ctr"/>
            <a:endParaRPr lang="en-US" sz="1050">
              <a:solidFill>
                <a:schemeClr val="accent1"/>
              </a:solidFill>
            </a:endParaRPr>
          </a:p>
        </p:txBody>
      </p:sp>
      <p:sp>
        <p:nvSpPr>
          <p:cNvPr id="82" name="TextBox 81">
            <a:extLst>
              <a:ext uri="{FF2B5EF4-FFF2-40B4-BE49-F238E27FC236}">
                <a16:creationId xmlns:a16="http://schemas.microsoft.com/office/drawing/2014/main" id="{E66B86C1-DACF-4656-9251-E89A17254D4F}"/>
              </a:ext>
            </a:extLst>
          </p:cNvPr>
          <p:cNvSpPr txBox="1"/>
          <p:nvPr/>
        </p:nvSpPr>
        <p:spPr>
          <a:xfrm>
            <a:off x="4200727" y="5050095"/>
            <a:ext cx="672227" cy="161334"/>
          </a:xfrm>
          <a:prstGeom prst="rect">
            <a:avLst/>
          </a:prstGeom>
          <a:noFill/>
        </p:spPr>
        <p:txBody>
          <a:bodyPr wrap="none" lIns="0" tIns="0" rIns="0" bIns="0" rtlCol="0">
            <a:spAutoFit/>
          </a:bodyPr>
          <a:lstStyle/>
          <a:p>
            <a:pPr algn="ctr"/>
            <a:r>
              <a:rPr lang="en-US" sz="1050"/>
              <a:t>Azure Files </a:t>
            </a:r>
          </a:p>
        </p:txBody>
      </p:sp>
      <p:pic>
        <p:nvPicPr>
          <p:cNvPr id="85" name="Picture 2" descr="See the source image">
            <a:extLst>
              <a:ext uri="{FF2B5EF4-FFF2-40B4-BE49-F238E27FC236}">
                <a16:creationId xmlns:a16="http://schemas.microsoft.com/office/drawing/2014/main" id="{11B86C8F-8A3E-497D-A210-441DEED914C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82453" y="4615322"/>
            <a:ext cx="408727" cy="408727"/>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roup 85">
            <a:extLst>
              <a:ext uri="{FF2B5EF4-FFF2-40B4-BE49-F238E27FC236}">
                <a16:creationId xmlns:a16="http://schemas.microsoft.com/office/drawing/2014/main" id="{707690A7-1156-45F0-AA24-36FDA5901147}"/>
              </a:ext>
              <a:ext uri="{C183D7F6-B498-43B3-948B-1728B52AA6E4}">
                <adec:decorative xmlns:adec="http://schemas.microsoft.com/office/drawing/2017/decorative" val="1"/>
              </a:ext>
            </a:extLst>
          </p:cNvPr>
          <p:cNvGrpSpPr>
            <a:grpSpLocks noChangeAspect="1"/>
          </p:cNvGrpSpPr>
          <p:nvPr/>
        </p:nvGrpSpPr>
        <p:grpSpPr>
          <a:xfrm>
            <a:off x="3159268" y="2796313"/>
            <a:ext cx="443186" cy="224193"/>
            <a:chOff x="43735" y="3292743"/>
            <a:chExt cx="440097" cy="222631"/>
          </a:xfrm>
        </p:grpSpPr>
        <p:sp>
          <p:nvSpPr>
            <p:cNvPr id="87" name="Freeform: Shape 86">
              <a:extLst>
                <a:ext uri="{FF2B5EF4-FFF2-40B4-BE49-F238E27FC236}">
                  <a16:creationId xmlns:a16="http://schemas.microsoft.com/office/drawing/2014/main" id="{883F779F-CD5F-4059-9EBD-745BE562489E}"/>
                </a:ext>
              </a:extLst>
            </p:cNvPr>
            <p:cNvSpPr/>
            <p:nvPr/>
          </p:nvSpPr>
          <p:spPr>
            <a:xfrm>
              <a:off x="43735" y="3293079"/>
              <a:ext cx="126494" cy="217571"/>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sz="1050"/>
            </a:p>
          </p:txBody>
        </p:sp>
        <p:sp>
          <p:nvSpPr>
            <p:cNvPr id="88" name="Freeform: Shape 87">
              <a:extLst>
                <a:ext uri="{FF2B5EF4-FFF2-40B4-BE49-F238E27FC236}">
                  <a16:creationId xmlns:a16="http://schemas.microsoft.com/office/drawing/2014/main" id="{D6E38219-D4F6-4B55-B025-76081370F20B}"/>
                </a:ext>
              </a:extLst>
            </p:cNvPr>
            <p:cNvSpPr/>
            <p:nvPr/>
          </p:nvSpPr>
          <p:spPr>
            <a:xfrm>
              <a:off x="352278" y="3292743"/>
              <a:ext cx="131554" cy="222631"/>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sz="1050"/>
            </a:p>
          </p:txBody>
        </p:sp>
        <p:sp>
          <p:nvSpPr>
            <p:cNvPr id="89" name="Freeform: Shape 88">
              <a:extLst>
                <a:ext uri="{FF2B5EF4-FFF2-40B4-BE49-F238E27FC236}">
                  <a16:creationId xmlns:a16="http://schemas.microsoft.com/office/drawing/2014/main" id="{4C92D9C3-755F-4929-82CE-129DC996F849}"/>
                </a:ext>
              </a:extLst>
            </p:cNvPr>
            <p:cNvSpPr/>
            <p:nvPr/>
          </p:nvSpPr>
          <p:spPr>
            <a:xfrm>
              <a:off x="159314" y="3375241"/>
              <a:ext cx="50598" cy="50598"/>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sz="1050"/>
            </a:p>
          </p:txBody>
        </p:sp>
        <p:sp>
          <p:nvSpPr>
            <p:cNvPr id="90" name="Freeform: Shape 89">
              <a:extLst>
                <a:ext uri="{FF2B5EF4-FFF2-40B4-BE49-F238E27FC236}">
                  <a16:creationId xmlns:a16="http://schemas.microsoft.com/office/drawing/2014/main" id="{5FD7010D-A583-469E-9CAE-F402E125ADDE}"/>
                </a:ext>
              </a:extLst>
            </p:cNvPr>
            <p:cNvSpPr/>
            <p:nvPr/>
          </p:nvSpPr>
          <p:spPr>
            <a:xfrm>
              <a:off x="235680" y="3375241"/>
              <a:ext cx="50598" cy="50598"/>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sz="1050"/>
            </a:p>
          </p:txBody>
        </p:sp>
        <p:sp>
          <p:nvSpPr>
            <p:cNvPr id="91" name="Freeform: Shape 90">
              <a:extLst>
                <a:ext uri="{FF2B5EF4-FFF2-40B4-BE49-F238E27FC236}">
                  <a16:creationId xmlns:a16="http://schemas.microsoft.com/office/drawing/2014/main" id="{E0952A95-CFE0-4140-9F0F-95F764340704}"/>
                </a:ext>
              </a:extLst>
            </p:cNvPr>
            <p:cNvSpPr/>
            <p:nvPr/>
          </p:nvSpPr>
          <p:spPr>
            <a:xfrm>
              <a:off x="312556" y="3375241"/>
              <a:ext cx="50598" cy="50598"/>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endParaRPr lang="en-US" sz="1050"/>
            </a:p>
          </p:txBody>
        </p:sp>
      </p:grpSp>
      <p:sp>
        <p:nvSpPr>
          <p:cNvPr id="93" name="Rectangle: Rounded Corners 92">
            <a:extLst>
              <a:ext uri="{FF2B5EF4-FFF2-40B4-BE49-F238E27FC236}">
                <a16:creationId xmlns:a16="http://schemas.microsoft.com/office/drawing/2014/main" id="{1D3E305E-4299-4624-A4B8-D6B5AD769EC8}"/>
              </a:ext>
            </a:extLst>
          </p:cNvPr>
          <p:cNvSpPr/>
          <p:nvPr/>
        </p:nvSpPr>
        <p:spPr bwMode="auto">
          <a:xfrm>
            <a:off x="1163874" y="3093143"/>
            <a:ext cx="1105429" cy="1009985"/>
          </a:xfrm>
          <a:prstGeom prst="roundRect">
            <a:avLst>
              <a:gd name="adj" fmla="val 8494"/>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182880" bIns="146304" numCol="1" spcCol="0" rtlCol="0" fromWordArt="0" anchor="t" anchorCtr="0" forceAA="0" compatLnSpc="1">
            <a:prstTxWarp prst="textNoShape">
              <a:avLst/>
            </a:prstTxWarp>
            <a:noAutofit/>
          </a:bodyPr>
          <a:lstStyle/>
          <a:p>
            <a:r>
              <a:rPr lang="en-US" sz="1050">
                <a:solidFill>
                  <a:schemeClr val="accent1"/>
                </a:solidFill>
              </a:rPr>
              <a:t>Hub Vnet</a:t>
            </a:r>
          </a:p>
        </p:txBody>
      </p:sp>
      <p:sp>
        <p:nvSpPr>
          <p:cNvPr id="95" name="Rectangle: Rounded Corners 94">
            <a:extLst>
              <a:ext uri="{FF2B5EF4-FFF2-40B4-BE49-F238E27FC236}">
                <a16:creationId xmlns:a16="http://schemas.microsoft.com/office/drawing/2014/main" id="{117314DF-55DE-4776-A3ED-C93453FFF31E}"/>
              </a:ext>
            </a:extLst>
          </p:cNvPr>
          <p:cNvSpPr/>
          <p:nvPr/>
        </p:nvSpPr>
        <p:spPr bwMode="auto">
          <a:xfrm>
            <a:off x="3048043" y="3093143"/>
            <a:ext cx="2050957" cy="1228301"/>
          </a:xfrm>
          <a:prstGeom prst="roundRect">
            <a:avLst>
              <a:gd name="adj" fmla="val 8494"/>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182880" bIns="146304" numCol="1" spcCol="0" rtlCol="0" fromWordArt="0" anchor="t" anchorCtr="0" forceAA="0" compatLnSpc="1">
            <a:prstTxWarp prst="textNoShape">
              <a:avLst/>
            </a:prstTxWarp>
            <a:noAutofit/>
          </a:bodyPr>
          <a:lstStyle/>
          <a:p>
            <a:r>
              <a:rPr lang="en-US" sz="1050">
                <a:solidFill>
                  <a:schemeClr val="accent1"/>
                </a:solidFill>
              </a:rPr>
              <a:t>Spoke Vnet</a:t>
            </a:r>
          </a:p>
        </p:txBody>
      </p:sp>
      <p:sp>
        <p:nvSpPr>
          <p:cNvPr id="14" name="TextBox 13">
            <a:extLst>
              <a:ext uri="{FF2B5EF4-FFF2-40B4-BE49-F238E27FC236}">
                <a16:creationId xmlns:a16="http://schemas.microsoft.com/office/drawing/2014/main" id="{E9F95DFE-A3DB-4B40-99A1-93FFFC7AB4A5}"/>
              </a:ext>
            </a:extLst>
          </p:cNvPr>
          <p:cNvSpPr txBox="1"/>
          <p:nvPr/>
        </p:nvSpPr>
        <p:spPr>
          <a:xfrm>
            <a:off x="4472706" y="4050206"/>
            <a:ext cx="436946" cy="161334"/>
          </a:xfrm>
          <a:prstGeom prst="rect">
            <a:avLst/>
          </a:prstGeom>
          <a:noFill/>
        </p:spPr>
        <p:txBody>
          <a:bodyPr wrap="none" lIns="0" tIns="0" rIns="0" bIns="0" rtlCol="0">
            <a:spAutoFit/>
          </a:bodyPr>
          <a:lstStyle/>
          <a:p>
            <a:pPr algn="ctr"/>
            <a:r>
              <a:rPr lang="en-US" sz="1050"/>
              <a:t>Node 3</a:t>
            </a:r>
          </a:p>
        </p:txBody>
      </p:sp>
      <p:sp>
        <p:nvSpPr>
          <p:cNvPr id="27" name="TextBox 26">
            <a:extLst>
              <a:ext uri="{FF2B5EF4-FFF2-40B4-BE49-F238E27FC236}">
                <a16:creationId xmlns:a16="http://schemas.microsoft.com/office/drawing/2014/main" id="{5D4C29CB-7E66-42D8-976B-B801C655CA18}"/>
              </a:ext>
            </a:extLst>
          </p:cNvPr>
          <p:cNvSpPr txBox="1"/>
          <p:nvPr/>
        </p:nvSpPr>
        <p:spPr>
          <a:xfrm>
            <a:off x="3872962" y="4050206"/>
            <a:ext cx="436946" cy="161334"/>
          </a:xfrm>
          <a:prstGeom prst="rect">
            <a:avLst/>
          </a:prstGeom>
          <a:noFill/>
        </p:spPr>
        <p:txBody>
          <a:bodyPr wrap="none" lIns="0" tIns="0" rIns="0" bIns="0" rtlCol="0">
            <a:spAutoFit/>
          </a:bodyPr>
          <a:lstStyle/>
          <a:p>
            <a:pPr algn="ctr"/>
            <a:r>
              <a:rPr lang="en-US" sz="1050"/>
              <a:t>Node 2</a:t>
            </a:r>
          </a:p>
        </p:txBody>
      </p:sp>
      <p:sp>
        <p:nvSpPr>
          <p:cNvPr id="28" name="TextBox 27">
            <a:extLst>
              <a:ext uri="{FF2B5EF4-FFF2-40B4-BE49-F238E27FC236}">
                <a16:creationId xmlns:a16="http://schemas.microsoft.com/office/drawing/2014/main" id="{2DFB8016-E3AF-43F6-97E6-7DBABB73F616}"/>
              </a:ext>
            </a:extLst>
          </p:cNvPr>
          <p:cNvSpPr txBox="1"/>
          <p:nvPr/>
        </p:nvSpPr>
        <p:spPr>
          <a:xfrm>
            <a:off x="3264390" y="4050206"/>
            <a:ext cx="436946" cy="161334"/>
          </a:xfrm>
          <a:prstGeom prst="rect">
            <a:avLst/>
          </a:prstGeom>
          <a:noFill/>
        </p:spPr>
        <p:txBody>
          <a:bodyPr wrap="none" lIns="0" tIns="0" rIns="0" bIns="0" rtlCol="0">
            <a:spAutoFit/>
          </a:bodyPr>
          <a:lstStyle/>
          <a:p>
            <a:pPr algn="ctr"/>
            <a:r>
              <a:rPr lang="en-US" sz="1050"/>
              <a:t>Node 1</a:t>
            </a:r>
          </a:p>
        </p:txBody>
      </p:sp>
      <p:grpSp>
        <p:nvGrpSpPr>
          <p:cNvPr id="51" name="Group 50">
            <a:extLst>
              <a:ext uri="{FF2B5EF4-FFF2-40B4-BE49-F238E27FC236}">
                <a16:creationId xmlns:a16="http://schemas.microsoft.com/office/drawing/2014/main" id="{9A9B40BC-DBC0-45CF-B1C3-BEACA972267A}"/>
              </a:ext>
              <a:ext uri="{C183D7F6-B498-43B3-948B-1728B52AA6E4}">
                <adec:decorative xmlns:adec="http://schemas.microsoft.com/office/drawing/2017/decorative" val="1"/>
              </a:ext>
            </a:extLst>
          </p:cNvPr>
          <p:cNvGrpSpPr/>
          <p:nvPr/>
        </p:nvGrpSpPr>
        <p:grpSpPr>
          <a:xfrm>
            <a:off x="3317750" y="3782014"/>
            <a:ext cx="310978" cy="256978"/>
            <a:chOff x="2308816" y="4128742"/>
            <a:chExt cx="597367" cy="493638"/>
          </a:xfrm>
        </p:grpSpPr>
        <p:grpSp>
          <p:nvGrpSpPr>
            <p:cNvPr id="31" name="Group 30">
              <a:extLst>
                <a:ext uri="{FF2B5EF4-FFF2-40B4-BE49-F238E27FC236}">
                  <a16:creationId xmlns:a16="http://schemas.microsoft.com/office/drawing/2014/main" id="{29A8B81E-B3C1-4E45-A5CC-34CB9B8F94ED}"/>
                </a:ext>
              </a:extLst>
            </p:cNvPr>
            <p:cNvGrpSpPr/>
            <p:nvPr/>
          </p:nvGrpSpPr>
          <p:grpSpPr>
            <a:xfrm>
              <a:off x="2308816" y="4128742"/>
              <a:ext cx="597367" cy="493638"/>
              <a:chOff x="2427985" y="4235410"/>
              <a:chExt cx="242591" cy="200467"/>
            </a:xfrm>
          </p:grpSpPr>
          <p:sp>
            <p:nvSpPr>
              <p:cNvPr id="30" name="Rectangle: Rounded Corners 29">
                <a:extLst>
                  <a:ext uri="{FF2B5EF4-FFF2-40B4-BE49-F238E27FC236}">
                    <a16:creationId xmlns:a16="http://schemas.microsoft.com/office/drawing/2014/main" id="{9D27B04E-98DB-4759-984D-A297764D8496}"/>
                  </a:ext>
                </a:extLst>
              </p:cNvPr>
              <p:cNvSpPr/>
              <p:nvPr/>
            </p:nvSpPr>
            <p:spPr bwMode="auto">
              <a:xfrm>
                <a:off x="2427985" y="4235410"/>
                <a:ext cx="242591" cy="200467"/>
              </a:xfrm>
              <a:prstGeom prst="roundRect">
                <a:avLst>
                  <a:gd name="adj" fmla="val 869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1050">
                  <a:solidFill>
                    <a:schemeClr val="tx1"/>
                  </a:solidFill>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308BEAD4-8451-4818-8518-E3FC16BBEF0D}"/>
                  </a:ext>
                </a:extLst>
              </p:cNvPr>
              <p:cNvSpPr>
                <a:spLocks noChangeAspect="1"/>
              </p:cNvSpPr>
              <p:nvPr/>
            </p:nvSpPr>
            <p:spPr bwMode="auto">
              <a:xfrm>
                <a:off x="2515373" y="4391388"/>
                <a:ext cx="60781" cy="30057"/>
              </a:xfrm>
              <a:custGeom>
                <a:avLst/>
                <a:gdLst/>
                <a:ahLst/>
                <a:cxnLst/>
                <a:rect l="l" t="t" r="r" b="b"/>
                <a:pathLst>
                  <a:path w="283220" h="140056">
                    <a:moveTo>
                      <a:pt x="140429" y="0"/>
                    </a:moveTo>
                    <a:lnTo>
                      <a:pt x="162111" y="0"/>
                    </a:lnTo>
                    <a:lnTo>
                      <a:pt x="205085" y="97668"/>
                    </a:lnTo>
                    <a:cubicBezTo>
                      <a:pt x="208406" y="105156"/>
                      <a:pt x="210555" y="110756"/>
                      <a:pt x="211531" y="114467"/>
                    </a:cubicBezTo>
                    <a:lnTo>
                      <a:pt x="212117" y="114467"/>
                    </a:lnTo>
                    <a:cubicBezTo>
                      <a:pt x="214917" y="106784"/>
                      <a:pt x="217164" y="101054"/>
                      <a:pt x="218857" y="97277"/>
                    </a:cubicBezTo>
                    <a:lnTo>
                      <a:pt x="262710" y="0"/>
                    </a:lnTo>
                    <a:lnTo>
                      <a:pt x="283220" y="0"/>
                    </a:lnTo>
                    <a:lnTo>
                      <a:pt x="283220" y="140056"/>
                    </a:lnTo>
                    <a:lnTo>
                      <a:pt x="266909" y="140056"/>
                    </a:lnTo>
                    <a:lnTo>
                      <a:pt x="266909" y="46099"/>
                    </a:lnTo>
                    <a:cubicBezTo>
                      <a:pt x="266909" y="38676"/>
                      <a:pt x="267365" y="29593"/>
                      <a:pt x="268277" y="18850"/>
                    </a:cubicBezTo>
                    <a:lnTo>
                      <a:pt x="267886" y="18850"/>
                    </a:lnTo>
                    <a:cubicBezTo>
                      <a:pt x="266323" y="25166"/>
                      <a:pt x="264924" y="29691"/>
                      <a:pt x="263686" y="32426"/>
                    </a:cubicBezTo>
                    <a:lnTo>
                      <a:pt x="215829" y="140056"/>
                    </a:lnTo>
                    <a:lnTo>
                      <a:pt x="207820" y="140056"/>
                    </a:lnTo>
                    <a:lnTo>
                      <a:pt x="160060" y="33207"/>
                    </a:lnTo>
                    <a:cubicBezTo>
                      <a:pt x="158693" y="30082"/>
                      <a:pt x="157293" y="25296"/>
                      <a:pt x="155860" y="18850"/>
                    </a:cubicBezTo>
                    <a:lnTo>
                      <a:pt x="155470" y="18850"/>
                    </a:lnTo>
                    <a:cubicBezTo>
                      <a:pt x="155991" y="24449"/>
                      <a:pt x="156251" y="33598"/>
                      <a:pt x="156251" y="46295"/>
                    </a:cubicBezTo>
                    <a:lnTo>
                      <a:pt x="156251" y="140056"/>
                    </a:lnTo>
                    <a:lnTo>
                      <a:pt x="140429" y="140056"/>
                    </a:lnTo>
                    <a:close/>
                    <a:moveTo>
                      <a:pt x="0" y="0"/>
                    </a:moveTo>
                    <a:lnTo>
                      <a:pt x="18264" y="0"/>
                    </a:lnTo>
                    <a:lnTo>
                      <a:pt x="57039" y="111049"/>
                    </a:lnTo>
                    <a:cubicBezTo>
                      <a:pt x="58276" y="114630"/>
                      <a:pt x="59220" y="118765"/>
                      <a:pt x="59871" y="123453"/>
                    </a:cubicBezTo>
                    <a:lnTo>
                      <a:pt x="60262" y="123453"/>
                    </a:lnTo>
                    <a:cubicBezTo>
                      <a:pt x="60783" y="119546"/>
                      <a:pt x="61857" y="115346"/>
                      <a:pt x="63485" y="110853"/>
                    </a:cubicBezTo>
                    <a:lnTo>
                      <a:pt x="103040" y="0"/>
                    </a:lnTo>
                    <a:lnTo>
                      <a:pt x="120718" y="0"/>
                    </a:lnTo>
                    <a:lnTo>
                      <a:pt x="68856" y="140056"/>
                    </a:lnTo>
                    <a:lnTo>
                      <a:pt x="50788" y="140056"/>
                    </a:lnTo>
                    <a:close/>
                  </a:path>
                </a:pathLst>
              </a:custGeom>
              <a:solidFill>
                <a:schemeClr val="tx1"/>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50" err="1">
                  <a:solidFill>
                    <a:srgbClr val="000000"/>
                  </a:soli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D9061FAC-E5CF-436A-B26C-D1BD32A6762B}"/>
                </a:ext>
              </a:extLst>
            </p:cNvPr>
            <p:cNvGrpSpPr/>
            <p:nvPr/>
          </p:nvGrpSpPr>
          <p:grpSpPr>
            <a:xfrm>
              <a:off x="2459664" y="4194209"/>
              <a:ext cx="295671" cy="272636"/>
              <a:chOff x="2452932" y="4194209"/>
              <a:chExt cx="295671" cy="272636"/>
            </a:xfrm>
          </p:grpSpPr>
          <p:sp>
            <p:nvSpPr>
              <p:cNvPr id="41" name="Freeform: Shape 40">
                <a:extLst>
                  <a:ext uri="{FF2B5EF4-FFF2-40B4-BE49-F238E27FC236}">
                    <a16:creationId xmlns:a16="http://schemas.microsoft.com/office/drawing/2014/main" id="{16F97385-95FC-41F3-B68F-7D77A98D8CF3}"/>
                  </a:ext>
                </a:extLst>
              </p:cNvPr>
              <p:cNvSpPr/>
              <p:nvPr/>
            </p:nvSpPr>
            <p:spPr>
              <a:xfrm>
                <a:off x="2474209" y="4210174"/>
                <a:ext cx="257257" cy="182150"/>
              </a:xfrm>
              <a:custGeom>
                <a:avLst/>
                <a:gdLst>
                  <a:gd name="connsiteX0" fmla="*/ 257257 w 257257"/>
                  <a:gd name="connsiteY0" fmla="*/ 0 h 182150"/>
                  <a:gd name="connsiteX1" fmla="*/ 0 w 257257"/>
                  <a:gd name="connsiteY1" fmla="*/ 0 h 182150"/>
                  <a:gd name="connsiteX2" fmla="*/ 0 w 257257"/>
                  <a:gd name="connsiteY2" fmla="*/ 182151 h 182150"/>
                  <a:gd name="connsiteX3" fmla="*/ 257257 w 257257"/>
                  <a:gd name="connsiteY3" fmla="*/ 182151 h 182150"/>
                  <a:gd name="connsiteX4" fmla="*/ 257257 w 257257"/>
                  <a:gd name="connsiteY4" fmla="*/ 0 h 182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257" h="182150">
                    <a:moveTo>
                      <a:pt x="257257" y="0"/>
                    </a:moveTo>
                    <a:lnTo>
                      <a:pt x="0" y="0"/>
                    </a:lnTo>
                    <a:lnTo>
                      <a:pt x="0" y="182151"/>
                    </a:lnTo>
                    <a:lnTo>
                      <a:pt x="257257" y="182151"/>
                    </a:lnTo>
                    <a:lnTo>
                      <a:pt x="257257" y="0"/>
                    </a:lnTo>
                    <a:close/>
                  </a:path>
                </a:pathLst>
              </a:custGeom>
              <a:solidFill>
                <a:schemeClr val="accent2"/>
              </a:solidFill>
              <a:ln w="6804" cap="flat">
                <a:noFill/>
                <a:prstDash val="solid"/>
                <a:miter/>
              </a:ln>
            </p:spPr>
            <p:txBody>
              <a:bodyPr rtlCol="0" anchor="ctr"/>
              <a:lstStyle/>
              <a:p>
                <a:endParaRPr lang="en-US" sz="1050"/>
              </a:p>
            </p:txBody>
          </p:sp>
          <p:sp>
            <p:nvSpPr>
              <p:cNvPr id="42" name="Freeform: Shape 41">
                <a:extLst>
                  <a:ext uri="{FF2B5EF4-FFF2-40B4-BE49-F238E27FC236}">
                    <a16:creationId xmlns:a16="http://schemas.microsoft.com/office/drawing/2014/main" id="{02883824-9EE7-4F05-8D82-92BDA04B7B46}"/>
                  </a:ext>
                </a:extLst>
              </p:cNvPr>
              <p:cNvSpPr/>
              <p:nvPr/>
            </p:nvSpPr>
            <p:spPr>
              <a:xfrm>
                <a:off x="2503768" y="4410071"/>
                <a:ext cx="192795" cy="56774"/>
              </a:xfrm>
              <a:custGeom>
                <a:avLst/>
                <a:gdLst>
                  <a:gd name="connsiteX0" fmla="*/ 140752 w 192795"/>
                  <a:gd name="connsiteY0" fmla="*/ 0 h 56774"/>
                  <a:gd name="connsiteX1" fmla="*/ 133656 w 192795"/>
                  <a:gd name="connsiteY1" fmla="*/ 0 h 56774"/>
                  <a:gd name="connsiteX2" fmla="*/ 63871 w 192795"/>
                  <a:gd name="connsiteY2" fmla="*/ 0 h 56774"/>
                  <a:gd name="connsiteX3" fmla="*/ 60322 w 192795"/>
                  <a:gd name="connsiteY3" fmla="*/ 0 h 56774"/>
                  <a:gd name="connsiteX4" fmla="*/ 0 w 192795"/>
                  <a:gd name="connsiteY4" fmla="*/ 39032 h 56774"/>
                  <a:gd name="connsiteX5" fmla="*/ 0 w 192795"/>
                  <a:gd name="connsiteY5" fmla="*/ 56774 h 56774"/>
                  <a:gd name="connsiteX6" fmla="*/ 72150 w 192795"/>
                  <a:gd name="connsiteY6" fmla="*/ 56774 h 56774"/>
                  <a:gd name="connsiteX7" fmla="*/ 124784 w 192795"/>
                  <a:gd name="connsiteY7" fmla="*/ 56774 h 56774"/>
                  <a:gd name="connsiteX8" fmla="*/ 192795 w 192795"/>
                  <a:gd name="connsiteY8" fmla="*/ 56774 h 56774"/>
                  <a:gd name="connsiteX9" fmla="*/ 192795 w 192795"/>
                  <a:gd name="connsiteY9" fmla="*/ 39032 h 56774"/>
                  <a:gd name="connsiteX10" fmla="*/ 140752 w 192795"/>
                  <a:gd name="connsiteY10" fmla="*/ 0 h 5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795" h="56774">
                    <a:moveTo>
                      <a:pt x="140752" y="0"/>
                    </a:moveTo>
                    <a:lnTo>
                      <a:pt x="133656" y="0"/>
                    </a:lnTo>
                    <a:lnTo>
                      <a:pt x="63871" y="0"/>
                    </a:lnTo>
                    <a:lnTo>
                      <a:pt x="60322" y="0"/>
                    </a:lnTo>
                    <a:cubicBezTo>
                      <a:pt x="69785" y="34301"/>
                      <a:pt x="56774" y="39032"/>
                      <a:pt x="0" y="39032"/>
                    </a:cubicBezTo>
                    <a:lnTo>
                      <a:pt x="0" y="56774"/>
                    </a:lnTo>
                    <a:lnTo>
                      <a:pt x="72150" y="56774"/>
                    </a:lnTo>
                    <a:lnTo>
                      <a:pt x="124784" y="56774"/>
                    </a:lnTo>
                    <a:lnTo>
                      <a:pt x="192795" y="56774"/>
                    </a:lnTo>
                    <a:lnTo>
                      <a:pt x="192795" y="39032"/>
                    </a:lnTo>
                    <a:cubicBezTo>
                      <a:pt x="136612" y="39032"/>
                      <a:pt x="131290" y="34301"/>
                      <a:pt x="140752" y="0"/>
                    </a:cubicBezTo>
                    <a:close/>
                  </a:path>
                </a:pathLst>
              </a:custGeom>
              <a:solidFill>
                <a:schemeClr val="tx1"/>
              </a:solidFill>
              <a:ln w="6804" cap="flat">
                <a:noFill/>
                <a:prstDash val="solid"/>
                <a:miter/>
              </a:ln>
            </p:spPr>
            <p:txBody>
              <a:bodyPr rtlCol="0" anchor="ctr"/>
              <a:lstStyle/>
              <a:p>
                <a:endParaRPr lang="en-US" sz="1050"/>
              </a:p>
            </p:txBody>
          </p:sp>
          <p:sp>
            <p:nvSpPr>
              <p:cNvPr id="43" name="Freeform: Shape 42">
                <a:extLst>
                  <a:ext uri="{FF2B5EF4-FFF2-40B4-BE49-F238E27FC236}">
                    <a16:creationId xmlns:a16="http://schemas.microsoft.com/office/drawing/2014/main" id="{6AC85699-79DE-48D5-B589-B6C8E7ADD070}"/>
                  </a:ext>
                </a:extLst>
              </p:cNvPr>
              <p:cNvSpPr/>
              <p:nvPr/>
            </p:nvSpPr>
            <p:spPr>
              <a:xfrm>
                <a:off x="2474769" y="4194209"/>
                <a:ext cx="273834" cy="215728"/>
              </a:xfrm>
              <a:custGeom>
                <a:avLst/>
                <a:gdLst>
                  <a:gd name="connsiteX0" fmla="*/ 256093 w 273834"/>
                  <a:gd name="connsiteY0" fmla="*/ 0 h 215728"/>
                  <a:gd name="connsiteX1" fmla="*/ 228889 w 273834"/>
                  <a:gd name="connsiteY1" fmla="*/ 22473 h 215728"/>
                  <a:gd name="connsiteX2" fmla="*/ 250179 w 273834"/>
                  <a:gd name="connsiteY2" fmla="*/ 22473 h 215728"/>
                  <a:gd name="connsiteX3" fmla="*/ 250160 w 273834"/>
                  <a:gd name="connsiteY3" fmla="*/ 193256 h 215728"/>
                  <a:gd name="connsiteX4" fmla="*/ 27204 w 273834"/>
                  <a:gd name="connsiteY4" fmla="*/ 193256 h 215728"/>
                  <a:gd name="connsiteX5" fmla="*/ 0 w 273834"/>
                  <a:gd name="connsiteY5" fmla="*/ 215729 h 215728"/>
                  <a:gd name="connsiteX6" fmla="*/ 256074 w 273834"/>
                  <a:gd name="connsiteY6" fmla="*/ 215729 h 215728"/>
                  <a:gd name="connsiteX7" fmla="*/ 273816 w 273834"/>
                  <a:gd name="connsiteY7" fmla="*/ 199169 h 215728"/>
                  <a:gd name="connsiteX8" fmla="*/ 273835 w 273834"/>
                  <a:gd name="connsiteY8" fmla="*/ 16559 h 215728"/>
                  <a:gd name="connsiteX9" fmla="*/ 256093 w 273834"/>
                  <a:gd name="connsiteY9" fmla="*/ 0 h 2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34" h="215728">
                    <a:moveTo>
                      <a:pt x="256093" y="0"/>
                    </a:moveTo>
                    <a:lnTo>
                      <a:pt x="228889" y="22473"/>
                    </a:lnTo>
                    <a:lnTo>
                      <a:pt x="250179" y="22473"/>
                    </a:lnTo>
                    <a:lnTo>
                      <a:pt x="250160" y="193256"/>
                    </a:lnTo>
                    <a:lnTo>
                      <a:pt x="27204" y="193256"/>
                    </a:lnTo>
                    <a:lnTo>
                      <a:pt x="0" y="215729"/>
                    </a:lnTo>
                    <a:lnTo>
                      <a:pt x="256074" y="215729"/>
                    </a:lnTo>
                    <a:cubicBezTo>
                      <a:pt x="264946" y="215729"/>
                      <a:pt x="273816" y="208040"/>
                      <a:pt x="273816" y="199169"/>
                    </a:cubicBezTo>
                    <a:lnTo>
                      <a:pt x="273835" y="16559"/>
                    </a:lnTo>
                    <a:cubicBezTo>
                      <a:pt x="273835" y="8280"/>
                      <a:pt x="264963" y="0"/>
                      <a:pt x="256093" y="0"/>
                    </a:cubicBezTo>
                    <a:close/>
                  </a:path>
                </a:pathLst>
              </a:custGeom>
              <a:solidFill>
                <a:schemeClr val="tx1"/>
              </a:solidFill>
              <a:ln w="6804" cap="flat">
                <a:noFill/>
                <a:prstDash val="solid"/>
                <a:miter/>
              </a:ln>
            </p:spPr>
            <p:txBody>
              <a:bodyPr rtlCol="0" anchor="ctr"/>
              <a:lstStyle/>
              <a:p>
                <a:endParaRPr lang="en-US" sz="1050"/>
              </a:p>
            </p:txBody>
          </p:sp>
          <p:sp>
            <p:nvSpPr>
              <p:cNvPr id="44" name="Freeform: Shape 43">
                <a:extLst>
                  <a:ext uri="{FF2B5EF4-FFF2-40B4-BE49-F238E27FC236}">
                    <a16:creationId xmlns:a16="http://schemas.microsoft.com/office/drawing/2014/main" id="{B17FE2CE-EC6F-4DA1-B4BD-25EF31460D00}"/>
                  </a:ext>
                </a:extLst>
              </p:cNvPr>
              <p:cNvSpPr/>
              <p:nvPr/>
            </p:nvSpPr>
            <p:spPr>
              <a:xfrm>
                <a:off x="2504381" y="4449097"/>
                <a:ext cx="193386" cy="17741"/>
              </a:xfrm>
              <a:custGeom>
                <a:avLst/>
                <a:gdLst>
                  <a:gd name="connsiteX0" fmla="*/ 193387 w 193386"/>
                  <a:gd name="connsiteY0" fmla="*/ 0 h 17741"/>
                  <a:gd name="connsiteX1" fmla="*/ 0 w 193386"/>
                  <a:gd name="connsiteY1" fmla="*/ 0 h 17741"/>
                  <a:gd name="connsiteX2" fmla="*/ 0 w 193386"/>
                  <a:gd name="connsiteY2" fmla="*/ 17742 h 17741"/>
                  <a:gd name="connsiteX3" fmla="*/ 193387 w 193386"/>
                  <a:gd name="connsiteY3" fmla="*/ 17742 h 17741"/>
                  <a:gd name="connsiteX4" fmla="*/ 193387 w 193386"/>
                  <a:gd name="connsiteY4" fmla="*/ 0 h 17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386" h="17741">
                    <a:moveTo>
                      <a:pt x="193387" y="0"/>
                    </a:moveTo>
                    <a:lnTo>
                      <a:pt x="0" y="0"/>
                    </a:lnTo>
                    <a:lnTo>
                      <a:pt x="0" y="17742"/>
                    </a:lnTo>
                    <a:lnTo>
                      <a:pt x="193387" y="17742"/>
                    </a:lnTo>
                    <a:lnTo>
                      <a:pt x="193387" y="0"/>
                    </a:lnTo>
                    <a:close/>
                  </a:path>
                </a:pathLst>
              </a:custGeom>
              <a:solidFill>
                <a:schemeClr val="tx1"/>
              </a:solidFill>
              <a:ln w="6804" cap="flat">
                <a:noFill/>
                <a:prstDash val="solid"/>
                <a:miter/>
              </a:ln>
            </p:spPr>
            <p:txBody>
              <a:bodyPr rtlCol="0" anchor="ctr"/>
              <a:lstStyle/>
              <a:p>
                <a:endParaRPr lang="en-US" sz="1050"/>
              </a:p>
            </p:txBody>
          </p:sp>
          <p:sp>
            <p:nvSpPr>
              <p:cNvPr id="45" name="Freeform: Shape 44">
                <a:extLst>
                  <a:ext uri="{FF2B5EF4-FFF2-40B4-BE49-F238E27FC236}">
                    <a16:creationId xmlns:a16="http://schemas.microsoft.com/office/drawing/2014/main" id="{0B8EA2A9-72A1-4FAE-B1AB-47B74B8067A6}"/>
                  </a:ext>
                </a:extLst>
              </p:cNvPr>
              <p:cNvSpPr/>
              <p:nvPr/>
            </p:nvSpPr>
            <p:spPr>
              <a:xfrm>
                <a:off x="2550504" y="4235019"/>
                <a:ext cx="107042" cy="62096"/>
              </a:xfrm>
              <a:custGeom>
                <a:avLst/>
                <a:gdLst>
                  <a:gd name="connsiteX0" fmla="*/ 53226 w 107042"/>
                  <a:gd name="connsiteY0" fmla="*/ 62096 h 62096"/>
                  <a:gd name="connsiteX1" fmla="*/ 52634 w 107042"/>
                  <a:gd name="connsiteY1" fmla="*/ 62096 h 62096"/>
                  <a:gd name="connsiteX2" fmla="*/ 591 w 107042"/>
                  <a:gd name="connsiteY2" fmla="*/ 31935 h 62096"/>
                  <a:gd name="connsiteX3" fmla="*/ 0 w 107042"/>
                  <a:gd name="connsiteY3" fmla="*/ 30753 h 62096"/>
                  <a:gd name="connsiteX4" fmla="*/ 591 w 107042"/>
                  <a:gd name="connsiteY4" fmla="*/ 29570 h 62096"/>
                  <a:gd name="connsiteX5" fmla="*/ 52634 w 107042"/>
                  <a:gd name="connsiteY5" fmla="*/ 0 h 62096"/>
                  <a:gd name="connsiteX6" fmla="*/ 54408 w 107042"/>
                  <a:gd name="connsiteY6" fmla="*/ 0 h 62096"/>
                  <a:gd name="connsiteX7" fmla="*/ 106451 w 107042"/>
                  <a:gd name="connsiteY7" fmla="*/ 30161 h 62096"/>
                  <a:gd name="connsiteX8" fmla="*/ 107042 w 107042"/>
                  <a:gd name="connsiteY8" fmla="*/ 31344 h 62096"/>
                  <a:gd name="connsiteX9" fmla="*/ 106451 w 107042"/>
                  <a:gd name="connsiteY9" fmla="*/ 32527 h 62096"/>
                  <a:gd name="connsiteX10" fmla="*/ 54999 w 107042"/>
                  <a:gd name="connsiteY10" fmla="*/ 62096 h 62096"/>
                  <a:gd name="connsiteX11" fmla="*/ 53226 w 107042"/>
                  <a:gd name="connsiteY11" fmla="*/ 62096 h 6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042" h="62096">
                    <a:moveTo>
                      <a:pt x="53226" y="62096"/>
                    </a:moveTo>
                    <a:lnTo>
                      <a:pt x="52634" y="62096"/>
                    </a:lnTo>
                    <a:lnTo>
                      <a:pt x="591" y="31935"/>
                    </a:lnTo>
                    <a:cubicBezTo>
                      <a:pt x="0" y="31935"/>
                      <a:pt x="0" y="31344"/>
                      <a:pt x="0" y="30753"/>
                    </a:cubicBezTo>
                    <a:cubicBezTo>
                      <a:pt x="0" y="30161"/>
                      <a:pt x="0" y="29570"/>
                      <a:pt x="591" y="29570"/>
                    </a:cubicBezTo>
                    <a:lnTo>
                      <a:pt x="52634" y="0"/>
                    </a:lnTo>
                    <a:cubicBezTo>
                      <a:pt x="53226" y="0"/>
                      <a:pt x="53817" y="0"/>
                      <a:pt x="54408" y="0"/>
                    </a:cubicBezTo>
                    <a:lnTo>
                      <a:pt x="106451" y="30161"/>
                    </a:lnTo>
                    <a:cubicBezTo>
                      <a:pt x="107042" y="30161"/>
                      <a:pt x="107042" y="30753"/>
                      <a:pt x="107042" y="31344"/>
                    </a:cubicBezTo>
                    <a:cubicBezTo>
                      <a:pt x="107042" y="31935"/>
                      <a:pt x="107042" y="32527"/>
                      <a:pt x="106451" y="32527"/>
                    </a:cubicBezTo>
                    <a:lnTo>
                      <a:pt x="54999" y="62096"/>
                    </a:lnTo>
                    <a:cubicBezTo>
                      <a:pt x="53817" y="62096"/>
                      <a:pt x="53817" y="62096"/>
                      <a:pt x="53226" y="62096"/>
                    </a:cubicBezTo>
                    <a:close/>
                  </a:path>
                </a:pathLst>
              </a:custGeom>
              <a:solidFill>
                <a:srgbClr val="FFFFFF"/>
              </a:solidFill>
              <a:ln w="6804" cap="flat">
                <a:noFill/>
                <a:prstDash val="solid"/>
                <a:miter/>
              </a:ln>
            </p:spPr>
            <p:txBody>
              <a:bodyPr rtlCol="0" anchor="ctr"/>
              <a:lstStyle/>
              <a:p>
                <a:endParaRPr lang="en-US" sz="1050"/>
              </a:p>
            </p:txBody>
          </p:sp>
          <p:sp>
            <p:nvSpPr>
              <p:cNvPr id="46" name="Freeform: Shape 45">
                <a:extLst>
                  <a:ext uri="{FF2B5EF4-FFF2-40B4-BE49-F238E27FC236}">
                    <a16:creationId xmlns:a16="http://schemas.microsoft.com/office/drawing/2014/main" id="{A6FDBEF5-EC88-4A63-AD5A-641CA631793A}"/>
                  </a:ext>
                </a:extLst>
              </p:cNvPr>
              <p:cNvSpPr/>
              <p:nvPr/>
            </p:nvSpPr>
            <p:spPr>
              <a:xfrm>
                <a:off x="2542807" y="4277001"/>
                <a:ext cx="55000" cy="92849"/>
              </a:xfrm>
              <a:custGeom>
                <a:avLst/>
                <a:gdLst>
                  <a:gd name="connsiteX0" fmla="*/ 55000 w 55000"/>
                  <a:gd name="connsiteY0" fmla="*/ 91666 h 92849"/>
                  <a:gd name="connsiteX1" fmla="*/ 55000 w 55000"/>
                  <a:gd name="connsiteY1" fmla="*/ 31344 h 92849"/>
                  <a:gd name="connsiteX2" fmla="*/ 54409 w 55000"/>
                  <a:gd name="connsiteY2" fmla="*/ 30161 h 92849"/>
                  <a:gd name="connsiteX3" fmla="*/ 2366 w 55000"/>
                  <a:gd name="connsiteY3" fmla="*/ 0 h 92849"/>
                  <a:gd name="connsiteX4" fmla="*/ 592 w 55000"/>
                  <a:gd name="connsiteY4" fmla="*/ 0 h 92849"/>
                  <a:gd name="connsiteX5" fmla="*/ 0 w 55000"/>
                  <a:gd name="connsiteY5" fmla="*/ 1183 h 92849"/>
                  <a:gd name="connsiteX6" fmla="*/ 0 w 55000"/>
                  <a:gd name="connsiteY6" fmla="*/ 61505 h 92849"/>
                  <a:gd name="connsiteX7" fmla="*/ 592 w 55000"/>
                  <a:gd name="connsiteY7" fmla="*/ 62688 h 92849"/>
                  <a:gd name="connsiteX8" fmla="*/ 52635 w 55000"/>
                  <a:gd name="connsiteY8" fmla="*/ 92849 h 92849"/>
                  <a:gd name="connsiteX9" fmla="*/ 53226 w 55000"/>
                  <a:gd name="connsiteY9" fmla="*/ 92849 h 92849"/>
                  <a:gd name="connsiteX10" fmla="*/ 53817 w 55000"/>
                  <a:gd name="connsiteY10" fmla="*/ 92849 h 92849"/>
                  <a:gd name="connsiteX11" fmla="*/ 55000 w 55000"/>
                  <a:gd name="connsiteY11" fmla="*/ 91666 h 9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000" h="92849">
                    <a:moveTo>
                      <a:pt x="55000" y="91666"/>
                    </a:moveTo>
                    <a:lnTo>
                      <a:pt x="55000" y="31344"/>
                    </a:lnTo>
                    <a:cubicBezTo>
                      <a:pt x="55000" y="30753"/>
                      <a:pt x="54409" y="30161"/>
                      <a:pt x="54409" y="30161"/>
                    </a:cubicBezTo>
                    <a:lnTo>
                      <a:pt x="2366" y="0"/>
                    </a:lnTo>
                    <a:cubicBezTo>
                      <a:pt x="1775" y="0"/>
                      <a:pt x="1183" y="0"/>
                      <a:pt x="592" y="0"/>
                    </a:cubicBezTo>
                    <a:cubicBezTo>
                      <a:pt x="1" y="0"/>
                      <a:pt x="0" y="591"/>
                      <a:pt x="0" y="1183"/>
                    </a:cubicBezTo>
                    <a:lnTo>
                      <a:pt x="0" y="61505"/>
                    </a:lnTo>
                    <a:cubicBezTo>
                      <a:pt x="0" y="62096"/>
                      <a:pt x="592" y="62688"/>
                      <a:pt x="592" y="62688"/>
                    </a:cubicBezTo>
                    <a:lnTo>
                      <a:pt x="52635" y="92849"/>
                    </a:lnTo>
                    <a:lnTo>
                      <a:pt x="53226" y="92849"/>
                    </a:lnTo>
                    <a:lnTo>
                      <a:pt x="53817" y="92849"/>
                    </a:lnTo>
                    <a:cubicBezTo>
                      <a:pt x="55000" y="92849"/>
                      <a:pt x="55000" y="92258"/>
                      <a:pt x="55000" y="91666"/>
                    </a:cubicBezTo>
                    <a:close/>
                  </a:path>
                </a:pathLst>
              </a:custGeom>
              <a:solidFill>
                <a:schemeClr val="tx1"/>
              </a:solidFill>
              <a:ln w="6804" cap="flat">
                <a:noFill/>
                <a:prstDash val="solid"/>
                <a:miter/>
              </a:ln>
            </p:spPr>
            <p:txBody>
              <a:bodyPr rtlCol="0" anchor="ctr"/>
              <a:lstStyle/>
              <a:p>
                <a:endParaRPr lang="en-US" sz="1050"/>
              </a:p>
            </p:txBody>
          </p:sp>
          <p:sp>
            <p:nvSpPr>
              <p:cNvPr id="47" name="Freeform: Shape 46">
                <a:extLst>
                  <a:ext uri="{FF2B5EF4-FFF2-40B4-BE49-F238E27FC236}">
                    <a16:creationId xmlns:a16="http://schemas.microsoft.com/office/drawing/2014/main" id="{8817F809-DAA8-47A2-87C1-AA89D426BD39}"/>
                  </a:ext>
                </a:extLst>
              </p:cNvPr>
              <p:cNvSpPr/>
              <p:nvPr/>
            </p:nvSpPr>
            <p:spPr>
              <a:xfrm>
                <a:off x="2609648" y="4277601"/>
                <a:ext cx="55000" cy="92258"/>
              </a:xfrm>
              <a:custGeom>
                <a:avLst/>
                <a:gdLst>
                  <a:gd name="connsiteX0" fmla="*/ 54408 w 55000"/>
                  <a:gd name="connsiteY0" fmla="*/ 62096 h 92258"/>
                  <a:gd name="connsiteX1" fmla="*/ 55000 w 55000"/>
                  <a:gd name="connsiteY1" fmla="*/ 60914 h 92258"/>
                  <a:gd name="connsiteX2" fmla="*/ 55000 w 55000"/>
                  <a:gd name="connsiteY2" fmla="*/ 1183 h 92258"/>
                  <a:gd name="connsiteX3" fmla="*/ 54408 w 55000"/>
                  <a:gd name="connsiteY3" fmla="*/ 0 h 92258"/>
                  <a:gd name="connsiteX4" fmla="*/ 52635 w 55000"/>
                  <a:gd name="connsiteY4" fmla="*/ 0 h 92258"/>
                  <a:gd name="connsiteX5" fmla="*/ 592 w 55000"/>
                  <a:gd name="connsiteY5" fmla="*/ 30161 h 92258"/>
                  <a:gd name="connsiteX6" fmla="*/ 0 w 55000"/>
                  <a:gd name="connsiteY6" fmla="*/ 31344 h 92258"/>
                  <a:gd name="connsiteX7" fmla="*/ 0 w 55000"/>
                  <a:gd name="connsiteY7" fmla="*/ 91075 h 92258"/>
                  <a:gd name="connsiteX8" fmla="*/ 592 w 55000"/>
                  <a:gd name="connsiteY8" fmla="*/ 92258 h 92258"/>
                  <a:gd name="connsiteX9" fmla="*/ 1183 w 55000"/>
                  <a:gd name="connsiteY9" fmla="*/ 92258 h 92258"/>
                  <a:gd name="connsiteX10" fmla="*/ 1775 w 55000"/>
                  <a:gd name="connsiteY10" fmla="*/ 92258 h 92258"/>
                  <a:gd name="connsiteX11" fmla="*/ 54408 w 55000"/>
                  <a:gd name="connsiteY11" fmla="*/ 62096 h 9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000" h="92258">
                    <a:moveTo>
                      <a:pt x="54408" y="62096"/>
                    </a:moveTo>
                    <a:cubicBezTo>
                      <a:pt x="55000" y="62096"/>
                      <a:pt x="55000" y="61505"/>
                      <a:pt x="55000" y="60914"/>
                    </a:cubicBezTo>
                    <a:lnTo>
                      <a:pt x="55000" y="1183"/>
                    </a:lnTo>
                    <a:cubicBezTo>
                      <a:pt x="55000" y="591"/>
                      <a:pt x="54408" y="0"/>
                      <a:pt x="54408" y="0"/>
                    </a:cubicBezTo>
                    <a:cubicBezTo>
                      <a:pt x="53817" y="0"/>
                      <a:pt x="53226" y="0"/>
                      <a:pt x="52635" y="0"/>
                    </a:cubicBezTo>
                    <a:lnTo>
                      <a:pt x="592" y="30161"/>
                    </a:lnTo>
                    <a:cubicBezTo>
                      <a:pt x="0" y="30161"/>
                      <a:pt x="0" y="30753"/>
                      <a:pt x="0" y="31344"/>
                    </a:cubicBezTo>
                    <a:lnTo>
                      <a:pt x="0" y="91075"/>
                    </a:lnTo>
                    <a:cubicBezTo>
                      <a:pt x="0" y="91666"/>
                      <a:pt x="592" y="92258"/>
                      <a:pt x="592" y="92258"/>
                    </a:cubicBezTo>
                    <a:lnTo>
                      <a:pt x="1183" y="92258"/>
                    </a:lnTo>
                    <a:lnTo>
                      <a:pt x="1775" y="92258"/>
                    </a:lnTo>
                    <a:lnTo>
                      <a:pt x="54408" y="62096"/>
                    </a:lnTo>
                    <a:close/>
                  </a:path>
                </a:pathLst>
              </a:custGeom>
              <a:solidFill>
                <a:schemeClr val="tx1"/>
              </a:solidFill>
              <a:ln w="6804" cap="flat">
                <a:noFill/>
                <a:prstDash val="solid"/>
                <a:miter/>
              </a:ln>
            </p:spPr>
            <p:txBody>
              <a:bodyPr rtlCol="0" anchor="ctr"/>
              <a:lstStyle/>
              <a:p>
                <a:endParaRPr lang="en-US" sz="1050"/>
              </a:p>
            </p:txBody>
          </p:sp>
          <p:sp>
            <p:nvSpPr>
              <p:cNvPr id="48" name="Freeform: Shape 47">
                <a:extLst>
                  <a:ext uri="{FF2B5EF4-FFF2-40B4-BE49-F238E27FC236}">
                    <a16:creationId xmlns:a16="http://schemas.microsoft.com/office/drawing/2014/main" id="{0D6939F8-C81C-4978-B3B0-24ED4DFAB178}"/>
                  </a:ext>
                </a:extLst>
              </p:cNvPr>
              <p:cNvSpPr/>
              <p:nvPr/>
            </p:nvSpPr>
            <p:spPr>
              <a:xfrm>
                <a:off x="2452932" y="4194209"/>
                <a:ext cx="277956" cy="215860"/>
              </a:xfrm>
              <a:custGeom>
                <a:avLst/>
                <a:gdLst>
                  <a:gd name="connsiteX0" fmla="*/ 22473 w 277956"/>
                  <a:gd name="connsiteY0" fmla="*/ 193387 h 215860"/>
                  <a:gd name="connsiteX1" fmla="*/ 22473 w 277956"/>
                  <a:gd name="connsiteY1" fmla="*/ 22473 h 215860"/>
                  <a:gd name="connsiteX2" fmla="*/ 251343 w 277956"/>
                  <a:gd name="connsiteY2" fmla="*/ 22473 h 215860"/>
                  <a:gd name="connsiteX3" fmla="*/ 277956 w 277956"/>
                  <a:gd name="connsiteY3" fmla="*/ 0 h 215860"/>
                  <a:gd name="connsiteX4" fmla="*/ 15968 w 277956"/>
                  <a:gd name="connsiteY4" fmla="*/ 0 h 215860"/>
                  <a:gd name="connsiteX5" fmla="*/ 5914 w 277956"/>
                  <a:gd name="connsiteY5" fmla="*/ 4140 h 215860"/>
                  <a:gd name="connsiteX6" fmla="*/ 0 w 277956"/>
                  <a:gd name="connsiteY6" fmla="*/ 16559 h 215860"/>
                  <a:gd name="connsiteX7" fmla="*/ 0 w 277956"/>
                  <a:gd name="connsiteY7" fmla="*/ 199301 h 215860"/>
                  <a:gd name="connsiteX8" fmla="*/ 15968 w 277956"/>
                  <a:gd name="connsiteY8" fmla="*/ 215860 h 215860"/>
                  <a:gd name="connsiteX9" fmla="*/ 22473 w 277956"/>
                  <a:gd name="connsiteY9" fmla="*/ 215860 h 215860"/>
                  <a:gd name="connsiteX10" fmla="*/ 49678 w 277956"/>
                  <a:gd name="connsiteY10" fmla="*/ 193387 h 215860"/>
                  <a:gd name="connsiteX11" fmla="*/ 22473 w 277956"/>
                  <a:gd name="connsiteY11" fmla="*/ 193387 h 21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956" h="215860">
                    <a:moveTo>
                      <a:pt x="22473" y="193387"/>
                    </a:moveTo>
                    <a:lnTo>
                      <a:pt x="22473" y="22473"/>
                    </a:lnTo>
                    <a:lnTo>
                      <a:pt x="251343" y="22473"/>
                    </a:lnTo>
                    <a:lnTo>
                      <a:pt x="277956" y="0"/>
                    </a:lnTo>
                    <a:lnTo>
                      <a:pt x="15968" y="0"/>
                    </a:lnTo>
                    <a:cubicBezTo>
                      <a:pt x="12419" y="0"/>
                      <a:pt x="8871" y="1774"/>
                      <a:pt x="5914" y="4140"/>
                    </a:cubicBezTo>
                    <a:cubicBezTo>
                      <a:pt x="2366" y="7097"/>
                      <a:pt x="0" y="11828"/>
                      <a:pt x="0" y="16559"/>
                    </a:cubicBezTo>
                    <a:lnTo>
                      <a:pt x="0" y="199301"/>
                    </a:lnTo>
                    <a:cubicBezTo>
                      <a:pt x="0" y="208172"/>
                      <a:pt x="7097" y="215860"/>
                      <a:pt x="15968" y="215860"/>
                    </a:cubicBezTo>
                    <a:lnTo>
                      <a:pt x="22473" y="215860"/>
                    </a:lnTo>
                    <a:lnTo>
                      <a:pt x="49678" y="193387"/>
                    </a:lnTo>
                    <a:lnTo>
                      <a:pt x="22473" y="193387"/>
                    </a:lnTo>
                    <a:close/>
                  </a:path>
                </a:pathLst>
              </a:custGeom>
              <a:solidFill>
                <a:schemeClr val="tx1"/>
              </a:solidFill>
              <a:ln w="6804" cap="flat">
                <a:noFill/>
                <a:prstDash val="solid"/>
                <a:miter/>
              </a:ln>
            </p:spPr>
            <p:txBody>
              <a:bodyPr rtlCol="0" anchor="ctr"/>
              <a:lstStyle/>
              <a:p>
                <a:endParaRPr lang="en-US" sz="1050"/>
              </a:p>
            </p:txBody>
          </p:sp>
          <p:sp>
            <p:nvSpPr>
              <p:cNvPr id="49" name="Freeform: Shape 48">
                <a:extLst>
                  <a:ext uri="{FF2B5EF4-FFF2-40B4-BE49-F238E27FC236}">
                    <a16:creationId xmlns:a16="http://schemas.microsoft.com/office/drawing/2014/main" id="{149F190B-19D1-4747-B56F-BE3952B4168F}"/>
                  </a:ext>
                </a:extLst>
              </p:cNvPr>
              <p:cNvSpPr/>
              <p:nvPr/>
            </p:nvSpPr>
            <p:spPr>
              <a:xfrm>
                <a:off x="2595455" y="4202491"/>
                <a:ext cx="8279" cy="8279"/>
              </a:xfrm>
              <a:custGeom>
                <a:avLst/>
                <a:gdLst>
                  <a:gd name="connsiteX0" fmla="*/ 8280 w 8279"/>
                  <a:gd name="connsiteY0" fmla="*/ 4140 h 8279"/>
                  <a:gd name="connsiteX1" fmla="*/ 4140 w 8279"/>
                  <a:gd name="connsiteY1" fmla="*/ 8280 h 8279"/>
                  <a:gd name="connsiteX2" fmla="*/ 0 w 8279"/>
                  <a:gd name="connsiteY2" fmla="*/ 4140 h 8279"/>
                  <a:gd name="connsiteX3" fmla="*/ 4140 w 8279"/>
                  <a:gd name="connsiteY3" fmla="*/ 0 h 8279"/>
                  <a:gd name="connsiteX4" fmla="*/ 8280 w 8279"/>
                  <a:gd name="connsiteY4" fmla="*/ 4140 h 8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9" h="8279">
                    <a:moveTo>
                      <a:pt x="8280" y="4140"/>
                    </a:moveTo>
                    <a:cubicBezTo>
                      <a:pt x="8280" y="6505"/>
                      <a:pt x="6506" y="8280"/>
                      <a:pt x="4140" y="8280"/>
                    </a:cubicBezTo>
                    <a:cubicBezTo>
                      <a:pt x="1775" y="8280"/>
                      <a:pt x="0" y="6505"/>
                      <a:pt x="0" y="4140"/>
                    </a:cubicBezTo>
                    <a:cubicBezTo>
                      <a:pt x="0" y="1774"/>
                      <a:pt x="1775" y="0"/>
                      <a:pt x="4140" y="0"/>
                    </a:cubicBezTo>
                    <a:cubicBezTo>
                      <a:pt x="6506" y="0"/>
                      <a:pt x="8280" y="1774"/>
                      <a:pt x="8280" y="4140"/>
                    </a:cubicBezTo>
                    <a:close/>
                  </a:path>
                </a:pathLst>
              </a:custGeom>
              <a:solidFill>
                <a:srgbClr val="B7D332"/>
              </a:solidFill>
              <a:ln w="6804" cap="flat">
                <a:noFill/>
                <a:prstDash val="solid"/>
                <a:miter/>
              </a:ln>
            </p:spPr>
            <p:txBody>
              <a:bodyPr rtlCol="0" anchor="ctr"/>
              <a:lstStyle/>
              <a:p>
                <a:endParaRPr lang="en-US" sz="1050"/>
              </a:p>
            </p:txBody>
          </p:sp>
        </p:grpSp>
      </p:grpSp>
      <p:grpSp>
        <p:nvGrpSpPr>
          <p:cNvPr id="52" name="Group 51">
            <a:extLst>
              <a:ext uri="{FF2B5EF4-FFF2-40B4-BE49-F238E27FC236}">
                <a16:creationId xmlns:a16="http://schemas.microsoft.com/office/drawing/2014/main" id="{94F8018B-49AC-457E-B38C-398F5C4E4388}"/>
              </a:ext>
              <a:ext uri="{C183D7F6-B498-43B3-948B-1728B52AA6E4}">
                <adec:decorative xmlns:adec="http://schemas.microsoft.com/office/drawing/2017/decorative" val="1"/>
              </a:ext>
            </a:extLst>
          </p:cNvPr>
          <p:cNvGrpSpPr/>
          <p:nvPr/>
        </p:nvGrpSpPr>
        <p:grpSpPr>
          <a:xfrm>
            <a:off x="3935944" y="3782014"/>
            <a:ext cx="310978" cy="256978"/>
            <a:chOff x="2308816" y="4128742"/>
            <a:chExt cx="597367" cy="493638"/>
          </a:xfrm>
        </p:grpSpPr>
        <p:grpSp>
          <p:nvGrpSpPr>
            <p:cNvPr id="53" name="Group 52">
              <a:extLst>
                <a:ext uri="{FF2B5EF4-FFF2-40B4-BE49-F238E27FC236}">
                  <a16:creationId xmlns:a16="http://schemas.microsoft.com/office/drawing/2014/main" id="{C5286CCB-0CE4-4306-B0B6-C3CC783DD719}"/>
                </a:ext>
              </a:extLst>
            </p:cNvPr>
            <p:cNvGrpSpPr/>
            <p:nvPr/>
          </p:nvGrpSpPr>
          <p:grpSpPr>
            <a:xfrm>
              <a:off x="2308816" y="4128742"/>
              <a:ext cx="597367" cy="493638"/>
              <a:chOff x="2427985" y="4235410"/>
              <a:chExt cx="242591" cy="200467"/>
            </a:xfrm>
          </p:grpSpPr>
          <p:sp>
            <p:nvSpPr>
              <p:cNvPr id="64" name="Rectangle: Rounded Corners 63">
                <a:extLst>
                  <a:ext uri="{FF2B5EF4-FFF2-40B4-BE49-F238E27FC236}">
                    <a16:creationId xmlns:a16="http://schemas.microsoft.com/office/drawing/2014/main" id="{C9DC4E96-985B-4458-BD28-DF2797ACE199}"/>
                  </a:ext>
                </a:extLst>
              </p:cNvPr>
              <p:cNvSpPr/>
              <p:nvPr/>
            </p:nvSpPr>
            <p:spPr bwMode="auto">
              <a:xfrm>
                <a:off x="2427985" y="4235410"/>
                <a:ext cx="242591" cy="200467"/>
              </a:xfrm>
              <a:prstGeom prst="roundRect">
                <a:avLst>
                  <a:gd name="adj" fmla="val 869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1050">
                  <a:solidFill>
                    <a:schemeClr val="tx1"/>
                  </a:solidFill>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F02CF417-20BB-4431-9EAB-49780CAE6460}"/>
                  </a:ext>
                </a:extLst>
              </p:cNvPr>
              <p:cNvSpPr>
                <a:spLocks noChangeAspect="1"/>
              </p:cNvSpPr>
              <p:nvPr/>
            </p:nvSpPr>
            <p:spPr bwMode="auto">
              <a:xfrm>
                <a:off x="2515373" y="4391388"/>
                <a:ext cx="60781" cy="30057"/>
              </a:xfrm>
              <a:custGeom>
                <a:avLst/>
                <a:gdLst/>
                <a:ahLst/>
                <a:cxnLst/>
                <a:rect l="l" t="t" r="r" b="b"/>
                <a:pathLst>
                  <a:path w="283220" h="140056">
                    <a:moveTo>
                      <a:pt x="140429" y="0"/>
                    </a:moveTo>
                    <a:lnTo>
                      <a:pt x="162111" y="0"/>
                    </a:lnTo>
                    <a:lnTo>
                      <a:pt x="205085" y="97668"/>
                    </a:lnTo>
                    <a:cubicBezTo>
                      <a:pt x="208406" y="105156"/>
                      <a:pt x="210555" y="110756"/>
                      <a:pt x="211531" y="114467"/>
                    </a:cubicBezTo>
                    <a:lnTo>
                      <a:pt x="212117" y="114467"/>
                    </a:lnTo>
                    <a:cubicBezTo>
                      <a:pt x="214917" y="106784"/>
                      <a:pt x="217164" y="101054"/>
                      <a:pt x="218857" y="97277"/>
                    </a:cubicBezTo>
                    <a:lnTo>
                      <a:pt x="262710" y="0"/>
                    </a:lnTo>
                    <a:lnTo>
                      <a:pt x="283220" y="0"/>
                    </a:lnTo>
                    <a:lnTo>
                      <a:pt x="283220" y="140056"/>
                    </a:lnTo>
                    <a:lnTo>
                      <a:pt x="266909" y="140056"/>
                    </a:lnTo>
                    <a:lnTo>
                      <a:pt x="266909" y="46099"/>
                    </a:lnTo>
                    <a:cubicBezTo>
                      <a:pt x="266909" y="38676"/>
                      <a:pt x="267365" y="29593"/>
                      <a:pt x="268277" y="18850"/>
                    </a:cubicBezTo>
                    <a:lnTo>
                      <a:pt x="267886" y="18850"/>
                    </a:lnTo>
                    <a:cubicBezTo>
                      <a:pt x="266323" y="25166"/>
                      <a:pt x="264924" y="29691"/>
                      <a:pt x="263686" y="32426"/>
                    </a:cubicBezTo>
                    <a:lnTo>
                      <a:pt x="215829" y="140056"/>
                    </a:lnTo>
                    <a:lnTo>
                      <a:pt x="207820" y="140056"/>
                    </a:lnTo>
                    <a:lnTo>
                      <a:pt x="160060" y="33207"/>
                    </a:lnTo>
                    <a:cubicBezTo>
                      <a:pt x="158693" y="30082"/>
                      <a:pt x="157293" y="25296"/>
                      <a:pt x="155860" y="18850"/>
                    </a:cubicBezTo>
                    <a:lnTo>
                      <a:pt x="155470" y="18850"/>
                    </a:lnTo>
                    <a:cubicBezTo>
                      <a:pt x="155991" y="24449"/>
                      <a:pt x="156251" y="33598"/>
                      <a:pt x="156251" y="46295"/>
                    </a:cubicBezTo>
                    <a:lnTo>
                      <a:pt x="156251" y="140056"/>
                    </a:lnTo>
                    <a:lnTo>
                      <a:pt x="140429" y="140056"/>
                    </a:lnTo>
                    <a:close/>
                    <a:moveTo>
                      <a:pt x="0" y="0"/>
                    </a:moveTo>
                    <a:lnTo>
                      <a:pt x="18264" y="0"/>
                    </a:lnTo>
                    <a:lnTo>
                      <a:pt x="57039" y="111049"/>
                    </a:lnTo>
                    <a:cubicBezTo>
                      <a:pt x="58276" y="114630"/>
                      <a:pt x="59220" y="118765"/>
                      <a:pt x="59871" y="123453"/>
                    </a:cubicBezTo>
                    <a:lnTo>
                      <a:pt x="60262" y="123453"/>
                    </a:lnTo>
                    <a:cubicBezTo>
                      <a:pt x="60783" y="119546"/>
                      <a:pt x="61857" y="115346"/>
                      <a:pt x="63485" y="110853"/>
                    </a:cubicBezTo>
                    <a:lnTo>
                      <a:pt x="103040" y="0"/>
                    </a:lnTo>
                    <a:lnTo>
                      <a:pt x="120718" y="0"/>
                    </a:lnTo>
                    <a:lnTo>
                      <a:pt x="68856" y="140056"/>
                    </a:lnTo>
                    <a:lnTo>
                      <a:pt x="50788" y="140056"/>
                    </a:lnTo>
                    <a:close/>
                  </a:path>
                </a:pathLst>
              </a:custGeom>
              <a:solidFill>
                <a:schemeClr val="tx1"/>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50" err="1">
                  <a:solidFill>
                    <a:srgbClr val="000000"/>
                  </a:solidFill>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7B8AE7E6-949B-492E-8C71-4F02AB4DC112}"/>
                </a:ext>
              </a:extLst>
            </p:cNvPr>
            <p:cNvGrpSpPr/>
            <p:nvPr/>
          </p:nvGrpSpPr>
          <p:grpSpPr>
            <a:xfrm>
              <a:off x="2459664" y="4194209"/>
              <a:ext cx="295671" cy="272636"/>
              <a:chOff x="2452932" y="4194209"/>
              <a:chExt cx="295671" cy="272636"/>
            </a:xfrm>
          </p:grpSpPr>
          <p:sp>
            <p:nvSpPr>
              <p:cNvPr id="55" name="Freeform: Shape 54">
                <a:extLst>
                  <a:ext uri="{FF2B5EF4-FFF2-40B4-BE49-F238E27FC236}">
                    <a16:creationId xmlns:a16="http://schemas.microsoft.com/office/drawing/2014/main" id="{2BBCBA38-68AD-46DE-815A-1C31CD7037BC}"/>
                  </a:ext>
                </a:extLst>
              </p:cNvPr>
              <p:cNvSpPr/>
              <p:nvPr/>
            </p:nvSpPr>
            <p:spPr>
              <a:xfrm>
                <a:off x="2474209" y="4210174"/>
                <a:ext cx="257257" cy="182150"/>
              </a:xfrm>
              <a:custGeom>
                <a:avLst/>
                <a:gdLst>
                  <a:gd name="connsiteX0" fmla="*/ 257257 w 257257"/>
                  <a:gd name="connsiteY0" fmla="*/ 0 h 182150"/>
                  <a:gd name="connsiteX1" fmla="*/ 0 w 257257"/>
                  <a:gd name="connsiteY1" fmla="*/ 0 h 182150"/>
                  <a:gd name="connsiteX2" fmla="*/ 0 w 257257"/>
                  <a:gd name="connsiteY2" fmla="*/ 182151 h 182150"/>
                  <a:gd name="connsiteX3" fmla="*/ 257257 w 257257"/>
                  <a:gd name="connsiteY3" fmla="*/ 182151 h 182150"/>
                  <a:gd name="connsiteX4" fmla="*/ 257257 w 257257"/>
                  <a:gd name="connsiteY4" fmla="*/ 0 h 182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257" h="182150">
                    <a:moveTo>
                      <a:pt x="257257" y="0"/>
                    </a:moveTo>
                    <a:lnTo>
                      <a:pt x="0" y="0"/>
                    </a:lnTo>
                    <a:lnTo>
                      <a:pt x="0" y="182151"/>
                    </a:lnTo>
                    <a:lnTo>
                      <a:pt x="257257" y="182151"/>
                    </a:lnTo>
                    <a:lnTo>
                      <a:pt x="257257" y="0"/>
                    </a:lnTo>
                    <a:close/>
                  </a:path>
                </a:pathLst>
              </a:custGeom>
              <a:solidFill>
                <a:schemeClr val="accent2"/>
              </a:solidFill>
              <a:ln w="6804" cap="flat">
                <a:noFill/>
                <a:prstDash val="solid"/>
                <a:miter/>
              </a:ln>
            </p:spPr>
            <p:txBody>
              <a:bodyPr rtlCol="0" anchor="ctr"/>
              <a:lstStyle/>
              <a:p>
                <a:endParaRPr lang="en-US" sz="1050"/>
              </a:p>
            </p:txBody>
          </p:sp>
          <p:sp>
            <p:nvSpPr>
              <p:cNvPr id="56" name="Freeform: Shape 55">
                <a:extLst>
                  <a:ext uri="{FF2B5EF4-FFF2-40B4-BE49-F238E27FC236}">
                    <a16:creationId xmlns:a16="http://schemas.microsoft.com/office/drawing/2014/main" id="{911DDB87-CF41-4E39-B419-1C6AF144198B}"/>
                  </a:ext>
                </a:extLst>
              </p:cNvPr>
              <p:cNvSpPr/>
              <p:nvPr/>
            </p:nvSpPr>
            <p:spPr>
              <a:xfrm>
                <a:off x="2503768" y="4410071"/>
                <a:ext cx="192795" cy="56774"/>
              </a:xfrm>
              <a:custGeom>
                <a:avLst/>
                <a:gdLst>
                  <a:gd name="connsiteX0" fmla="*/ 140752 w 192795"/>
                  <a:gd name="connsiteY0" fmla="*/ 0 h 56774"/>
                  <a:gd name="connsiteX1" fmla="*/ 133656 w 192795"/>
                  <a:gd name="connsiteY1" fmla="*/ 0 h 56774"/>
                  <a:gd name="connsiteX2" fmla="*/ 63871 w 192795"/>
                  <a:gd name="connsiteY2" fmla="*/ 0 h 56774"/>
                  <a:gd name="connsiteX3" fmla="*/ 60322 w 192795"/>
                  <a:gd name="connsiteY3" fmla="*/ 0 h 56774"/>
                  <a:gd name="connsiteX4" fmla="*/ 0 w 192795"/>
                  <a:gd name="connsiteY4" fmla="*/ 39032 h 56774"/>
                  <a:gd name="connsiteX5" fmla="*/ 0 w 192795"/>
                  <a:gd name="connsiteY5" fmla="*/ 56774 h 56774"/>
                  <a:gd name="connsiteX6" fmla="*/ 72150 w 192795"/>
                  <a:gd name="connsiteY6" fmla="*/ 56774 h 56774"/>
                  <a:gd name="connsiteX7" fmla="*/ 124784 w 192795"/>
                  <a:gd name="connsiteY7" fmla="*/ 56774 h 56774"/>
                  <a:gd name="connsiteX8" fmla="*/ 192795 w 192795"/>
                  <a:gd name="connsiteY8" fmla="*/ 56774 h 56774"/>
                  <a:gd name="connsiteX9" fmla="*/ 192795 w 192795"/>
                  <a:gd name="connsiteY9" fmla="*/ 39032 h 56774"/>
                  <a:gd name="connsiteX10" fmla="*/ 140752 w 192795"/>
                  <a:gd name="connsiteY10" fmla="*/ 0 h 5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795" h="56774">
                    <a:moveTo>
                      <a:pt x="140752" y="0"/>
                    </a:moveTo>
                    <a:lnTo>
                      <a:pt x="133656" y="0"/>
                    </a:lnTo>
                    <a:lnTo>
                      <a:pt x="63871" y="0"/>
                    </a:lnTo>
                    <a:lnTo>
                      <a:pt x="60322" y="0"/>
                    </a:lnTo>
                    <a:cubicBezTo>
                      <a:pt x="69785" y="34301"/>
                      <a:pt x="56774" y="39032"/>
                      <a:pt x="0" y="39032"/>
                    </a:cubicBezTo>
                    <a:lnTo>
                      <a:pt x="0" y="56774"/>
                    </a:lnTo>
                    <a:lnTo>
                      <a:pt x="72150" y="56774"/>
                    </a:lnTo>
                    <a:lnTo>
                      <a:pt x="124784" y="56774"/>
                    </a:lnTo>
                    <a:lnTo>
                      <a:pt x="192795" y="56774"/>
                    </a:lnTo>
                    <a:lnTo>
                      <a:pt x="192795" y="39032"/>
                    </a:lnTo>
                    <a:cubicBezTo>
                      <a:pt x="136612" y="39032"/>
                      <a:pt x="131290" y="34301"/>
                      <a:pt x="140752" y="0"/>
                    </a:cubicBezTo>
                    <a:close/>
                  </a:path>
                </a:pathLst>
              </a:custGeom>
              <a:solidFill>
                <a:schemeClr val="tx1"/>
              </a:solidFill>
              <a:ln w="6804" cap="flat">
                <a:noFill/>
                <a:prstDash val="solid"/>
                <a:miter/>
              </a:ln>
            </p:spPr>
            <p:txBody>
              <a:bodyPr rtlCol="0" anchor="ctr"/>
              <a:lstStyle/>
              <a:p>
                <a:endParaRPr lang="en-US" sz="1050"/>
              </a:p>
            </p:txBody>
          </p:sp>
          <p:sp>
            <p:nvSpPr>
              <p:cNvPr id="57" name="Freeform: Shape 56">
                <a:extLst>
                  <a:ext uri="{FF2B5EF4-FFF2-40B4-BE49-F238E27FC236}">
                    <a16:creationId xmlns:a16="http://schemas.microsoft.com/office/drawing/2014/main" id="{A3455888-880B-435A-B0CF-D3AA3679C25E}"/>
                  </a:ext>
                </a:extLst>
              </p:cNvPr>
              <p:cNvSpPr/>
              <p:nvPr/>
            </p:nvSpPr>
            <p:spPr>
              <a:xfrm>
                <a:off x="2474769" y="4194209"/>
                <a:ext cx="273834" cy="215728"/>
              </a:xfrm>
              <a:custGeom>
                <a:avLst/>
                <a:gdLst>
                  <a:gd name="connsiteX0" fmla="*/ 256093 w 273834"/>
                  <a:gd name="connsiteY0" fmla="*/ 0 h 215728"/>
                  <a:gd name="connsiteX1" fmla="*/ 228889 w 273834"/>
                  <a:gd name="connsiteY1" fmla="*/ 22473 h 215728"/>
                  <a:gd name="connsiteX2" fmla="*/ 250179 w 273834"/>
                  <a:gd name="connsiteY2" fmla="*/ 22473 h 215728"/>
                  <a:gd name="connsiteX3" fmla="*/ 250160 w 273834"/>
                  <a:gd name="connsiteY3" fmla="*/ 193256 h 215728"/>
                  <a:gd name="connsiteX4" fmla="*/ 27204 w 273834"/>
                  <a:gd name="connsiteY4" fmla="*/ 193256 h 215728"/>
                  <a:gd name="connsiteX5" fmla="*/ 0 w 273834"/>
                  <a:gd name="connsiteY5" fmla="*/ 215729 h 215728"/>
                  <a:gd name="connsiteX6" fmla="*/ 256074 w 273834"/>
                  <a:gd name="connsiteY6" fmla="*/ 215729 h 215728"/>
                  <a:gd name="connsiteX7" fmla="*/ 273816 w 273834"/>
                  <a:gd name="connsiteY7" fmla="*/ 199169 h 215728"/>
                  <a:gd name="connsiteX8" fmla="*/ 273835 w 273834"/>
                  <a:gd name="connsiteY8" fmla="*/ 16559 h 215728"/>
                  <a:gd name="connsiteX9" fmla="*/ 256093 w 273834"/>
                  <a:gd name="connsiteY9" fmla="*/ 0 h 2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34" h="215728">
                    <a:moveTo>
                      <a:pt x="256093" y="0"/>
                    </a:moveTo>
                    <a:lnTo>
                      <a:pt x="228889" y="22473"/>
                    </a:lnTo>
                    <a:lnTo>
                      <a:pt x="250179" y="22473"/>
                    </a:lnTo>
                    <a:lnTo>
                      <a:pt x="250160" y="193256"/>
                    </a:lnTo>
                    <a:lnTo>
                      <a:pt x="27204" y="193256"/>
                    </a:lnTo>
                    <a:lnTo>
                      <a:pt x="0" y="215729"/>
                    </a:lnTo>
                    <a:lnTo>
                      <a:pt x="256074" y="215729"/>
                    </a:lnTo>
                    <a:cubicBezTo>
                      <a:pt x="264946" y="215729"/>
                      <a:pt x="273816" y="208040"/>
                      <a:pt x="273816" y="199169"/>
                    </a:cubicBezTo>
                    <a:lnTo>
                      <a:pt x="273835" y="16559"/>
                    </a:lnTo>
                    <a:cubicBezTo>
                      <a:pt x="273835" y="8280"/>
                      <a:pt x="264963" y="0"/>
                      <a:pt x="256093" y="0"/>
                    </a:cubicBezTo>
                    <a:close/>
                  </a:path>
                </a:pathLst>
              </a:custGeom>
              <a:solidFill>
                <a:schemeClr val="tx1"/>
              </a:solidFill>
              <a:ln w="6804" cap="flat">
                <a:noFill/>
                <a:prstDash val="solid"/>
                <a:miter/>
              </a:ln>
            </p:spPr>
            <p:txBody>
              <a:bodyPr rtlCol="0" anchor="ctr"/>
              <a:lstStyle/>
              <a:p>
                <a:endParaRPr lang="en-US" sz="1050"/>
              </a:p>
            </p:txBody>
          </p:sp>
          <p:sp>
            <p:nvSpPr>
              <p:cNvPr id="58" name="Freeform: Shape 57">
                <a:extLst>
                  <a:ext uri="{FF2B5EF4-FFF2-40B4-BE49-F238E27FC236}">
                    <a16:creationId xmlns:a16="http://schemas.microsoft.com/office/drawing/2014/main" id="{2A11C7AA-8C4D-4056-B440-263DF482BAFE}"/>
                  </a:ext>
                </a:extLst>
              </p:cNvPr>
              <p:cNvSpPr/>
              <p:nvPr/>
            </p:nvSpPr>
            <p:spPr>
              <a:xfrm>
                <a:off x="2504381" y="4449097"/>
                <a:ext cx="193386" cy="17741"/>
              </a:xfrm>
              <a:custGeom>
                <a:avLst/>
                <a:gdLst>
                  <a:gd name="connsiteX0" fmla="*/ 193387 w 193386"/>
                  <a:gd name="connsiteY0" fmla="*/ 0 h 17741"/>
                  <a:gd name="connsiteX1" fmla="*/ 0 w 193386"/>
                  <a:gd name="connsiteY1" fmla="*/ 0 h 17741"/>
                  <a:gd name="connsiteX2" fmla="*/ 0 w 193386"/>
                  <a:gd name="connsiteY2" fmla="*/ 17742 h 17741"/>
                  <a:gd name="connsiteX3" fmla="*/ 193387 w 193386"/>
                  <a:gd name="connsiteY3" fmla="*/ 17742 h 17741"/>
                  <a:gd name="connsiteX4" fmla="*/ 193387 w 193386"/>
                  <a:gd name="connsiteY4" fmla="*/ 0 h 17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386" h="17741">
                    <a:moveTo>
                      <a:pt x="193387" y="0"/>
                    </a:moveTo>
                    <a:lnTo>
                      <a:pt x="0" y="0"/>
                    </a:lnTo>
                    <a:lnTo>
                      <a:pt x="0" y="17742"/>
                    </a:lnTo>
                    <a:lnTo>
                      <a:pt x="193387" y="17742"/>
                    </a:lnTo>
                    <a:lnTo>
                      <a:pt x="193387" y="0"/>
                    </a:lnTo>
                    <a:close/>
                  </a:path>
                </a:pathLst>
              </a:custGeom>
              <a:solidFill>
                <a:schemeClr val="tx1"/>
              </a:solidFill>
              <a:ln w="6804" cap="flat">
                <a:noFill/>
                <a:prstDash val="solid"/>
                <a:miter/>
              </a:ln>
            </p:spPr>
            <p:txBody>
              <a:bodyPr rtlCol="0" anchor="ctr"/>
              <a:lstStyle/>
              <a:p>
                <a:endParaRPr lang="en-US" sz="1050"/>
              </a:p>
            </p:txBody>
          </p:sp>
          <p:sp>
            <p:nvSpPr>
              <p:cNvPr id="59" name="Freeform: Shape 58">
                <a:extLst>
                  <a:ext uri="{FF2B5EF4-FFF2-40B4-BE49-F238E27FC236}">
                    <a16:creationId xmlns:a16="http://schemas.microsoft.com/office/drawing/2014/main" id="{C00BD935-A117-4933-89BE-9B5C7EA84CB4}"/>
                  </a:ext>
                </a:extLst>
              </p:cNvPr>
              <p:cNvSpPr/>
              <p:nvPr/>
            </p:nvSpPr>
            <p:spPr>
              <a:xfrm>
                <a:off x="2550504" y="4235019"/>
                <a:ext cx="107042" cy="62096"/>
              </a:xfrm>
              <a:custGeom>
                <a:avLst/>
                <a:gdLst>
                  <a:gd name="connsiteX0" fmla="*/ 53226 w 107042"/>
                  <a:gd name="connsiteY0" fmla="*/ 62096 h 62096"/>
                  <a:gd name="connsiteX1" fmla="*/ 52634 w 107042"/>
                  <a:gd name="connsiteY1" fmla="*/ 62096 h 62096"/>
                  <a:gd name="connsiteX2" fmla="*/ 591 w 107042"/>
                  <a:gd name="connsiteY2" fmla="*/ 31935 h 62096"/>
                  <a:gd name="connsiteX3" fmla="*/ 0 w 107042"/>
                  <a:gd name="connsiteY3" fmla="*/ 30753 h 62096"/>
                  <a:gd name="connsiteX4" fmla="*/ 591 w 107042"/>
                  <a:gd name="connsiteY4" fmla="*/ 29570 h 62096"/>
                  <a:gd name="connsiteX5" fmla="*/ 52634 w 107042"/>
                  <a:gd name="connsiteY5" fmla="*/ 0 h 62096"/>
                  <a:gd name="connsiteX6" fmla="*/ 54408 w 107042"/>
                  <a:gd name="connsiteY6" fmla="*/ 0 h 62096"/>
                  <a:gd name="connsiteX7" fmla="*/ 106451 w 107042"/>
                  <a:gd name="connsiteY7" fmla="*/ 30161 h 62096"/>
                  <a:gd name="connsiteX8" fmla="*/ 107042 w 107042"/>
                  <a:gd name="connsiteY8" fmla="*/ 31344 h 62096"/>
                  <a:gd name="connsiteX9" fmla="*/ 106451 w 107042"/>
                  <a:gd name="connsiteY9" fmla="*/ 32527 h 62096"/>
                  <a:gd name="connsiteX10" fmla="*/ 54999 w 107042"/>
                  <a:gd name="connsiteY10" fmla="*/ 62096 h 62096"/>
                  <a:gd name="connsiteX11" fmla="*/ 53226 w 107042"/>
                  <a:gd name="connsiteY11" fmla="*/ 62096 h 6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042" h="62096">
                    <a:moveTo>
                      <a:pt x="53226" y="62096"/>
                    </a:moveTo>
                    <a:lnTo>
                      <a:pt x="52634" y="62096"/>
                    </a:lnTo>
                    <a:lnTo>
                      <a:pt x="591" y="31935"/>
                    </a:lnTo>
                    <a:cubicBezTo>
                      <a:pt x="0" y="31935"/>
                      <a:pt x="0" y="31344"/>
                      <a:pt x="0" y="30753"/>
                    </a:cubicBezTo>
                    <a:cubicBezTo>
                      <a:pt x="0" y="30161"/>
                      <a:pt x="0" y="29570"/>
                      <a:pt x="591" y="29570"/>
                    </a:cubicBezTo>
                    <a:lnTo>
                      <a:pt x="52634" y="0"/>
                    </a:lnTo>
                    <a:cubicBezTo>
                      <a:pt x="53226" y="0"/>
                      <a:pt x="53817" y="0"/>
                      <a:pt x="54408" y="0"/>
                    </a:cubicBezTo>
                    <a:lnTo>
                      <a:pt x="106451" y="30161"/>
                    </a:lnTo>
                    <a:cubicBezTo>
                      <a:pt x="107042" y="30161"/>
                      <a:pt x="107042" y="30753"/>
                      <a:pt x="107042" y="31344"/>
                    </a:cubicBezTo>
                    <a:cubicBezTo>
                      <a:pt x="107042" y="31935"/>
                      <a:pt x="107042" y="32527"/>
                      <a:pt x="106451" y="32527"/>
                    </a:cubicBezTo>
                    <a:lnTo>
                      <a:pt x="54999" y="62096"/>
                    </a:lnTo>
                    <a:cubicBezTo>
                      <a:pt x="53817" y="62096"/>
                      <a:pt x="53817" y="62096"/>
                      <a:pt x="53226" y="62096"/>
                    </a:cubicBezTo>
                    <a:close/>
                  </a:path>
                </a:pathLst>
              </a:custGeom>
              <a:solidFill>
                <a:srgbClr val="FFFFFF"/>
              </a:solidFill>
              <a:ln w="6804" cap="flat">
                <a:noFill/>
                <a:prstDash val="solid"/>
                <a:miter/>
              </a:ln>
            </p:spPr>
            <p:txBody>
              <a:bodyPr rtlCol="0" anchor="ctr"/>
              <a:lstStyle/>
              <a:p>
                <a:endParaRPr lang="en-US" sz="1050"/>
              </a:p>
            </p:txBody>
          </p:sp>
          <p:sp>
            <p:nvSpPr>
              <p:cNvPr id="60" name="Freeform: Shape 59">
                <a:extLst>
                  <a:ext uri="{FF2B5EF4-FFF2-40B4-BE49-F238E27FC236}">
                    <a16:creationId xmlns:a16="http://schemas.microsoft.com/office/drawing/2014/main" id="{CD17C2B1-3B01-4D8D-976E-1B7EE68FD5A5}"/>
                  </a:ext>
                </a:extLst>
              </p:cNvPr>
              <p:cNvSpPr/>
              <p:nvPr/>
            </p:nvSpPr>
            <p:spPr>
              <a:xfrm>
                <a:off x="2542807" y="4277001"/>
                <a:ext cx="55000" cy="92849"/>
              </a:xfrm>
              <a:custGeom>
                <a:avLst/>
                <a:gdLst>
                  <a:gd name="connsiteX0" fmla="*/ 55000 w 55000"/>
                  <a:gd name="connsiteY0" fmla="*/ 91666 h 92849"/>
                  <a:gd name="connsiteX1" fmla="*/ 55000 w 55000"/>
                  <a:gd name="connsiteY1" fmla="*/ 31344 h 92849"/>
                  <a:gd name="connsiteX2" fmla="*/ 54409 w 55000"/>
                  <a:gd name="connsiteY2" fmla="*/ 30161 h 92849"/>
                  <a:gd name="connsiteX3" fmla="*/ 2366 w 55000"/>
                  <a:gd name="connsiteY3" fmla="*/ 0 h 92849"/>
                  <a:gd name="connsiteX4" fmla="*/ 592 w 55000"/>
                  <a:gd name="connsiteY4" fmla="*/ 0 h 92849"/>
                  <a:gd name="connsiteX5" fmla="*/ 0 w 55000"/>
                  <a:gd name="connsiteY5" fmla="*/ 1183 h 92849"/>
                  <a:gd name="connsiteX6" fmla="*/ 0 w 55000"/>
                  <a:gd name="connsiteY6" fmla="*/ 61505 h 92849"/>
                  <a:gd name="connsiteX7" fmla="*/ 592 w 55000"/>
                  <a:gd name="connsiteY7" fmla="*/ 62688 h 92849"/>
                  <a:gd name="connsiteX8" fmla="*/ 52635 w 55000"/>
                  <a:gd name="connsiteY8" fmla="*/ 92849 h 92849"/>
                  <a:gd name="connsiteX9" fmla="*/ 53226 w 55000"/>
                  <a:gd name="connsiteY9" fmla="*/ 92849 h 92849"/>
                  <a:gd name="connsiteX10" fmla="*/ 53817 w 55000"/>
                  <a:gd name="connsiteY10" fmla="*/ 92849 h 92849"/>
                  <a:gd name="connsiteX11" fmla="*/ 55000 w 55000"/>
                  <a:gd name="connsiteY11" fmla="*/ 91666 h 9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000" h="92849">
                    <a:moveTo>
                      <a:pt x="55000" y="91666"/>
                    </a:moveTo>
                    <a:lnTo>
                      <a:pt x="55000" y="31344"/>
                    </a:lnTo>
                    <a:cubicBezTo>
                      <a:pt x="55000" y="30753"/>
                      <a:pt x="54409" y="30161"/>
                      <a:pt x="54409" y="30161"/>
                    </a:cubicBezTo>
                    <a:lnTo>
                      <a:pt x="2366" y="0"/>
                    </a:lnTo>
                    <a:cubicBezTo>
                      <a:pt x="1775" y="0"/>
                      <a:pt x="1183" y="0"/>
                      <a:pt x="592" y="0"/>
                    </a:cubicBezTo>
                    <a:cubicBezTo>
                      <a:pt x="1" y="0"/>
                      <a:pt x="0" y="591"/>
                      <a:pt x="0" y="1183"/>
                    </a:cubicBezTo>
                    <a:lnTo>
                      <a:pt x="0" y="61505"/>
                    </a:lnTo>
                    <a:cubicBezTo>
                      <a:pt x="0" y="62096"/>
                      <a:pt x="592" y="62688"/>
                      <a:pt x="592" y="62688"/>
                    </a:cubicBezTo>
                    <a:lnTo>
                      <a:pt x="52635" y="92849"/>
                    </a:lnTo>
                    <a:lnTo>
                      <a:pt x="53226" y="92849"/>
                    </a:lnTo>
                    <a:lnTo>
                      <a:pt x="53817" y="92849"/>
                    </a:lnTo>
                    <a:cubicBezTo>
                      <a:pt x="55000" y="92849"/>
                      <a:pt x="55000" y="92258"/>
                      <a:pt x="55000" y="91666"/>
                    </a:cubicBezTo>
                    <a:close/>
                  </a:path>
                </a:pathLst>
              </a:custGeom>
              <a:solidFill>
                <a:schemeClr val="tx1"/>
              </a:solidFill>
              <a:ln w="6804" cap="flat">
                <a:noFill/>
                <a:prstDash val="solid"/>
                <a:miter/>
              </a:ln>
            </p:spPr>
            <p:txBody>
              <a:bodyPr rtlCol="0" anchor="ctr"/>
              <a:lstStyle/>
              <a:p>
                <a:endParaRPr lang="en-US" sz="1050"/>
              </a:p>
            </p:txBody>
          </p:sp>
          <p:sp>
            <p:nvSpPr>
              <p:cNvPr id="61" name="Freeform: Shape 60">
                <a:extLst>
                  <a:ext uri="{FF2B5EF4-FFF2-40B4-BE49-F238E27FC236}">
                    <a16:creationId xmlns:a16="http://schemas.microsoft.com/office/drawing/2014/main" id="{4A130732-6814-4C30-8A6B-B4B6FE1EE45E}"/>
                  </a:ext>
                </a:extLst>
              </p:cNvPr>
              <p:cNvSpPr/>
              <p:nvPr/>
            </p:nvSpPr>
            <p:spPr>
              <a:xfrm>
                <a:off x="2609648" y="4277601"/>
                <a:ext cx="55000" cy="92258"/>
              </a:xfrm>
              <a:custGeom>
                <a:avLst/>
                <a:gdLst>
                  <a:gd name="connsiteX0" fmla="*/ 54408 w 55000"/>
                  <a:gd name="connsiteY0" fmla="*/ 62096 h 92258"/>
                  <a:gd name="connsiteX1" fmla="*/ 55000 w 55000"/>
                  <a:gd name="connsiteY1" fmla="*/ 60914 h 92258"/>
                  <a:gd name="connsiteX2" fmla="*/ 55000 w 55000"/>
                  <a:gd name="connsiteY2" fmla="*/ 1183 h 92258"/>
                  <a:gd name="connsiteX3" fmla="*/ 54408 w 55000"/>
                  <a:gd name="connsiteY3" fmla="*/ 0 h 92258"/>
                  <a:gd name="connsiteX4" fmla="*/ 52635 w 55000"/>
                  <a:gd name="connsiteY4" fmla="*/ 0 h 92258"/>
                  <a:gd name="connsiteX5" fmla="*/ 592 w 55000"/>
                  <a:gd name="connsiteY5" fmla="*/ 30161 h 92258"/>
                  <a:gd name="connsiteX6" fmla="*/ 0 w 55000"/>
                  <a:gd name="connsiteY6" fmla="*/ 31344 h 92258"/>
                  <a:gd name="connsiteX7" fmla="*/ 0 w 55000"/>
                  <a:gd name="connsiteY7" fmla="*/ 91075 h 92258"/>
                  <a:gd name="connsiteX8" fmla="*/ 592 w 55000"/>
                  <a:gd name="connsiteY8" fmla="*/ 92258 h 92258"/>
                  <a:gd name="connsiteX9" fmla="*/ 1183 w 55000"/>
                  <a:gd name="connsiteY9" fmla="*/ 92258 h 92258"/>
                  <a:gd name="connsiteX10" fmla="*/ 1775 w 55000"/>
                  <a:gd name="connsiteY10" fmla="*/ 92258 h 92258"/>
                  <a:gd name="connsiteX11" fmla="*/ 54408 w 55000"/>
                  <a:gd name="connsiteY11" fmla="*/ 62096 h 9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000" h="92258">
                    <a:moveTo>
                      <a:pt x="54408" y="62096"/>
                    </a:moveTo>
                    <a:cubicBezTo>
                      <a:pt x="55000" y="62096"/>
                      <a:pt x="55000" y="61505"/>
                      <a:pt x="55000" y="60914"/>
                    </a:cubicBezTo>
                    <a:lnTo>
                      <a:pt x="55000" y="1183"/>
                    </a:lnTo>
                    <a:cubicBezTo>
                      <a:pt x="55000" y="591"/>
                      <a:pt x="54408" y="0"/>
                      <a:pt x="54408" y="0"/>
                    </a:cubicBezTo>
                    <a:cubicBezTo>
                      <a:pt x="53817" y="0"/>
                      <a:pt x="53226" y="0"/>
                      <a:pt x="52635" y="0"/>
                    </a:cubicBezTo>
                    <a:lnTo>
                      <a:pt x="592" y="30161"/>
                    </a:lnTo>
                    <a:cubicBezTo>
                      <a:pt x="0" y="30161"/>
                      <a:pt x="0" y="30753"/>
                      <a:pt x="0" y="31344"/>
                    </a:cubicBezTo>
                    <a:lnTo>
                      <a:pt x="0" y="91075"/>
                    </a:lnTo>
                    <a:cubicBezTo>
                      <a:pt x="0" y="91666"/>
                      <a:pt x="592" y="92258"/>
                      <a:pt x="592" y="92258"/>
                    </a:cubicBezTo>
                    <a:lnTo>
                      <a:pt x="1183" y="92258"/>
                    </a:lnTo>
                    <a:lnTo>
                      <a:pt x="1775" y="92258"/>
                    </a:lnTo>
                    <a:lnTo>
                      <a:pt x="54408" y="62096"/>
                    </a:lnTo>
                    <a:close/>
                  </a:path>
                </a:pathLst>
              </a:custGeom>
              <a:solidFill>
                <a:schemeClr val="tx1"/>
              </a:solidFill>
              <a:ln w="6804" cap="flat">
                <a:noFill/>
                <a:prstDash val="solid"/>
                <a:miter/>
              </a:ln>
            </p:spPr>
            <p:txBody>
              <a:bodyPr rtlCol="0" anchor="ctr"/>
              <a:lstStyle/>
              <a:p>
                <a:endParaRPr lang="en-US" sz="1050"/>
              </a:p>
            </p:txBody>
          </p:sp>
          <p:sp>
            <p:nvSpPr>
              <p:cNvPr id="62" name="Freeform: Shape 61">
                <a:extLst>
                  <a:ext uri="{FF2B5EF4-FFF2-40B4-BE49-F238E27FC236}">
                    <a16:creationId xmlns:a16="http://schemas.microsoft.com/office/drawing/2014/main" id="{39483807-E447-4ECE-AC6D-BF449EECC6CC}"/>
                  </a:ext>
                </a:extLst>
              </p:cNvPr>
              <p:cNvSpPr/>
              <p:nvPr/>
            </p:nvSpPr>
            <p:spPr>
              <a:xfrm>
                <a:off x="2452932" y="4194209"/>
                <a:ext cx="277956" cy="215860"/>
              </a:xfrm>
              <a:custGeom>
                <a:avLst/>
                <a:gdLst>
                  <a:gd name="connsiteX0" fmla="*/ 22473 w 277956"/>
                  <a:gd name="connsiteY0" fmla="*/ 193387 h 215860"/>
                  <a:gd name="connsiteX1" fmla="*/ 22473 w 277956"/>
                  <a:gd name="connsiteY1" fmla="*/ 22473 h 215860"/>
                  <a:gd name="connsiteX2" fmla="*/ 251343 w 277956"/>
                  <a:gd name="connsiteY2" fmla="*/ 22473 h 215860"/>
                  <a:gd name="connsiteX3" fmla="*/ 277956 w 277956"/>
                  <a:gd name="connsiteY3" fmla="*/ 0 h 215860"/>
                  <a:gd name="connsiteX4" fmla="*/ 15968 w 277956"/>
                  <a:gd name="connsiteY4" fmla="*/ 0 h 215860"/>
                  <a:gd name="connsiteX5" fmla="*/ 5914 w 277956"/>
                  <a:gd name="connsiteY5" fmla="*/ 4140 h 215860"/>
                  <a:gd name="connsiteX6" fmla="*/ 0 w 277956"/>
                  <a:gd name="connsiteY6" fmla="*/ 16559 h 215860"/>
                  <a:gd name="connsiteX7" fmla="*/ 0 w 277956"/>
                  <a:gd name="connsiteY7" fmla="*/ 199301 h 215860"/>
                  <a:gd name="connsiteX8" fmla="*/ 15968 w 277956"/>
                  <a:gd name="connsiteY8" fmla="*/ 215860 h 215860"/>
                  <a:gd name="connsiteX9" fmla="*/ 22473 w 277956"/>
                  <a:gd name="connsiteY9" fmla="*/ 215860 h 215860"/>
                  <a:gd name="connsiteX10" fmla="*/ 49678 w 277956"/>
                  <a:gd name="connsiteY10" fmla="*/ 193387 h 215860"/>
                  <a:gd name="connsiteX11" fmla="*/ 22473 w 277956"/>
                  <a:gd name="connsiteY11" fmla="*/ 193387 h 21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956" h="215860">
                    <a:moveTo>
                      <a:pt x="22473" y="193387"/>
                    </a:moveTo>
                    <a:lnTo>
                      <a:pt x="22473" y="22473"/>
                    </a:lnTo>
                    <a:lnTo>
                      <a:pt x="251343" y="22473"/>
                    </a:lnTo>
                    <a:lnTo>
                      <a:pt x="277956" y="0"/>
                    </a:lnTo>
                    <a:lnTo>
                      <a:pt x="15968" y="0"/>
                    </a:lnTo>
                    <a:cubicBezTo>
                      <a:pt x="12419" y="0"/>
                      <a:pt x="8871" y="1774"/>
                      <a:pt x="5914" y="4140"/>
                    </a:cubicBezTo>
                    <a:cubicBezTo>
                      <a:pt x="2366" y="7097"/>
                      <a:pt x="0" y="11828"/>
                      <a:pt x="0" y="16559"/>
                    </a:cubicBezTo>
                    <a:lnTo>
                      <a:pt x="0" y="199301"/>
                    </a:lnTo>
                    <a:cubicBezTo>
                      <a:pt x="0" y="208172"/>
                      <a:pt x="7097" y="215860"/>
                      <a:pt x="15968" y="215860"/>
                    </a:cubicBezTo>
                    <a:lnTo>
                      <a:pt x="22473" y="215860"/>
                    </a:lnTo>
                    <a:lnTo>
                      <a:pt x="49678" y="193387"/>
                    </a:lnTo>
                    <a:lnTo>
                      <a:pt x="22473" y="193387"/>
                    </a:lnTo>
                    <a:close/>
                  </a:path>
                </a:pathLst>
              </a:custGeom>
              <a:solidFill>
                <a:schemeClr val="tx1"/>
              </a:solidFill>
              <a:ln w="6804" cap="flat">
                <a:noFill/>
                <a:prstDash val="solid"/>
                <a:miter/>
              </a:ln>
            </p:spPr>
            <p:txBody>
              <a:bodyPr rtlCol="0" anchor="ctr"/>
              <a:lstStyle/>
              <a:p>
                <a:endParaRPr lang="en-US" sz="1050"/>
              </a:p>
            </p:txBody>
          </p:sp>
          <p:sp>
            <p:nvSpPr>
              <p:cNvPr id="63" name="Freeform: Shape 62">
                <a:extLst>
                  <a:ext uri="{FF2B5EF4-FFF2-40B4-BE49-F238E27FC236}">
                    <a16:creationId xmlns:a16="http://schemas.microsoft.com/office/drawing/2014/main" id="{B7C0216A-95DC-4CEB-AA58-0C9D0A4D282A}"/>
                  </a:ext>
                </a:extLst>
              </p:cNvPr>
              <p:cNvSpPr/>
              <p:nvPr/>
            </p:nvSpPr>
            <p:spPr>
              <a:xfrm>
                <a:off x="2595455" y="4202491"/>
                <a:ext cx="8279" cy="8279"/>
              </a:xfrm>
              <a:custGeom>
                <a:avLst/>
                <a:gdLst>
                  <a:gd name="connsiteX0" fmla="*/ 8280 w 8279"/>
                  <a:gd name="connsiteY0" fmla="*/ 4140 h 8279"/>
                  <a:gd name="connsiteX1" fmla="*/ 4140 w 8279"/>
                  <a:gd name="connsiteY1" fmla="*/ 8280 h 8279"/>
                  <a:gd name="connsiteX2" fmla="*/ 0 w 8279"/>
                  <a:gd name="connsiteY2" fmla="*/ 4140 h 8279"/>
                  <a:gd name="connsiteX3" fmla="*/ 4140 w 8279"/>
                  <a:gd name="connsiteY3" fmla="*/ 0 h 8279"/>
                  <a:gd name="connsiteX4" fmla="*/ 8280 w 8279"/>
                  <a:gd name="connsiteY4" fmla="*/ 4140 h 8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9" h="8279">
                    <a:moveTo>
                      <a:pt x="8280" y="4140"/>
                    </a:moveTo>
                    <a:cubicBezTo>
                      <a:pt x="8280" y="6505"/>
                      <a:pt x="6506" y="8280"/>
                      <a:pt x="4140" y="8280"/>
                    </a:cubicBezTo>
                    <a:cubicBezTo>
                      <a:pt x="1775" y="8280"/>
                      <a:pt x="0" y="6505"/>
                      <a:pt x="0" y="4140"/>
                    </a:cubicBezTo>
                    <a:cubicBezTo>
                      <a:pt x="0" y="1774"/>
                      <a:pt x="1775" y="0"/>
                      <a:pt x="4140" y="0"/>
                    </a:cubicBezTo>
                    <a:cubicBezTo>
                      <a:pt x="6506" y="0"/>
                      <a:pt x="8280" y="1774"/>
                      <a:pt x="8280" y="4140"/>
                    </a:cubicBezTo>
                    <a:close/>
                  </a:path>
                </a:pathLst>
              </a:custGeom>
              <a:solidFill>
                <a:srgbClr val="B7D332"/>
              </a:solidFill>
              <a:ln w="6804" cap="flat">
                <a:noFill/>
                <a:prstDash val="solid"/>
                <a:miter/>
              </a:ln>
            </p:spPr>
            <p:txBody>
              <a:bodyPr rtlCol="0" anchor="ctr"/>
              <a:lstStyle/>
              <a:p>
                <a:endParaRPr lang="en-US" sz="1050"/>
              </a:p>
            </p:txBody>
          </p:sp>
        </p:grpSp>
      </p:grpSp>
      <p:grpSp>
        <p:nvGrpSpPr>
          <p:cNvPr id="66" name="Group 65">
            <a:extLst>
              <a:ext uri="{FF2B5EF4-FFF2-40B4-BE49-F238E27FC236}">
                <a16:creationId xmlns:a16="http://schemas.microsoft.com/office/drawing/2014/main" id="{3F3AAEE0-5F18-44FD-BE94-144164E9E6F0}"/>
              </a:ext>
              <a:ext uri="{C183D7F6-B498-43B3-948B-1728B52AA6E4}">
                <adec:decorative xmlns:adec="http://schemas.microsoft.com/office/drawing/2017/decorative" val="1"/>
              </a:ext>
            </a:extLst>
          </p:cNvPr>
          <p:cNvGrpSpPr/>
          <p:nvPr/>
        </p:nvGrpSpPr>
        <p:grpSpPr>
          <a:xfrm>
            <a:off x="4520461" y="3782014"/>
            <a:ext cx="310978" cy="256978"/>
            <a:chOff x="2308816" y="4128742"/>
            <a:chExt cx="597367" cy="493638"/>
          </a:xfrm>
        </p:grpSpPr>
        <p:grpSp>
          <p:nvGrpSpPr>
            <p:cNvPr id="67" name="Group 66">
              <a:extLst>
                <a:ext uri="{FF2B5EF4-FFF2-40B4-BE49-F238E27FC236}">
                  <a16:creationId xmlns:a16="http://schemas.microsoft.com/office/drawing/2014/main" id="{BC822813-181C-4A96-9AD5-F64F5279AAF1}"/>
                </a:ext>
              </a:extLst>
            </p:cNvPr>
            <p:cNvGrpSpPr/>
            <p:nvPr/>
          </p:nvGrpSpPr>
          <p:grpSpPr>
            <a:xfrm>
              <a:off x="2308816" y="4128742"/>
              <a:ext cx="597367" cy="493638"/>
              <a:chOff x="2427985" y="4235410"/>
              <a:chExt cx="242591" cy="200467"/>
            </a:xfrm>
          </p:grpSpPr>
          <p:sp>
            <p:nvSpPr>
              <p:cNvPr id="78" name="Rectangle: Rounded Corners 77">
                <a:extLst>
                  <a:ext uri="{FF2B5EF4-FFF2-40B4-BE49-F238E27FC236}">
                    <a16:creationId xmlns:a16="http://schemas.microsoft.com/office/drawing/2014/main" id="{261E053F-1DEA-4DC7-9546-4B0CC8DBF596}"/>
                  </a:ext>
                </a:extLst>
              </p:cNvPr>
              <p:cNvSpPr/>
              <p:nvPr/>
            </p:nvSpPr>
            <p:spPr bwMode="auto">
              <a:xfrm>
                <a:off x="2427985" y="4235410"/>
                <a:ext cx="242591" cy="200467"/>
              </a:xfrm>
              <a:prstGeom prst="roundRect">
                <a:avLst>
                  <a:gd name="adj" fmla="val 869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1050">
                  <a:solidFill>
                    <a:schemeClr val="tx1"/>
                  </a:solidFill>
                  <a:ea typeface="Segoe UI" pitchFamily="34" charset="0"/>
                  <a:cs typeface="Segoe UI" pitchFamily="34" charset="0"/>
                </a:endParaRPr>
              </a:p>
            </p:txBody>
          </p:sp>
          <p:sp>
            <p:nvSpPr>
              <p:cNvPr id="79" name="Freeform: Shape 78">
                <a:extLst>
                  <a:ext uri="{FF2B5EF4-FFF2-40B4-BE49-F238E27FC236}">
                    <a16:creationId xmlns:a16="http://schemas.microsoft.com/office/drawing/2014/main" id="{AA9B474B-7CDE-40D6-96AF-86B95C4F0EAF}"/>
                  </a:ext>
                </a:extLst>
              </p:cNvPr>
              <p:cNvSpPr>
                <a:spLocks noChangeAspect="1"/>
              </p:cNvSpPr>
              <p:nvPr/>
            </p:nvSpPr>
            <p:spPr bwMode="auto">
              <a:xfrm>
                <a:off x="2515373" y="4391388"/>
                <a:ext cx="60781" cy="30057"/>
              </a:xfrm>
              <a:custGeom>
                <a:avLst/>
                <a:gdLst/>
                <a:ahLst/>
                <a:cxnLst/>
                <a:rect l="l" t="t" r="r" b="b"/>
                <a:pathLst>
                  <a:path w="283220" h="140056">
                    <a:moveTo>
                      <a:pt x="140429" y="0"/>
                    </a:moveTo>
                    <a:lnTo>
                      <a:pt x="162111" y="0"/>
                    </a:lnTo>
                    <a:lnTo>
                      <a:pt x="205085" y="97668"/>
                    </a:lnTo>
                    <a:cubicBezTo>
                      <a:pt x="208406" y="105156"/>
                      <a:pt x="210555" y="110756"/>
                      <a:pt x="211531" y="114467"/>
                    </a:cubicBezTo>
                    <a:lnTo>
                      <a:pt x="212117" y="114467"/>
                    </a:lnTo>
                    <a:cubicBezTo>
                      <a:pt x="214917" y="106784"/>
                      <a:pt x="217164" y="101054"/>
                      <a:pt x="218857" y="97277"/>
                    </a:cubicBezTo>
                    <a:lnTo>
                      <a:pt x="262710" y="0"/>
                    </a:lnTo>
                    <a:lnTo>
                      <a:pt x="283220" y="0"/>
                    </a:lnTo>
                    <a:lnTo>
                      <a:pt x="283220" y="140056"/>
                    </a:lnTo>
                    <a:lnTo>
                      <a:pt x="266909" y="140056"/>
                    </a:lnTo>
                    <a:lnTo>
                      <a:pt x="266909" y="46099"/>
                    </a:lnTo>
                    <a:cubicBezTo>
                      <a:pt x="266909" y="38676"/>
                      <a:pt x="267365" y="29593"/>
                      <a:pt x="268277" y="18850"/>
                    </a:cubicBezTo>
                    <a:lnTo>
                      <a:pt x="267886" y="18850"/>
                    </a:lnTo>
                    <a:cubicBezTo>
                      <a:pt x="266323" y="25166"/>
                      <a:pt x="264924" y="29691"/>
                      <a:pt x="263686" y="32426"/>
                    </a:cubicBezTo>
                    <a:lnTo>
                      <a:pt x="215829" y="140056"/>
                    </a:lnTo>
                    <a:lnTo>
                      <a:pt x="207820" y="140056"/>
                    </a:lnTo>
                    <a:lnTo>
                      <a:pt x="160060" y="33207"/>
                    </a:lnTo>
                    <a:cubicBezTo>
                      <a:pt x="158693" y="30082"/>
                      <a:pt x="157293" y="25296"/>
                      <a:pt x="155860" y="18850"/>
                    </a:cubicBezTo>
                    <a:lnTo>
                      <a:pt x="155470" y="18850"/>
                    </a:lnTo>
                    <a:cubicBezTo>
                      <a:pt x="155991" y="24449"/>
                      <a:pt x="156251" y="33598"/>
                      <a:pt x="156251" y="46295"/>
                    </a:cubicBezTo>
                    <a:lnTo>
                      <a:pt x="156251" y="140056"/>
                    </a:lnTo>
                    <a:lnTo>
                      <a:pt x="140429" y="140056"/>
                    </a:lnTo>
                    <a:close/>
                    <a:moveTo>
                      <a:pt x="0" y="0"/>
                    </a:moveTo>
                    <a:lnTo>
                      <a:pt x="18264" y="0"/>
                    </a:lnTo>
                    <a:lnTo>
                      <a:pt x="57039" y="111049"/>
                    </a:lnTo>
                    <a:cubicBezTo>
                      <a:pt x="58276" y="114630"/>
                      <a:pt x="59220" y="118765"/>
                      <a:pt x="59871" y="123453"/>
                    </a:cubicBezTo>
                    <a:lnTo>
                      <a:pt x="60262" y="123453"/>
                    </a:lnTo>
                    <a:cubicBezTo>
                      <a:pt x="60783" y="119546"/>
                      <a:pt x="61857" y="115346"/>
                      <a:pt x="63485" y="110853"/>
                    </a:cubicBezTo>
                    <a:lnTo>
                      <a:pt x="103040" y="0"/>
                    </a:lnTo>
                    <a:lnTo>
                      <a:pt x="120718" y="0"/>
                    </a:lnTo>
                    <a:lnTo>
                      <a:pt x="68856" y="140056"/>
                    </a:lnTo>
                    <a:lnTo>
                      <a:pt x="50788" y="140056"/>
                    </a:lnTo>
                    <a:close/>
                  </a:path>
                </a:pathLst>
              </a:custGeom>
              <a:solidFill>
                <a:schemeClr val="tx1"/>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50" err="1">
                  <a:solidFill>
                    <a:srgbClr val="000000"/>
                  </a:solidFill>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E1FA25AC-C39F-4957-A0CF-A7CB6E724E72}"/>
                </a:ext>
              </a:extLst>
            </p:cNvPr>
            <p:cNvGrpSpPr/>
            <p:nvPr/>
          </p:nvGrpSpPr>
          <p:grpSpPr>
            <a:xfrm>
              <a:off x="2459664" y="4194209"/>
              <a:ext cx="295671" cy="272636"/>
              <a:chOff x="2452932" y="4194209"/>
              <a:chExt cx="295671" cy="272636"/>
            </a:xfrm>
          </p:grpSpPr>
          <p:sp>
            <p:nvSpPr>
              <p:cNvPr id="69" name="Freeform: Shape 68">
                <a:extLst>
                  <a:ext uri="{FF2B5EF4-FFF2-40B4-BE49-F238E27FC236}">
                    <a16:creationId xmlns:a16="http://schemas.microsoft.com/office/drawing/2014/main" id="{52DA8F70-F22E-4C42-8962-04B52F41B9CB}"/>
                  </a:ext>
                </a:extLst>
              </p:cNvPr>
              <p:cNvSpPr/>
              <p:nvPr/>
            </p:nvSpPr>
            <p:spPr>
              <a:xfrm>
                <a:off x="2474209" y="4210174"/>
                <a:ext cx="257257" cy="182150"/>
              </a:xfrm>
              <a:custGeom>
                <a:avLst/>
                <a:gdLst>
                  <a:gd name="connsiteX0" fmla="*/ 257257 w 257257"/>
                  <a:gd name="connsiteY0" fmla="*/ 0 h 182150"/>
                  <a:gd name="connsiteX1" fmla="*/ 0 w 257257"/>
                  <a:gd name="connsiteY1" fmla="*/ 0 h 182150"/>
                  <a:gd name="connsiteX2" fmla="*/ 0 w 257257"/>
                  <a:gd name="connsiteY2" fmla="*/ 182151 h 182150"/>
                  <a:gd name="connsiteX3" fmla="*/ 257257 w 257257"/>
                  <a:gd name="connsiteY3" fmla="*/ 182151 h 182150"/>
                  <a:gd name="connsiteX4" fmla="*/ 257257 w 257257"/>
                  <a:gd name="connsiteY4" fmla="*/ 0 h 182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257" h="182150">
                    <a:moveTo>
                      <a:pt x="257257" y="0"/>
                    </a:moveTo>
                    <a:lnTo>
                      <a:pt x="0" y="0"/>
                    </a:lnTo>
                    <a:lnTo>
                      <a:pt x="0" y="182151"/>
                    </a:lnTo>
                    <a:lnTo>
                      <a:pt x="257257" y="182151"/>
                    </a:lnTo>
                    <a:lnTo>
                      <a:pt x="257257" y="0"/>
                    </a:lnTo>
                    <a:close/>
                  </a:path>
                </a:pathLst>
              </a:custGeom>
              <a:solidFill>
                <a:schemeClr val="accent2"/>
              </a:solidFill>
              <a:ln w="6804" cap="flat">
                <a:noFill/>
                <a:prstDash val="solid"/>
                <a:miter/>
              </a:ln>
            </p:spPr>
            <p:txBody>
              <a:bodyPr rtlCol="0" anchor="ctr"/>
              <a:lstStyle/>
              <a:p>
                <a:endParaRPr lang="en-US" sz="1050"/>
              </a:p>
            </p:txBody>
          </p:sp>
          <p:sp>
            <p:nvSpPr>
              <p:cNvPr id="70" name="Freeform: Shape 69">
                <a:extLst>
                  <a:ext uri="{FF2B5EF4-FFF2-40B4-BE49-F238E27FC236}">
                    <a16:creationId xmlns:a16="http://schemas.microsoft.com/office/drawing/2014/main" id="{A0996604-84B6-4BB2-825E-3900CA3541EB}"/>
                  </a:ext>
                </a:extLst>
              </p:cNvPr>
              <p:cNvSpPr/>
              <p:nvPr/>
            </p:nvSpPr>
            <p:spPr>
              <a:xfrm>
                <a:off x="2503768" y="4410071"/>
                <a:ext cx="192795" cy="56774"/>
              </a:xfrm>
              <a:custGeom>
                <a:avLst/>
                <a:gdLst>
                  <a:gd name="connsiteX0" fmla="*/ 140752 w 192795"/>
                  <a:gd name="connsiteY0" fmla="*/ 0 h 56774"/>
                  <a:gd name="connsiteX1" fmla="*/ 133656 w 192795"/>
                  <a:gd name="connsiteY1" fmla="*/ 0 h 56774"/>
                  <a:gd name="connsiteX2" fmla="*/ 63871 w 192795"/>
                  <a:gd name="connsiteY2" fmla="*/ 0 h 56774"/>
                  <a:gd name="connsiteX3" fmla="*/ 60322 w 192795"/>
                  <a:gd name="connsiteY3" fmla="*/ 0 h 56774"/>
                  <a:gd name="connsiteX4" fmla="*/ 0 w 192795"/>
                  <a:gd name="connsiteY4" fmla="*/ 39032 h 56774"/>
                  <a:gd name="connsiteX5" fmla="*/ 0 w 192795"/>
                  <a:gd name="connsiteY5" fmla="*/ 56774 h 56774"/>
                  <a:gd name="connsiteX6" fmla="*/ 72150 w 192795"/>
                  <a:gd name="connsiteY6" fmla="*/ 56774 h 56774"/>
                  <a:gd name="connsiteX7" fmla="*/ 124784 w 192795"/>
                  <a:gd name="connsiteY7" fmla="*/ 56774 h 56774"/>
                  <a:gd name="connsiteX8" fmla="*/ 192795 w 192795"/>
                  <a:gd name="connsiteY8" fmla="*/ 56774 h 56774"/>
                  <a:gd name="connsiteX9" fmla="*/ 192795 w 192795"/>
                  <a:gd name="connsiteY9" fmla="*/ 39032 h 56774"/>
                  <a:gd name="connsiteX10" fmla="*/ 140752 w 192795"/>
                  <a:gd name="connsiteY10" fmla="*/ 0 h 5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795" h="56774">
                    <a:moveTo>
                      <a:pt x="140752" y="0"/>
                    </a:moveTo>
                    <a:lnTo>
                      <a:pt x="133656" y="0"/>
                    </a:lnTo>
                    <a:lnTo>
                      <a:pt x="63871" y="0"/>
                    </a:lnTo>
                    <a:lnTo>
                      <a:pt x="60322" y="0"/>
                    </a:lnTo>
                    <a:cubicBezTo>
                      <a:pt x="69785" y="34301"/>
                      <a:pt x="56774" y="39032"/>
                      <a:pt x="0" y="39032"/>
                    </a:cubicBezTo>
                    <a:lnTo>
                      <a:pt x="0" y="56774"/>
                    </a:lnTo>
                    <a:lnTo>
                      <a:pt x="72150" y="56774"/>
                    </a:lnTo>
                    <a:lnTo>
                      <a:pt x="124784" y="56774"/>
                    </a:lnTo>
                    <a:lnTo>
                      <a:pt x="192795" y="56774"/>
                    </a:lnTo>
                    <a:lnTo>
                      <a:pt x="192795" y="39032"/>
                    </a:lnTo>
                    <a:cubicBezTo>
                      <a:pt x="136612" y="39032"/>
                      <a:pt x="131290" y="34301"/>
                      <a:pt x="140752" y="0"/>
                    </a:cubicBezTo>
                    <a:close/>
                  </a:path>
                </a:pathLst>
              </a:custGeom>
              <a:solidFill>
                <a:schemeClr val="tx1"/>
              </a:solidFill>
              <a:ln w="6804" cap="flat">
                <a:noFill/>
                <a:prstDash val="solid"/>
                <a:miter/>
              </a:ln>
            </p:spPr>
            <p:txBody>
              <a:bodyPr rtlCol="0" anchor="ctr"/>
              <a:lstStyle/>
              <a:p>
                <a:endParaRPr lang="en-US" sz="1050"/>
              </a:p>
            </p:txBody>
          </p:sp>
          <p:sp>
            <p:nvSpPr>
              <p:cNvPr id="71" name="Freeform: Shape 70">
                <a:extLst>
                  <a:ext uri="{FF2B5EF4-FFF2-40B4-BE49-F238E27FC236}">
                    <a16:creationId xmlns:a16="http://schemas.microsoft.com/office/drawing/2014/main" id="{D338925B-21DF-4577-8A10-C9F76F045D4C}"/>
                  </a:ext>
                </a:extLst>
              </p:cNvPr>
              <p:cNvSpPr/>
              <p:nvPr/>
            </p:nvSpPr>
            <p:spPr>
              <a:xfrm>
                <a:off x="2474769" y="4194209"/>
                <a:ext cx="273834" cy="215728"/>
              </a:xfrm>
              <a:custGeom>
                <a:avLst/>
                <a:gdLst>
                  <a:gd name="connsiteX0" fmla="*/ 256093 w 273834"/>
                  <a:gd name="connsiteY0" fmla="*/ 0 h 215728"/>
                  <a:gd name="connsiteX1" fmla="*/ 228889 w 273834"/>
                  <a:gd name="connsiteY1" fmla="*/ 22473 h 215728"/>
                  <a:gd name="connsiteX2" fmla="*/ 250179 w 273834"/>
                  <a:gd name="connsiteY2" fmla="*/ 22473 h 215728"/>
                  <a:gd name="connsiteX3" fmla="*/ 250160 w 273834"/>
                  <a:gd name="connsiteY3" fmla="*/ 193256 h 215728"/>
                  <a:gd name="connsiteX4" fmla="*/ 27204 w 273834"/>
                  <a:gd name="connsiteY4" fmla="*/ 193256 h 215728"/>
                  <a:gd name="connsiteX5" fmla="*/ 0 w 273834"/>
                  <a:gd name="connsiteY5" fmla="*/ 215729 h 215728"/>
                  <a:gd name="connsiteX6" fmla="*/ 256074 w 273834"/>
                  <a:gd name="connsiteY6" fmla="*/ 215729 h 215728"/>
                  <a:gd name="connsiteX7" fmla="*/ 273816 w 273834"/>
                  <a:gd name="connsiteY7" fmla="*/ 199169 h 215728"/>
                  <a:gd name="connsiteX8" fmla="*/ 273835 w 273834"/>
                  <a:gd name="connsiteY8" fmla="*/ 16559 h 215728"/>
                  <a:gd name="connsiteX9" fmla="*/ 256093 w 273834"/>
                  <a:gd name="connsiteY9" fmla="*/ 0 h 2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34" h="215728">
                    <a:moveTo>
                      <a:pt x="256093" y="0"/>
                    </a:moveTo>
                    <a:lnTo>
                      <a:pt x="228889" y="22473"/>
                    </a:lnTo>
                    <a:lnTo>
                      <a:pt x="250179" y="22473"/>
                    </a:lnTo>
                    <a:lnTo>
                      <a:pt x="250160" y="193256"/>
                    </a:lnTo>
                    <a:lnTo>
                      <a:pt x="27204" y="193256"/>
                    </a:lnTo>
                    <a:lnTo>
                      <a:pt x="0" y="215729"/>
                    </a:lnTo>
                    <a:lnTo>
                      <a:pt x="256074" y="215729"/>
                    </a:lnTo>
                    <a:cubicBezTo>
                      <a:pt x="264946" y="215729"/>
                      <a:pt x="273816" y="208040"/>
                      <a:pt x="273816" y="199169"/>
                    </a:cubicBezTo>
                    <a:lnTo>
                      <a:pt x="273835" y="16559"/>
                    </a:lnTo>
                    <a:cubicBezTo>
                      <a:pt x="273835" y="8280"/>
                      <a:pt x="264963" y="0"/>
                      <a:pt x="256093" y="0"/>
                    </a:cubicBezTo>
                    <a:close/>
                  </a:path>
                </a:pathLst>
              </a:custGeom>
              <a:solidFill>
                <a:schemeClr val="tx1"/>
              </a:solidFill>
              <a:ln w="6804" cap="flat">
                <a:noFill/>
                <a:prstDash val="solid"/>
                <a:miter/>
              </a:ln>
            </p:spPr>
            <p:txBody>
              <a:bodyPr rtlCol="0" anchor="ctr"/>
              <a:lstStyle/>
              <a:p>
                <a:endParaRPr lang="en-US" sz="1050"/>
              </a:p>
            </p:txBody>
          </p:sp>
          <p:sp>
            <p:nvSpPr>
              <p:cNvPr id="72" name="Freeform: Shape 71">
                <a:extLst>
                  <a:ext uri="{FF2B5EF4-FFF2-40B4-BE49-F238E27FC236}">
                    <a16:creationId xmlns:a16="http://schemas.microsoft.com/office/drawing/2014/main" id="{CF1E836E-29DF-4E77-B5DC-770B823A8D78}"/>
                  </a:ext>
                </a:extLst>
              </p:cNvPr>
              <p:cNvSpPr/>
              <p:nvPr/>
            </p:nvSpPr>
            <p:spPr>
              <a:xfrm>
                <a:off x="2504381" y="4449097"/>
                <a:ext cx="193386" cy="17741"/>
              </a:xfrm>
              <a:custGeom>
                <a:avLst/>
                <a:gdLst>
                  <a:gd name="connsiteX0" fmla="*/ 193387 w 193386"/>
                  <a:gd name="connsiteY0" fmla="*/ 0 h 17741"/>
                  <a:gd name="connsiteX1" fmla="*/ 0 w 193386"/>
                  <a:gd name="connsiteY1" fmla="*/ 0 h 17741"/>
                  <a:gd name="connsiteX2" fmla="*/ 0 w 193386"/>
                  <a:gd name="connsiteY2" fmla="*/ 17742 h 17741"/>
                  <a:gd name="connsiteX3" fmla="*/ 193387 w 193386"/>
                  <a:gd name="connsiteY3" fmla="*/ 17742 h 17741"/>
                  <a:gd name="connsiteX4" fmla="*/ 193387 w 193386"/>
                  <a:gd name="connsiteY4" fmla="*/ 0 h 17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386" h="17741">
                    <a:moveTo>
                      <a:pt x="193387" y="0"/>
                    </a:moveTo>
                    <a:lnTo>
                      <a:pt x="0" y="0"/>
                    </a:lnTo>
                    <a:lnTo>
                      <a:pt x="0" y="17742"/>
                    </a:lnTo>
                    <a:lnTo>
                      <a:pt x="193387" y="17742"/>
                    </a:lnTo>
                    <a:lnTo>
                      <a:pt x="193387" y="0"/>
                    </a:lnTo>
                    <a:close/>
                  </a:path>
                </a:pathLst>
              </a:custGeom>
              <a:solidFill>
                <a:schemeClr val="tx1"/>
              </a:solidFill>
              <a:ln w="6804" cap="flat">
                <a:noFill/>
                <a:prstDash val="solid"/>
                <a:miter/>
              </a:ln>
            </p:spPr>
            <p:txBody>
              <a:bodyPr rtlCol="0" anchor="ctr"/>
              <a:lstStyle/>
              <a:p>
                <a:endParaRPr lang="en-US" sz="1050"/>
              </a:p>
            </p:txBody>
          </p:sp>
          <p:sp>
            <p:nvSpPr>
              <p:cNvPr id="73" name="Freeform: Shape 72">
                <a:extLst>
                  <a:ext uri="{FF2B5EF4-FFF2-40B4-BE49-F238E27FC236}">
                    <a16:creationId xmlns:a16="http://schemas.microsoft.com/office/drawing/2014/main" id="{D5E659E4-45A9-4E74-8AAB-61BE93F9FCF0}"/>
                  </a:ext>
                </a:extLst>
              </p:cNvPr>
              <p:cNvSpPr/>
              <p:nvPr/>
            </p:nvSpPr>
            <p:spPr>
              <a:xfrm>
                <a:off x="2550504" y="4235019"/>
                <a:ext cx="107042" cy="62096"/>
              </a:xfrm>
              <a:custGeom>
                <a:avLst/>
                <a:gdLst>
                  <a:gd name="connsiteX0" fmla="*/ 53226 w 107042"/>
                  <a:gd name="connsiteY0" fmla="*/ 62096 h 62096"/>
                  <a:gd name="connsiteX1" fmla="*/ 52634 w 107042"/>
                  <a:gd name="connsiteY1" fmla="*/ 62096 h 62096"/>
                  <a:gd name="connsiteX2" fmla="*/ 591 w 107042"/>
                  <a:gd name="connsiteY2" fmla="*/ 31935 h 62096"/>
                  <a:gd name="connsiteX3" fmla="*/ 0 w 107042"/>
                  <a:gd name="connsiteY3" fmla="*/ 30753 h 62096"/>
                  <a:gd name="connsiteX4" fmla="*/ 591 w 107042"/>
                  <a:gd name="connsiteY4" fmla="*/ 29570 h 62096"/>
                  <a:gd name="connsiteX5" fmla="*/ 52634 w 107042"/>
                  <a:gd name="connsiteY5" fmla="*/ 0 h 62096"/>
                  <a:gd name="connsiteX6" fmla="*/ 54408 w 107042"/>
                  <a:gd name="connsiteY6" fmla="*/ 0 h 62096"/>
                  <a:gd name="connsiteX7" fmla="*/ 106451 w 107042"/>
                  <a:gd name="connsiteY7" fmla="*/ 30161 h 62096"/>
                  <a:gd name="connsiteX8" fmla="*/ 107042 w 107042"/>
                  <a:gd name="connsiteY8" fmla="*/ 31344 h 62096"/>
                  <a:gd name="connsiteX9" fmla="*/ 106451 w 107042"/>
                  <a:gd name="connsiteY9" fmla="*/ 32527 h 62096"/>
                  <a:gd name="connsiteX10" fmla="*/ 54999 w 107042"/>
                  <a:gd name="connsiteY10" fmla="*/ 62096 h 62096"/>
                  <a:gd name="connsiteX11" fmla="*/ 53226 w 107042"/>
                  <a:gd name="connsiteY11" fmla="*/ 62096 h 6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042" h="62096">
                    <a:moveTo>
                      <a:pt x="53226" y="62096"/>
                    </a:moveTo>
                    <a:lnTo>
                      <a:pt x="52634" y="62096"/>
                    </a:lnTo>
                    <a:lnTo>
                      <a:pt x="591" y="31935"/>
                    </a:lnTo>
                    <a:cubicBezTo>
                      <a:pt x="0" y="31935"/>
                      <a:pt x="0" y="31344"/>
                      <a:pt x="0" y="30753"/>
                    </a:cubicBezTo>
                    <a:cubicBezTo>
                      <a:pt x="0" y="30161"/>
                      <a:pt x="0" y="29570"/>
                      <a:pt x="591" y="29570"/>
                    </a:cubicBezTo>
                    <a:lnTo>
                      <a:pt x="52634" y="0"/>
                    </a:lnTo>
                    <a:cubicBezTo>
                      <a:pt x="53226" y="0"/>
                      <a:pt x="53817" y="0"/>
                      <a:pt x="54408" y="0"/>
                    </a:cubicBezTo>
                    <a:lnTo>
                      <a:pt x="106451" y="30161"/>
                    </a:lnTo>
                    <a:cubicBezTo>
                      <a:pt x="107042" y="30161"/>
                      <a:pt x="107042" y="30753"/>
                      <a:pt x="107042" y="31344"/>
                    </a:cubicBezTo>
                    <a:cubicBezTo>
                      <a:pt x="107042" y="31935"/>
                      <a:pt x="107042" y="32527"/>
                      <a:pt x="106451" y="32527"/>
                    </a:cubicBezTo>
                    <a:lnTo>
                      <a:pt x="54999" y="62096"/>
                    </a:lnTo>
                    <a:cubicBezTo>
                      <a:pt x="53817" y="62096"/>
                      <a:pt x="53817" y="62096"/>
                      <a:pt x="53226" y="62096"/>
                    </a:cubicBezTo>
                    <a:close/>
                  </a:path>
                </a:pathLst>
              </a:custGeom>
              <a:solidFill>
                <a:srgbClr val="FFFFFF"/>
              </a:solidFill>
              <a:ln w="6804" cap="flat">
                <a:noFill/>
                <a:prstDash val="solid"/>
                <a:miter/>
              </a:ln>
            </p:spPr>
            <p:txBody>
              <a:bodyPr rtlCol="0" anchor="ctr"/>
              <a:lstStyle/>
              <a:p>
                <a:endParaRPr lang="en-US" sz="1050"/>
              </a:p>
            </p:txBody>
          </p:sp>
          <p:sp>
            <p:nvSpPr>
              <p:cNvPr id="74" name="Freeform: Shape 73">
                <a:extLst>
                  <a:ext uri="{FF2B5EF4-FFF2-40B4-BE49-F238E27FC236}">
                    <a16:creationId xmlns:a16="http://schemas.microsoft.com/office/drawing/2014/main" id="{3083517E-3D2A-4DA4-835D-7A585EA79282}"/>
                  </a:ext>
                </a:extLst>
              </p:cNvPr>
              <p:cNvSpPr/>
              <p:nvPr/>
            </p:nvSpPr>
            <p:spPr>
              <a:xfrm>
                <a:off x="2542807" y="4277001"/>
                <a:ext cx="55000" cy="92849"/>
              </a:xfrm>
              <a:custGeom>
                <a:avLst/>
                <a:gdLst>
                  <a:gd name="connsiteX0" fmla="*/ 55000 w 55000"/>
                  <a:gd name="connsiteY0" fmla="*/ 91666 h 92849"/>
                  <a:gd name="connsiteX1" fmla="*/ 55000 w 55000"/>
                  <a:gd name="connsiteY1" fmla="*/ 31344 h 92849"/>
                  <a:gd name="connsiteX2" fmla="*/ 54409 w 55000"/>
                  <a:gd name="connsiteY2" fmla="*/ 30161 h 92849"/>
                  <a:gd name="connsiteX3" fmla="*/ 2366 w 55000"/>
                  <a:gd name="connsiteY3" fmla="*/ 0 h 92849"/>
                  <a:gd name="connsiteX4" fmla="*/ 592 w 55000"/>
                  <a:gd name="connsiteY4" fmla="*/ 0 h 92849"/>
                  <a:gd name="connsiteX5" fmla="*/ 0 w 55000"/>
                  <a:gd name="connsiteY5" fmla="*/ 1183 h 92849"/>
                  <a:gd name="connsiteX6" fmla="*/ 0 w 55000"/>
                  <a:gd name="connsiteY6" fmla="*/ 61505 h 92849"/>
                  <a:gd name="connsiteX7" fmla="*/ 592 w 55000"/>
                  <a:gd name="connsiteY7" fmla="*/ 62688 h 92849"/>
                  <a:gd name="connsiteX8" fmla="*/ 52635 w 55000"/>
                  <a:gd name="connsiteY8" fmla="*/ 92849 h 92849"/>
                  <a:gd name="connsiteX9" fmla="*/ 53226 w 55000"/>
                  <a:gd name="connsiteY9" fmla="*/ 92849 h 92849"/>
                  <a:gd name="connsiteX10" fmla="*/ 53817 w 55000"/>
                  <a:gd name="connsiteY10" fmla="*/ 92849 h 92849"/>
                  <a:gd name="connsiteX11" fmla="*/ 55000 w 55000"/>
                  <a:gd name="connsiteY11" fmla="*/ 91666 h 9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000" h="92849">
                    <a:moveTo>
                      <a:pt x="55000" y="91666"/>
                    </a:moveTo>
                    <a:lnTo>
                      <a:pt x="55000" y="31344"/>
                    </a:lnTo>
                    <a:cubicBezTo>
                      <a:pt x="55000" y="30753"/>
                      <a:pt x="54409" y="30161"/>
                      <a:pt x="54409" y="30161"/>
                    </a:cubicBezTo>
                    <a:lnTo>
                      <a:pt x="2366" y="0"/>
                    </a:lnTo>
                    <a:cubicBezTo>
                      <a:pt x="1775" y="0"/>
                      <a:pt x="1183" y="0"/>
                      <a:pt x="592" y="0"/>
                    </a:cubicBezTo>
                    <a:cubicBezTo>
                      <a:pt x="1" y="0"/>
                      <a:pt x="0" y="591"/>
                      <a:pt x="0" y="1183"/>
                    </a:cubicBezTo>
                    <a:lnTo>
                      <a:pt x="0" y="61505"/>
                    </a:lnTo>
                    <a:cubicBezTo>
                      <a:pt x="0" y="62096"/>
                      <a:pt x="592" y="62688"/>
                      <a:pt x="592" y="62688"/>
                    </a:cubicBezTo>
                    <a:lnTo>
                      <a:pt x="52635" y="92849"/>
                    </a:lnTo>
                    <a:lnTo>
                      <a:pt x="53226" y="92849"/>
                    </a:lnTo>
                    <a:lnTo>
                      <a:pt x="53817" y="92849"/>
                    </a:lnTo>
                    <a:cubicBezTo>
                      <a:pt x="55000" y="92849"/>
                      <a:pt x="55000" y="92258"/>
                      <a:pt x="55000" y="91666"/>
                    </a:cubicBezTo>
                    <a:close/>
                  </a:path>
                </a:pathLst>
              </a:custGeom>
              <a:solidFill>
                <a:schemeClr val="tx1"/>
              </a:solidFill>
              <a:ln w="6804" cap="flat">
                <a:noFill/>
                <a:prstDash val="solid"/>
                <a:miter/>
              </a:ln>
            </p:spPr>
            <p:txBody>
              <a:bodyPr rtlCol="0" anchor="ctr"/>
              <a:lstStyle/>
              <a:p>
                <a:endParaRPr lang="en-US" sz="1050"/>
              </a:p>
            </p:txBody>
          </p:sp>
          <p:sp>
            <p:nvSpPr>
              <p:cNvPr id="75" name="Freeform: Shape 74">
                <a:extLst>
                  <a:ext uri="{FF2B5EF4-FFF2-40B4-BE49-F238E27FC236}">
                    <a16:creationId xmlns:a16="http://schemas.microsoft.com/office/drawing/2014/main" id="{0955A3CF-2002-41FF-9E15-B9AB94005007}"/>
                  </a:ext>
                </a:extLst>
              </p:cNvPr>
              <p:cNvSpPr/>
              <p:nvPr/>
            </p:nvSpPr>
            <p:spPr>
              <a:xfrm>
                <a:off x="2609648" y="4277601"/>
                <a:ext cx="55000" cy="92258"/>
              </a:xfrm>
              <a:custGeom>
                <a:avLst/>
                <a:gdLst>
                  <a:gd name="connsiteX0" fmla="*/ 54408 w 55000"/>
                  <a:gd name="connsiteY0" fmla="*/ 62096 h 92258"/>
                  <a:gd name="connsiteX1" fmla="*/ 55000 w 55000"/>
                  <a:gd name="connsiteY1" fmla="*/ 60914 h 92258"/>
                  <a:gd name="connsiteX2" fmla="*/ 55000 w 55000"/>
                  <a:gd name="connsiteY2" fmla="*/ 1183 h 92258"/>
                  <a:gd name="connsiteX3" fmla="*/ 54408 w 55000"/>
                  <a:gd name="connsiteY3" fmla="*/ 0 h 92258"/>
                  <a:gd name="connsiteX4" fmla="*/ 52635 w 55000"/>
                  <a:gd name="connsiteY4" fmla="*/ 0 h 92258"/>
                  <a:gd name="connsiteX5" fmla="*/ 592 w 55000"/>
                  <a:gd name="connsiteY5" fmla="*/ 30161 h 92258"/>
                  <a:gd name="connsiteX6" fmla="*/ 0 w 55000"/>
                  <a:gd name="connsiteY6" fmla="*/ 31344 h 92258"/>
                  <a:gd name="connsiteX7" fmla="*/ 0 w 55000"/>
                  <a:gd name="connsiteY7" fmla="*/ 91075 h 92258"/>
                  <a:gd name="connsiteX8" fmla="*/ 592 w 55000"/>
                  <a:gd name="connsiteY8" fmla="*/ 92258 h 92258"/>
                  <a:gd name="connsiteX9" fmla="*/ 1183 w 55000"/>
                  <a:gd name="connsiteY9" fmla="*/ 92258 h 92258"/>
                  <a:gd name="connsiteX10" fmla="*/ 1775 w 55000"/>
                  <a:gd name="connsiteY10" fmla="*/ 92258 h 92258"/>
                  <a:gd name="connsiteX11" fmla="*/ 54408 w 55000"/>
                  <a:gd name="connsiteY11" fmla="*/ 62096 h 9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000" h="92258">
                    <a:moveTo>
                      <a:pt x="54408" y="62096"/>
                    </a:moveTo>
                    <a:cubicBezTo>
                      <a:pt x="55000" y="62096"/>
                      <a:pt x="55000" y="61505"/>
                      <a:pt x="55000" y="60914"/>
                    </a:cubicBezTo>
                    <a:lnTo>
                      <a:pt x="55000" y="1183"/>
                    </a:lnTo>
                    <a:cubicBezTo>
                      <a:pt x="55000" y="591"/>
                      <a:pt x="54408" y="0"/>
                      <a:pt x="54408" y="0"/>
                    </a:cubicBezTo>
                    <a:cubicBezTo>
                      <a:pt x="53817" y="0"/>
                      <a:pt x="53226" y="0"/>
                      <a:pt x="52635" y="0"/>
                    </a:cubicBezTo>
                    <a:lnTo>
                      <a:pt x="592" y="30161"/>
                    </a:lnTo>
                    <a:cubicBezTo>
                      <a:pt x="0" y="30161"/>
                      <a:pt x="0" y="30753"/>
                      <a:pt x="0" y="31344"/>
                    </a:cubicBezTo>
                    <a:lnTo>
                      <a:pt x="0" y="91075"/>
                    </a:lnTo>
                    <a:cubicBezTo>
                      <a:pt x="0" y="91666"/>
                      <a:pt x="592" y="92258"/>
                      <a:pt x="592" y="92258"/>
                    </a:cubicBezTo>
                    <a:lnTo>
                      <a:pt x="1183" y="92258"/>
                    </a:lnTo>
                    <a:lnTo>
                      <a:pt x="1775" y="92258"/>
                    </a:lnTo>
                    <a:lnTo>
                      <a:pt x="54408" y="62096"/>
                    </a:lnTo>
                    <a:close/>
                  </a:path>
                </a:pathLst>
              </a:custGeom>
              <a:solidFill>
                <a:schemeClr val="tx1"/>
              </a:solidFill>
              <a:ln w="6804" cap="flat">
                <a:noFill/>
                <a:prstDash val="solid"/>
                <a:miter/>
              </a:ln>
            </p:spPr>
            <p:txBody>
              <a:bodyPr rtlCol="0" anchor="ctr"/>
              <a:lstStyle/>
              <a:p>
                <a:endParaRPr lang="en-US" sz="1050"/>
              </a:p>
            </p:txBody>
          </p:sp>
          <p:sp>
            <p:nvSpPr>
              <p:cNvPr id="76" name="Freeform: Shape 75">
                <a:extLst>
                  <a:ext uri="{FF2B5EF4-FFF2-40B4-BE49-F238E27FC236}">
                    <a16:creationId xmlns:a16="http://schemas.microsoft.com/office/drawing/2014/main" id="{BFF27511-6AFF-44E7-8397-DE8E7229EEC1}"/>
                  </a:ext>
                </a:extLst>
              </p:cNvPr>
              <p:cNvSpPr/>
              <p:nvPr/>
            </p:nvSpPr>
            <p:spPr>
              <a:xfrm>
                <a:off x="2452932" y="4194209"/>
                <a:ext cx="277956" cy="215860"/>
              </a:xfrm>
              <a:custGeom>
                <a:avLst/>
                <a:gdLst>
                  <a:gd name="connsiteX0" fmla="*/ 22473 w 277956"/>
                  <a:gd name="connsiteY0" fmla="*/ 193387 h 215860"/>
                  <a:gd name="connsiteX1" fmla="*/ 22473 w 277956"/>
                  <a:gd name="connsiteY1" fmla="*/ 22473 h 215860"/>
                  <a:gd name="connsiteX2" fmla="*/ 251343 w 277956"/>
                  <a:gd name="connsiteY2" fmla="*/ 22473 h 215860"/>
                  <a:gd name="connsiteX3" fmla="*/ 277956 w 277956"/>
                  <a:gd name="connsiteY3" fmla="*/ 0 h 215860"/>
                  <a:gd name="connsiteX4" fmla="*/ 15968 w 277956"/>
                  <a:gd name="connsiteY4" fmla="*/ 0 h 215860"/>
                  <a:gd name="connsiteX5" fmla="*/ 5914 w 277956"/>
                  <a:gd name="connsiteY5" fmla="*/ 4140 h 215860"/>
                  <a:gd name="connsiteX6" fmla="*/ 0 w 277956"/>
                  <a:gd name="connsiteY6" fmla="*/ 16559 h 215860"/>
                  <a:gd name="connsiteX7" fmla="*/ 0 w 277956"/>
                  <a:gd name="connsiteY7" fmla="*/ 199301 h 215860"/>
                  <a:gd name="connsiteX8" fmla="*/ 15968 w 277956"/>
                  <a:gd name="connsiteY8" fmla="*/ 215860 h 215860"/>
                  <a:gd name="connsiteX9" fmla="*/ 22473 w 277956"/>
                  <a:gd name="connsiteY9" fmla="*/ 215860 h 215860"/>
                  <a:gd name="connsiteX10" fmla="*/ 49678 w 277956"/>
                  <a:gd name="connsiteY10" fmla="*/ 193387 h 215860"/>
                  <a:gd name="connsiteX11" fmla="*/ 22473 w 277956"/>
                  <a:gd name="connsiteY11" fmla="*/ 193387 h 21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956" h="215860">
                    <a:moveTo>
                      <a:pt x="22473" y="193387"/>
                    </a:moveTo>
                    <a:lnTo>
                      <a:pt x="22473" y="22473"/>
                    </a:lnTo>
                    <a:lnTo>
                      <a:pt x="251343" y="22473"/>
                    </a:lnTo>
                    <a:lnTo>
                      <a:pt x="277956" y="0"/>
                    </a:lnTo>
                    <a:lnTo>
                      <a:pt x="15968" y="0"/>
                    </a:lnTo>
                    <a:cubicBezTo>
                      <a:pt x="12419" y="0"/>
                      <a:pt x="8871" y="1774"/>
                      <a:pt x="5914" y="4140"/>
                    </a:cubicBezTo>
                    <a:cubicBezTo>
                      <a:pt x="2366" y="7097"/>
                      <a:pt x="0" y="11828"/>
                      <a:pt x="0" y="16559"/>
                    </a:cubicBezTo>
                    <a:lnTo>
                      <a:pt x="0" y="199301"/>
                    </a:lnTo>
                    <a:cubicBezTo>
                      <a:pt x="0" y="208172"/>
                      <a:pt x="7097" y="215860"/>
                      <a:pt x="15968" y="215860"/>
                    </a:cubicBezTo>
                    <a:lnTo>
                      <a:pt x="22473" y="215860"/>
                    </a:lnTo>
                    <a:lnTo>
                      <a:pt x="49678" y="193387"/>
                    </a:lnTo>
                    <a:lnTo>
                      <a:pt x="22473" y="193387"/>
                    </a:lnTo>
                    <a:close/>
                  </a:path>
                </a:pathLst>
              </a:custGeom>
              <a:solidFill>
                <a:schemeClr val="tx1"/>
              </a:solidFill>
              <a:ln w="6804" cap="flat">
                <a:noFill/>
                <a:prstDash val="solid"/>
                <a:miter/>
              </a:ln>
            </p:spPr>
            <p:txBody>
              <a:bodyPr rtlCol="0" anchor="ctr"/>
              <a:lstStyle/>
              <a:p>
                <a:endParaRPr lang="en-US" sz="1050"/>
              </a:p>
            </p:txBody>
          </p:sp>
          <p:sp>
            <p:nvSpPr>
              <p:cNvPr id="77" name="Freeform: Shape 76">
                <a:extLst>
                  <a:ext uri="{FF2B5EF4-FFF2-40B4-BE49-F238E27FC236}">
                    <a16:creationId xmlns:a16="http://schemas.microsoft.com/office/drawing/2014/main" id="{B8C7F6EC-97C9-4215-B253-B3A7C3BCCC20}"/>
                  </a:ext>
                </a:extLst>
              </p:cNvPr>
              <p:cNvSpPr/>
              <p:nvPr/>
            </p:nvSpPr>
            <p:spPr>
              <a:xfrm>
                <a:off x="2595455" y="4202491"/>
                <a:ext cx="8279" cy="8279"/>
              </a:xfrm>
              <a:custGeom>
                <a:avLst/>
                <a:gdLst>
                  <a:gd name="connsiteX0" fmla="*/ 8280 w 8279"/>
                  <a:gd name="connsiteY0" fmla="*/ 4140 h 8279"/>
                  <a:gd name="connsiteX1" fmla="*/ 4140 w 8279"/>
                  <a:gd name="connsiteY1" fmla="*/ 8280 h 8279"/>
                  <a:gd name="connsiteX2" fmla="*/ 0 w 8279"/>
                  <a:gd name="connsiteY2" fmla="*/ 4140 h 8279"/>
                  <a:gd name="connsiteX3" fmla="*/ 4140 w 8279"/>
                  <a:gd name="connsiteY3" fmla="*/ 0 h 8279"/>
                  <a:gd name="connsiteX4" fmla="*/ 8280 w 8279"/>
                  <a:gd name="connsiteY4" fmla="*/ 4140 h 8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9" h="8279">
                    <a:moveTo>
                      <a:pt x="8280" y="4140"/>
                    </a:moveTo>
                    <a:cubicBezTo>
                      <a:pt x="8280" y="6505"/>
                      <a:pt x="6506" y="8280"/>
                      <a:pt x="4140" y="8280"/>
                    </a:cubicBezTo>
                    <a:cubicBezTo>
                      <a:pt x="1775" y="8280"/>
                      <a:pt x="0" y="6505"/>
                      <a:pt x="0" y="4140"/>
                    </a:cubicBezTo>
                    <a:cubicBezTo>
                      <a:pt x="0" y="1774"/>
                      <a:pt x="1775" y="0"/>
                      <a:pt x="4140" y="0"/>
                    </a:cubicBezTo>
                    <a:cubicBezTo>
                      <a:pt x="6506" y="0"/>
                      <a:pt x="8280" y="1774"/>
                      <a:pt x="8280" y="4140"/>
                    </a:cubicBezTo>
                    <a:close/>
                  </a:path>
                </a:pathLst>
              </a:custGeom>
              <a:solidFill>
                <a:srgbClr val="B7D332"/>
              </a:solidFill>
              <a:ln w="6804" cap="flat">
                <a:noFill/>
                <a:prstDash val="solid"/>
                <a:miter/>
              </a:ln>
            </p:spPr>
            <p:txBody>
              <a:bodyPr rtlCol="0" anchor="ctr"/>
              <a:lstStyle/>
              <a:p>
                <a:endParaRPr lang="en-US" sz="1050"/>
              </a:p>
            </p:txBody>
          </p:sp>
        </p:grpSp>
      </p:grpSp>
      <p:sp>
        <p:nvSpPr>
          <p:cNvPr id="97" name="Rectangle: Rounded Corners 96">
            <a:extLst>
              <a:ext uri="{FF2B5EF4-FFF2-40B4-BE49-F238E27FC236}">
                <a16:creationId xmlns:a16="http://schemas.microsoft.com/office/drawing/2014/main" id="{A9452496-E501-4C5A-AC81-24267C5E4DE9}"/>
              </a:ext>
              <a:ext uri="{C183D7F6-B498-43B3-948B-1728B52AA6E4}">
                <adec:decorative xmlns:adec="http://schemas.microsoft.com/office/drawing/2017/decorative" val="1"/>
              </a:ext>
            </a:extLst>
          </p:cNvPr>
          <p:cNvSpPr/>
          <p:nvPr/>
        </p:nvSpPr>
        <p:spPr bwMode="auto">
          <a:xfrm>
            <a:off x="3159225" y="3711378"/>
            <a:ext cx="1828592" cy="537875"/>
          </a:xfrm>
          <a:prstGeom prst="roundRect">
            <a:avLst>
              <a:gd name="adj" fmla="val 8494"/>
            </a:avLst>
          </a:prstGeom>
          <a:noFill/>
          <a:ln w="12700"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50" err="1">
              <a:solidFill>
                <a:srgbClr val="000000"/>
              </a:solidFill>
              <a:ea typeface="Segoe UI" pitchFamily="34" charset="0"/>
              <a:cs typeface="Segoe UI" pitchFamily="34" charset="0"/>
            </a:endParaRPr>
          </a:p>
        </p:txBody>
      </p:sp>
      <p:sp>
        <p:nvSpPr>
          <p:cNvPr id="98" name="TextBox 97">
            <a:extLst>
              <a:ext uri="{FF2B5EF4-FFF2-40B4-BE49-F238E27FC236}">
                <a16:creationId xmlns:a16="http://schemas.microsoft.com/office/drawing/2014/main" id="{4AD3FDF5-E984-4B54-937B-0AEE3E42DF50}"/>
              </a:ext>
            </a:extLst>
          </p:cNvPr>
          <p:cNvSpPr txBox="1"/>
          <p:nvPr/>
        </p:nvSpPr>
        <p:spPr>
          <a:xfrm>
            <a:off x="1368002" y="3405275"/>
            <a:ext cx="701036" cy="161334"/>
          </a:xfrm>
          <a:prstGeom prst="rect">
            <a:avLst/>
          </a:prstGeom>
          <a:noFill/>
        </p:spPr>
        <p:txBody>
          <a:bodyPr wrap="none" lIns="0" tIns="0" rIns="0" bIns="0" rtlCol="0">
            <a:spAutoFit/>
          </a:bodyPr>
          <a:lstStyle/>
          <a:p>
            <a:pPr algn="ctr"/>
            <a:r>
              <a:rPr lang="en-US" sz="1050"/>
              <a:t>User Access</a:t>
            </a:r>
          </a:p>
        </p:txBody>
      </p:sp>
      <p:cxnSp>
        <p:nvCxnSpPr>
          <p:cNvPr id="100" name="Straight Connector 99">
            <a:extLst>
              <a:ext uri="{FF2B5EF4-FFF2-40B4-BE49-F238E27FC236}">
                <a16:creationId xmlns:a16="http://schemas.microsoft.com/office/drawing/2014/main" id="{1020343F-B99D-40FA-AF13-7E1B0F948542}"/>
              </a:ext>
              <a:ext uri="{C183D7F6-B498-43B3-948B-1728B52AA6E4}">
                <adec:decorative xmlns:adec="http://schemas.microsoft.com/office/drawing/2017/decorative" val="1"/>
              </a:ext>
            </a:extLst>
          </p:cNvPr>
          <p:cNvCxnSpPr/>
          <p:nvPr/>
        </p:nvCxnSpPr>
        <p:spPr>
          <a:xfrm>
            <a:off x="2303495" y="3345909"/>
            <a:ext cx="7128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234375D-A257-48DA-A965-243C6879CC5B}"/>
              </a:ext>
              <a:ext uri="{C183D7F6-B498-43B3-948B-1728B52AA6E4}">
                <adec:decorative xmlns:adec="http://schemas.microsoft.com/office/drawing/2017/decorative" val="1"/>
              </a:ext>
            </a:extLst>
          </p:cNvPr>
          <p:cNvCxnSpPr/>
          <p:nvPr/>
        </p:nvCxnSpPr>
        <p:spPr>
          <a:xfrm>
            <a:off x="2303495" y="3598136"/>
            <a:ext cx="7128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07F5B1D-37EA-48A9-AC39-5E2A57003BFA}"/>
              </a:ext>
              <a:ext uri="{C183D7F6-B498-43B3-948B-1728B52AA6E4}">
                <adec:decorative xmlns:adec="http://schemas.microsoft.com/office/drawing/2017/decorative" val="1"/>
              </a:ext>
            </a:extLst>
          </p:cNvPr>
          <p:cNvCxnSpPr>
            <a:cxnSpLocks/>
          </p:cNvCxnSpPr>
          <p:nvPr/>
        </p:nvCxnSpPr>
        <p:spPr>
          <a:xfrm>
            <a:off x="2062484" y="3477086"/>
            <a:ext cx="1637882" cy="0"/>
          </a:xfrm>
          <a:prstGeom prst="line">
            <a:avLst/>
          </a:prstGeom>
          <a:ln w="12700">
            <a:solidFill>
              <a:schemeClr val="accent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D894E70-9E57-48AD-A435-278FB92A6B97}"/>
              </a:ext>
              <a:ext uri="{C183D7F6-B498-43B3-948B-1728B52AA6E4}">
                <adec:decorative xmlns:adec="http://schemas.microsoft.com/office/drawing/2017/decorative" val="1"/>
              </a:ext>
            </a:extLst>
          </p:cNvPr>
          <p:cNvCxnSpPr>
            <a:cxnSpLocks/>
          </p:cNvCxnSpPr>
          <p:nvPr/>
        </p:nvCxnSpPr>
        <p:spPr>
          <a:xfrm>
            <a:off x="4431773" y="3477086"/>
            <a:ext cx="1130150" cy="7948"/>
          </a:xfrm>
          <a:prstGeom prst="line">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2DF7D57E-F935-45A5-92C4-B5A2B90A1597}"/>
              </a:ext>
            </a:extLst>
          </p:cNvPr>
          <p:cNvSpPr txBox="1"/>
          <p:nvPr/>
        </p:nvSpPr>
        <p:spPr>
          <a:xfrm>
            <a:off x="4987861" y="3413534"/>
            <a:ext cx="222277" cy="161334"/>
          </a:xfrm>
          <a:prstGeom prst="rect">
            <a:avLst/>
          </a:prstGeom>
          <a:solidFill>
            <a:schemeClr val="bg1"/>
          </a:solidFill>
        </p:spPr>
        <p:txBody>
          <a:bodyPr wrap="square" lIns="0" tIns="0" rIns="0" bIns="0" rtlCol="0">
            <a:spAutoFit/>
          </a:bodyPr>
          <a:lstStyle/>
          <a:p>
            <a:pPr algn="ctr"/>
            <a:r>
              <a:rPr lang="en-US" sz="1050"/>
              <a:t>CD</a:t>
            </a:r>
          </a:p>
        </p:txBody>
      </p:sp>
      <p:cxnSp>
        <p:nvCxnSpPr>
          <p:cNvPr id="109" name="Straight Connector 108">
            <a:extLst>
              <a:ext uri="{FF2B5EF4-FFF2-40B4-BE49-F238E27FC236}">
                <a16:creationId xmlns:a16="http://schemas.microsoft.com/office/drawing/2014/main" id="{D1C0251D-646F-4142-9A2A-6A9A0FC0592C}"/>
              </a:ext>
              <a:ext uri="{C183D7F6-B498-43B3-948B-1728B52AA6E4}">
                <adec:decorative xmlns:adec="http://schemas.microsoft.com/office/drawing/2017/decorative" val="1"/>
              </a:ext>
            </a:extLst>
          </p:cNvPr>
          <p:cNvCxnSpPr>
            <a:cxnSpLocks/>
            <a:stCxn id="17" idx="0"/>
            <a:endCxn id="1026" idx="2"/>
          </p:cNvCxnSpPr>
          <p:nvPr/>
        </p:nvCxnSpPr>
        <p:spPr>
          <a:xfrm flipH="1" flipV="1">
            <a:off x="5803383" y="2802940"/>
            <a:ext cx="1850" cy="487424"/>
          </a:xfrm>
          <a:prstGeom prst="line">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727ABB2E-18D2-4CE8-98CD-4DD8BE466C77}"/>
              </a:ext>
            </a:extLst>
          </p:cNvPr>
          <p:cNvSpPr txBox="1"/>
          <p:nvPr/>
        </p:nvSpPr>
        <p:spPr>
          <a:xfrm>
            <a:off x="5615409" y="2930344"/>
            <a:ext cx="338197" cy="161334"/>
          </a:xfrm>
          <a:prstGeom prst="rect">
            <a:avLst/>
          </a:prstGeom>
          <a:solidFill>
            <a:schemeClr val="bg1"/>
          </a:solidFill>
          <a:ln>
            <a:noFill/>
          </a:ln>
        </p:spPr>
        <p:txBody>
          <a:bodyPr wrap="square" lIns="0" tIns="0" rIns="0" bIns="0" rtlCol="0">
            <a:spAutoFit/>
          </a:bodyPr>
          <a:lstStyle/>
          <a:p>
            <a:pPr algn="ctr"/>
            <a:r>
              <a:rPr lang="en-US" sz="1050"/>
              <a:t>CI</a:t>
            </a:r>
          </a:p>
        </p:txBody>
      </p:sp>
      <p:grpSp>
        <p:nvGrpSpPr>
          <p:cNvPr id="4" name="Group 3">
            <a:extLst>
              <a:ext uri="{FF2B5EF4-FFF2-40B4-BE49-F238E27FC236}">
                <a16:creationId xmlns:a16="http://schemas.microsoft.com/office/drawing/2014/main" id="{30F39084-DFCF-4F7E-B8CB-48771B66ABC4}"/>
              </a:ext>
              <a:ext uri="{C183D7F6-B498-43B3-948B-1728B52AA6E4}">
                <adec:decorative xmlns:adec="http://schemas.microsoft.com/office/drawing/2017/decorative" val="1"/>
              </a:ext>
            </a:extLst>
          </p:cNvPr>
          <p:cNvGrpSpPr/>
          <p:nvPr/>
        </p:nvGrpSpPr>
        <p:grpSpPr>
          <a:xfrm>
            <a:off x="1372960" y="3607876"/>
            <a:ext cx="714234" cy="2070297"/>
            <a:chOff x="1067306" y="4059054"/>
            <a:chExt cx="612233" cy="1573345"/>
          </a:xfrm>
        </p:grpSpPr>
        <p:cxnSp>
          <p:nvCxnSpPr>
            <p:cNvPr id="113" name="Straight Connector 112">
              <a:extLst>
                <a:ext uri="{FF2B5EF4-FFF2-40B4-BE49-F238E27FC236}">
                  <a16:creationId xmlns:a16="http://schemas.microsoft.com/office/drawing/2014/main" id="{5073D8CF-40D7-49EC-86CB-07DD742E663D}"/>
                </a:ext>
              </a:extLst>
            </p:cNvPr>
            <p:cNvCxnSpPr>
              <a:cxnSpLocks/>
            </p:cNvCxnSpPr>
            <p:nvPr/>
          </p:nvCxnSpPr>
          <p:spPr>
            <a:xfrm>
              <a:off x="1679539" y="4477067"/>
              <a:ext cx="0" cy="114698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59A63EE-C3CC-4C8F-A0A5-3CBDD314E124}"/>
                </a:ext>
              </a:extLst>
            </p:cNvPr>
            <p:cNvCxnSpPr>
              <a:cxnSpLocks/>
            </p:cNvCxnSpPr>
            <p:nvPr/>
          </p:nvCxnSpPr>
          <p:spPr>
            <a:xfrm>
              <a:off x="1067306" y="4470596"/>
              <a:ext cx="0" cy="116180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C82A8B8-CD29-404A-B291-D6EA705FB2D7}"/>
                </a:ext>
              </a:extLst>
            </p:cNvPr>
            <p:cNvCxnSpPr>
              <a:cxnSpLocks/>
            </p:cNvCxnSpPr>
            <p:nvPr/>
          </p:nvCxnSpPr>
          <p:spPr>
            <a:xfrm>
              <a:off x="1233007" y="4059054"/>
              <a:ext cx="0" cy="1573345"/>
            </a:xfrm>
            <a:prstGeom prst="line">
              <a:avLst/>
            </a:prstGeom>
            <a:ln w="12700">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19" name="Rectangle: Rounded Corners 118">
            <a:extLst>
              <a:ext uri="{FF2B5EF4-FFF2-40B4-BE49-F238E27FC236}">
                <a16:creationId xmlns:a16="http://schemas.microsoft.com/office/drawing/2014/main" id="{2E177CD4-1B3D-4C95-A284-BFE6DAB9E8CC}"/>
              </a:ext>
            </a:extLst>
          </p:cNvPr>
          <p:cNvSpPr/>
          <p:nvPr/>
        </p:nvSpPr>
        <p:spPr bwMode="auto">
          <a:xfrm>
            <a:off x="727330" y="5678173"/>
            <a:ext cx="5483711" cy="590865"/>
          </a:xfrm>
          <a:prstGeom prst="roundRect">
            <a:avLst>
              <a:gd name="adj" fmla="val 8494"/>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182880" bIns="146304" numCol="1" spcCol="0" rtlCol="0" fromWordArt="0" anchor="t" anchorCtr="0" forceAA="0" compatLnSpc="1">
            <a:prstTxWarp prst="textNoShape">
              <a:avLst/>
            </a:prstTxWarp>
            <a:noAutofit/>
          </a:bodyPr>
          <a:lstStyle/>
          <a:p>
            <a:r>
              <a:rPr lang="en-US" sz="1050">
                <a:solidFill>
                  <a:schemeClr val="accent1"/>
                </a:solidFill>
              </a:rPr>
              <a:t>On-Prem</a:t>
            </a:r>
          </a:p>
        </p:txBody>
      </p:sp>
      <p:pic>
        <p:nvPicPr>
          <p:cNvPr id="1026" name="Picture 2" descr="See the source image">
            <a:extLst>
              <a:ext uri="{FF2B5EF4-FFF2-40B4-BE49-F238E27FC236}">
                <a16:creationId xmlns:a16="http://schemas.microsoft.com/office/drawing/2014/main" id="{B085AE6A-19D2-4C02-B3BC-719CEEBF372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4552" y="2220023"/>
            <a:ext cx="937661" cy="582917"/>
          </a:xfrm>
          <a:prstGeom prst="rect">
            <a:avLst/>
          </a:prstGeom>
          <a:noFill/>
          <a:extLst>
            <a:ext uri="{909E8E84-426E-40DD-AFC4-6F175D3DCCD1}">
              <a14:hiddenFill xmlns:a14="http://schemas.microsoft.com/office/drawing/2010/main">
                <a:solidFill>
                  <a:srgbClr val="FFFFFF"/>
                </a:solidFill>
              </a14:hiddenFill>
            </a:ext>
          </a:extLst>
        </p:spPr>
      </p:pic>
      <p:cxnSp>
        <p:nvCxnSpPr>
          <p:cNvPr id="129" name="Straight Connector 128">
            <a:extLst>
              <a:ext uri="{FF2B5EF4-FFF2-40B4-BE49-F238E27FC236}">
                <a16:creationId xmlns:a16="http://schemas.microsoft.com/office/drawing/2014/main" id="{894926D2-EE22-4B2E-8D0E-15DF774B7992}"/>
              </a:ext>
              <a:ext uri="{C183D7F6-B498-43B3-948B-1728B52AA6E4}">
                <adec:decorative xmlns:adec="http://schemas.microsoft.com/office/drawing/2017/decorative" val="1"/>
              </a:ext>
            </a:extLst>
          </p:cNvPr>
          <p:cNvCxnSpPr>
            <a:cxnSpLocks/>
            <a:stCxn id="9" idx="0"/>
          </p:cNvCxnSpPr>
          <p:nvPr/>
        </p:nvCxnSpPr>
        <p:spPr>
          <a:xfrm flipV="1">
            <a:off x="3697240" y="4352313"/>
            <a:ext cx="0" cy="25899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A63DA3E-FADC-4F4E-9F31-8E6830A569BB}"/>
              </a:ext>
              <a:ext uri="{C183D7F6-B498-43B3-948B-1728B52AA6E4}">
                <adec:decorative xmlns:adec="http://schemas.microsoft.com/office/drawing/2017/decorative" val="1"/>
              </a:ext>
            </a:extLst>
          </p:cNvPr>
          <p:cNvCxnSpPr>
            <a:cxnSpLocks/>
          </p:cNvCxnSpPr>
          <p:nvPr/>
        </p:nvCxnSpPr>
        <p:spPr>
          <a:xfrm flipV="1">
            <a:off x="4488083" y="4352313"/>
            <a:ext cx="0" cy="25899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28" name="Group 5">
            <a:extLst>
              <a:ext uri="{FF2B5EF4-FFF2-40B4-BE49-F238E27FC236}">
                <a16:creationId xmlns:a16="http://schemas.microsoft.com/office/drawing/2014/main" id="{B6C6833C-D54D-4941-AE45-B4B4E3326B02}"/>
              </a:ext>
              <a:ext uri="{C183D7F6-B498-43B3-948B-1728B52AA6E4}">
                <adec:decorative xmlns:adec="http://schemas.microsoft.com/office/drawing/2017/decorative" val="1"/>
              </a:ext>
            </a:extLst>
          </p:cNvPr>
          <p:cNvGrpSpPr>
            <a:grpSpLocks noChangeAspect="1"/>
          </p:cNvGrpSpPr>
          <p:nvPr/>
        </p:nvGrpSpPr>
        <p:grpSpPr bwMode="auto">
          <a:xfrm>
            <a:off x="3787414" y="3275339"/>
            <a:ext cx="545844" cy="392588"/>
            <a:chOff x="2099" y="2416"/>
            <a:chExt cx="260" cy="187"/>
          </a:xfrm>
        </p:grpSpPr>
        <p:sp>
          <p:nvSpPr>
            <p:cNvPr id="1029" name="AutoShape 4">
              <a:extLst>
                <a:ext uri="{FF2B5EF4-FFF2-40B4-BE49-F238E27FC236}">
                  <a16:creationId xmlns:a16="http://schemas.microsoft.com/office/drawing/2014/main" id="{9CC1FA4D-C925-4F03-B1C8-4F13239CD772}"/>
                </a:ext>
              </a:extLst>
            </p:cNvPr>
            <p:cNvSpPr>
              <a:spLocks noChangeAspect="1" noChangeArrowheads="1" noTextEdit="1"/>
            </p:cNvSpPr>
            <p:nvPr/>
          </p:nvSpPr>
          <p:spPr bwMode="auto">
            <a:xfrm>
              <a:off x="2099" y="2416"/>
              <a:ext cx="260"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030" name="Freeform 6">
              <a:extLst>
                <a:ext uri="{FF2B5EF4-FFF2-40B4-BE49-F238E27FC236}">
                  <a16:creationId xmlns:a16="http://schemas.microsoft.com/office/drawing/2014/main" id="{E89FD1E8-EF34-47A0-9215-0436B3462E9A}"/>
                </a:ext>
              </a:extLst>
            </p:cNvPr>
            <p:cNvSpPr>
              <a:spLocks noEditPoints="1"/>
            </p:cNvSpPr>
            <p:nvPr/>
          </p:nvSpPr>
          <p:spPr bwMode="auto">
            <a:xfrm>
              <a:off x="2234"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8 w 29"/>
                <a:gd name="T11" fmla="*/ 54 h 64"/>
                <a:gd name="T12" fmla="*/ 18 w 29"/>
                <a:gd name="T13" fmla="*/ 11 h 64"/>
                <a:gd name="T14" fmla="*/ 27 w 29"/>
                <a:gd name="T15" fmla="*/ 8 h 64"/>
                <a:gd name="T16" fmla="*/ 27 w 29"/>
                <a:gd name="T17" fmla="*/ 57 h 64"/>
                <a:gd name="T18" fmla="*/ 18 w 29"/>
                <a:gd name="T19" fmla="*/ 54 h 64"/>
                <a:gd name="T20" fmla="*/ 9 w 29"/>
                <a:gd name="T21" fmla="*/ 51 h 64"/>
                <a:gd name="T22" fmla="*/ 9 w 29"/>
                <a:gd name="T23" fmla="*/ 12 h 64"/>
                <a:gd name="T24" fmla="*/ 16 w 29"/>
                <a:gd name="T25" fmla="*/ 11 h 64"/>
                <a:gd name="T26" fmla="*/ 16 w 29"/>
                <a:gd name="T27" fmla="*/ 54 h 64"/>
                <a:gd name="T28" fmla="*/ 9 w 29"/>
                <a:gd name="T29" fmla="*/ 51 h 64"/>
                <a:gd name="T30" fmla="*/ 2 w 29"/>
                <a:gd name="T31" fmla="*/ 49 h 64"/>
                <a:gd name="T32" fmla="*/ 2 w 29"/>
                <a:gd name="T33" fmla="*/ 15 h 64"/>
                <a:gd name="T34" fmla="*/ 7 w 29"/>
                <a:gd name="T35" fmla="*/ 14 h 64"/>
                <a:gd name="T36" fmla="*/ 7 w 29"/>
                <a:gd name="T37" fmla="*/ 51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8" y="54"/>
                  </a:moveTo>
                  <a:lnTo>
                    <a:pt x="18" y="11"/>
                  </a:lnTo>
                  <a:lnTo>
                    <a:pt x="27" y="8"/>
                  </a:lnTo>
                  <a:lnTo>
                    <a:pt x="27" y="57"/>
                  </a:lnTo>
                  <a:lnTo>
                    <a:pt x="18" y="54"/>
                  </a:lnTo>
                  <a:close/>
                  <a:moveTo>
                    <a:pt x="9" y="51"/>
                  </a:moveTo>
                  <a:lnTo>
                    <a:pt x="9" y="12"/>
                  </a:lnTo>
                  <a:lnTo>
                    <a:pt x="16" y="11"/>
                  </a:lnTo>
                  <a:lnTo>
                    <a:pt x="16" y="54"/>
                  </a:lnTo>
                  <a:lnTo>
                    <a:pt x="9" y="51"/>
                  </a:lnTo>
                  <a:close/>
                  <a:moveTo>
                    <a:pt x="2" y="49"/>
                  </a:moveTo>
                  <a:lnTo>
                    <a:pt x="2" y="15"/>
                  </a:lnTo>
                  <a:lnTo>
                    <a:pt x="7" y="14"/>
                  </a:lnTo>
                  <a:lnTo>
                    <a:pt x="7" y="51"/>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031" name="Freeform 7">
              <a:extLst>
                <a:ext uri="{FF2B5EF4-FFF2-40B4-BE49-F238E27FC236}">
                  <a16:creationId xmlns:a16="http://schemas.microsoft.com/office/drawing/2014/main" id="{46BDF52A-802E-4E34-9397-D434AA5853F9}"/>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032" name="Freeform 8">
              <a:extLst>
                <a:ext uri="{FF2B5EF4-FFF2-40B4-BE49-F238E27FC236}">
                  <a16:creationId xmlns:a16="http://schemas.microsoft.com/office/drawing/2014/main" id="{D9B57F8A-14A7-4A63-B7E8-065BB145FAEB}"/>
                </a:ext>
              </a:extLst>
            </p:cNvPr>
            <p:cNvSpPr>
              <a:spLocks noEditPoints="1"/>
            </p:cNvSpPr>
            <p:nvPr/>
          </p:nvSpPr>
          <p:spPr bwMode="auto">
            <a:xfrm>
              <a:off x="2142"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7 w 29"/>
                <a:gd name="T11" fmla="*/ 54 h 64"/>
                <a:gd name="T12" fmla="*/ 17 w 29"/>
                <a:gd name="T13" fmla="*/ 11 h 64"/>
                <a:gd name="T14" fmla="*/ 26 w 29"/>
                <a:gd name="T15" fmla="*/ 8 h 64"/>
                <a:gd name="T16" fmla="*/ 26 w 29"/>
                <a:gd name="T17" fmla="*/ 57 h 64"/>
                <a:gd name="T18" fmla="*/ 17 w 29"/>
                <a:gd name="T19" fmla="*/ 54 h 64"/>
                <a:gd name="T20" fmla="*/ 8 w 29"/>
                <a:gd name="T21" fmla="*/ 51 h 64"/>
                <a:gd name="T22" fmla="*/ 8 w 29"/>
                <a:gd name="T23" fmla="*/ 12 h 64"/>
                <a:gd name="T24" fmla="*/ 16 w 29"/>
                <a:gd name="T25" fmla="*/ 11 h 64"/>
                <a:gd name="T26" fmla="*/ 16 w 29"/>
                <a:gd name="T27" fmla="*/ 54 h 64"/>
                <a:gd name="T28" fmla="*/ 8 w 29"/>
                <a:gd name="T29" fmla="*/ 51 h 64"/>
                <a:gd name="T30" fmla="*/ 1 w 29"/>
                <a:gd name="T31" fmla="*/ 49 h 64"/>
                <a:gd name="T32" fmla="*/ 1 w 29"/>
                <a:gd name="T33" fmla="*/ 15 h 64"/>
                <a:gd name="T34" fmla="*/ 7 w 29"/>
                <a:gd name="T35" fmla="*/ 14 h 64"/>
                <a:gd name="T36" fmla="*/ 7 w 29"/>
                <a:gd name="T37" fmla="*/ 51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7" y="54"/>
                  </a:moveTo>
                  <a:lnTo>
                    <a:pt x="17" y="11"/>
                  </a:lnTo>
                  <a:lnTo>
                    <a:pt x="26" y="8"/>
                  </a:lnTo>
                  <a:lnTo>
                    <a:pt x="26" y="57"/>
                  </a:lnTo>
                  <a:lnTo>
                    <a:pt x="17" y="54"/>
                  </a:lnTo>
                  <a:close/>
                  <a:moveTo>
                    <a:pt x="8" y="51"/>
                  </a:moveTo>
                  <a:lnTo>
                    <a:pt x="8" y="12"/>
                  </a:lnTo>
                  <a:lnTo>
                    <a:pt x="16" y="11"/>
                  </a:lnTo>
                  <a:lnTo>
                    <a:pt x="16" y="54"/>
                  </a:lnTo>
                  <a:lnTo>
                    <a:pt x="8" y="51"/>
                  </a:lnTo>
                  <a:close/>
                  <a:moveTo>
                    <a:pt x="1" y="49"/>
                  </a:moveTo>
                  <a:lnTo>
                    <a:pt x="1" y="15"/>
                  </a:lnTo>
                  <a:lnTo>
                    <a:pt x="7" y="14"/>
                  </a:lnTo>
                  <a:lnTo>
                    <a:pt x="7" y="51"/>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033" name="Freeform 9">
              <a:extLst>
                <a:ext uri="{FF2B5EF4-FFF2-40B4-BE49-F238E27FC236}">
                  <a16:creationId xmlns:a16="http://schemas.microsoft.com/office/drawing/2014/main" id="{0A29828B-7341-4F25-9A65-6ADE7C36DEF9}"/>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034" name="Freeform 10">
              <a:extLst>
                <a:ext uri="{FF2B5EF4-FFF2-40B4-BE49-F238E27FC236}">
                  <a16:creationId xmlns:a16="http://schemas.microsoft.com/office/drawing/2014/main" id="{9B36BDDF-18FD-4224-BA41-977A58BA9C0D}"/>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035" name="Freeform 11">
              <a:extLst>
                <a:ext uri="{FF2B5EF4-FFF2-40B4-BE49-F238E27FC236}">
                  <a16:creationId xmlns:a16="http://schemas.microsoft.com/office/drawing/2014/main" id="{3831B61C-86BE-488C-B1D0-0D4C9EEE1B63}"/>
                </a:ext>
              </a:extLst>
            </p:cNvPr>
            <p:cNvSpPr>
              <a:spLocks noEditPoints="1"/>
            </p:cNvSpPr>
            <p:nvPr/>
          </p:nvSpPr>
          <p:spPr bwMode="auto">
            <a:xfrm>
              <a:off x="2142"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7 w 29"/>
                <a:gd name="T11" fmla="*/ 53 h 64"/>
                <a:gd name="T12" fmla="*/ 17 w 29"/>
                <a:gd name="T13" fmla="*/ 10 h 64"/>
                <a:gd name="T14" fmla="*/ 26 w 29"/>
                <a:gd name="T15" fmla="*/ 7 h 64"/>
                <a:gd name="T16" fmla="*/ 26 w 29"/>
                <a:gd name="T17" fmla="*/ 56 h 64"/>
                <a:gd name="T18" fmla="*/ 17 w 29"/>
                <a:gd name="T19" fmla="*/ 53 h 64"/>
                <a:gd name="T20" fmla="*/ 8 w 29"/>
                <a:gd name="T21" fmla="*/ 50 h 64"/>
                <a:gd name="T22" fmla="*/ 8 w 29"/>
                <a:gd name="T23" fmla="*/ 12 h 64"/>
                <a:gd name="T24" fmla="*/ 16 w 29"/>
                <a:gd name="T25" fmla="*/ 10 h 64"/>
                <a:gd name="T26" fmla="*/ 16 w 29"/>
                <a:gd name="T27" fmla="*/ 53 h 64"/>
                <a:gd name="T28" fmla="*/ 8 w 29"/>
                <a:gd name="T29" fmla="*/ 50 h 64"/>
                <a:gd name="T30" fmla="*/ 1 w 29"/>
                <a:gd name="T31" fmla="*/ 49 h 64"/>
                <a:gd name="T32" fmla="*/ 1 w 29"/>
                <a:gd name="T33" fmla="*/ 15 h 64"/>
                <a:gd name="T34" fmla="*/ 7 w 29"/>
                <a:gd name="T35" fmla="*/ 13 h 64"/>
                <a:gd name="T36" fmla="*/ 7 w 29"/>
                <a:gd name="T37" fmla="*/ 50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7" y="53"/>
                  </a:moveTo>
                  <a:lnTo>
                    <a:pt x="17" y="10"/>
                  </a:lnTo>
                  <a:lnTo>
                    <a:pt x="26" y="7"/>
                  </a:lnTo>
                  <a:lnTo>
                    <a:pt x="26" y="56"/>
                  </a:lnTo>
                  <a:lnTo>
                    <a:pt x="17" y="53"/>
                  </a:lnTo>
                  <a:close/>
                  <a:moveTo>
                    <a:pt x="8" y="50"/>
                  </a:moveTo>
                  <a:lnTo>
                    <a:pt x="8" y="12"/>
                  </a:lnTo>
                  <a:lnTo>
                    <a:pt x="16" y="10"/>
                  </a:lnTo>
                  <a:lnTo>
                    <a:pt x="16" y="53"/>
                  </a:lnTo>
                  <a:lnTo>
                    <a:pt x="8" y="50"/>
                  </a:lnTo>
                  <a:close/>
                  <a:moveTo>
                    <a:pt x="1" y="49"/>
                  </a:moveTo>
                  <a:lnTo>
                    <a:pt x="1" y="15"/>
                  </a:lnTo>
                  <a:lnTo>
                    <a:pt x="7" y="13"/>
                  </a:lnTo>
                  <a:lnTo>
                    <a:pt x="7" y="50"/>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036" name="Freeform 12">
              <a:extLst>
                <a:ext uri="{FF2B5EF4-FFF2-40B4-BE49-F238E27FC236}">
                  <a16:creationId xmlns:a16="http://schemas.microsoft.com/office/drawing/2014/main" id="{C8F9F937-F3DF-4952-9DB4-3ED38E1193E6}"/>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037" name="Freeform 13">
              <a:extLst>
                <a:ext uri="{FF2B5EF4-FFF2-40B4-BE49-F238E27FC236}">
                  <a16:creationId xmlns:a16="http://schemas.microsoft.com/office/drawing/2014/main" id="{AC4B8A12-0635-47CB-A1B1-756F8030082B}"/>
                </a:ext>
              </a:extLst>
            </p:cNvPr>
            <p:cNvSpPr>
              <a:spLocks noEditPoints="1"/>
            </p:cNvSpPr>
            <p:nvPr/>
          </p:nvSpPr>
          <p:spPr bwMode="auto">
            <a:xfrm>
              <a:off x="2234"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8 w 29"/>
                <a:gd name="T11" fmla="*/ 53 h 64"/>
                <a:gd name="T12" fmla="*/ 18 w 29"/>
                <a:gd name="T13" fmla="*/ 10 h 64"/>
                <a:gd name="T14" fmla="*/ 27 w 29"/>
                <a:gd name="T15" fmla="*/ 7 h 64"/>
                <a:gd name="T16" fmla="*/ 27 w 29"/>
                <a:gd name="T17" fmla="*/ 56 h 64"/>
                <a:gd name="T18" fmla="*/ 18 w 29"/>
                <a:gd name="T19" fmla="*/ 53 h 64"/>
                <a:gd name="T20" fmla="*/ 9 w 29"/>
                <a:gd name="T21" fmla="*/ 50 h 64"/>
                <a:gd name="T22" fmla="*/ 9 w 29"/>
                <a:gd name="T23" fmla="*/ 12 h 64"/>
                <a:gd name="T24" fmla="*/ 16 w 29"/>
                <a:gd name="T25" fmla="*/ 10 h 64"/>
                <a:gd name="T26" fmla="*/ 16 w 29"/>
                <a:gd name="T27" fmla="*/ 53 h 64"/>
                <a:gd name="T28" fmla="*/ 9 w 29"/>
                <a:gd name="T29" fmla="*/ 50 h 64"/>
                <a:gd name="T30" fmla="*/ 2 w 29"/>
                <a:gd name="T31" fmla="*/ 49 h 64"/>
                <a:gd name="T32" fmla="*/ 2 w 29"/>
                <a:gd name="T33" fmla="*/ 15 h 64"/>
                <a:gd name="T34" fmla="*/ 7 w 29"/>
                <a:gd name="T35" fmla="*/ 13 h 64"/>
                <a:gd name="T36" fmla="*/ 7 w 29"/>
                <a:gd name="T37" fmla="*/ 50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8" y="53"/>
                  </a:moveTo>
                  <a:lnTo>
                    <a:pt x="18" y="10"/>
                  </a:lnTo>
                  <a:lnTo>
                    <a:pt x="27" y="7"/>
                  </a:lnTo>
                  <a:lnTo>
                    <a:pt x="27" y="56"/>
                  </a:lnTo>
                  <a:lnTo>
                    <a:pt x="18" y="53"/>
                  </a:lnTo>
                  <a:close/>
                  <a:moveTo>
                    <a:pt x="9" y="50"/>
                  </a:moveTo>
                  <a:lnTo>
                    <a:pt x="9" y="12"/>
                  </a:lnTo>
                  <a:lnTo>
                    <a:pt x="16" y="10"/>
                  </a:lnTo>
                  <a:lnTo>
                    <a:pt x="16" y="53"/>
                  </a:lnTo>
                  <a:lnTo>
                    <a:pt x="9" y="50"/>
                  </a:lnTo>
                  <a:close/>
                  <a:moveTo>
                    <a:pt x="2" y="49"/>
                  </a:moveTo>
                  <a:lnTo>
                    <a:pt x="2" y="15"/>
                  </a:lnTo>
                  <a:lnTo>
                    <a:pt x="7" y="13"/>
                  </a:lnTo>
                  <a:lnTo>
                    <a:pt x="7" y="50"/>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038" name="Freeform 14">
              <a:extLst>
                <a:ext uri="{FF2B5EF4-FFF2-40B4-BE49-F238E27FC236}">
                  <a16:creationId xmlns:a16="http://schemas.microsoft.com/office/drawing/2014/main" id="{EA26C6D7-E2C5-4A4A-88C6-7BFE176D020E}"/>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039" name="Freeform 15">
              <a:extLst>
                <a:ext uri="{FF2B5EF4-FFF2-40B4-BE49-F238E27FC236}">
                  <a16:creationId xmlns:a16="http://schemas.microsoft.com/office/drawing/2014/main" id="{1F2E966F-4425-44B8-B1E5-A9B1BA0A7483}"/>
                </a:ext>
              </a:extLst>
            </p:cNvPr>
            <p:cNvSpPr>
              <a:spLocks noEditPoints="1"/>
            </p:cNvSpPr>
            <p:nvPr/>
          </p:nvSpPr>
          <p:spPr bwMode="auto">
            <a:xfrm>
              <a:off x="2192" y="2478"/>
              <a:ext cx="29" cy="63"/>
            </a:xfrm>
            <a:custGeom>
              <a:avLst/>
              <a:gdLst>
                <a:gd name="T0" fmla="*/ 17 w 29"/>
                <a:gd name="T1" fmla="*/ 54 h 63"/>
                <a:gd name="T2" fmla="*/ 17 w 29"/>
                <a:gd name="T3" fmla="*/ 9 h 63"/>
                <a:gd name="T4" fmla="*/ 24 w 29"/>
                <a:gd name="T5" fmla="*/ 6 h 63"/>
                <a:gd name="T6" fmla="*/ 24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4" y="6"/>
                  </a:lnTo>
                  <a:lnTo>
                    <a:pt x="24"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040" name="Freeform 16">
              <a:extLst>
                <a:ext uri="{FF2B5EF4-FFF2-40B4-BE49-F238E27FC236}">
                  <a16:creationId xmlns:a16="http://schemas.microsoft.com/office/drawing/2014/main" id="{D517FD6A-7276-47B0-B43D-B464851A295A}"/>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041" name="Freeform 17">
              <a:extLst>
                <a:ext uri="{FF2B5EF4-FFF2-40B4-BE49-F238E27FC236}">
                  <a16:creationId xmlns:a16="http://schemas.microsoft.com/office/drawing/2014/main" id="{AEDC9340-F34B-41F7-B589-AFB837CE6795}"/>
                </a:ext>
              </a:extLst>
            </p:cNvPr>
            <p:cNvSpPr>
              <a:spLocks noEditPoints="1"/>
            </p:cNvSpPr>
            <p:nvPr/>
          </p:nvSpPr>
          <p:spPr bwMode="auto">
            <a:xfrm>
              <a:off x="2099" y="2478"/>
              <a:ext cx="29" cy="63"/>
            </a:xfrm>
            <a:custGeom>
              <a:avLst/>
              <a:gdLst>
                <a:gd name="T0" fmla="*/ 0 w 29"/>
                <a:gd name="T1" fmla="*/ 9 h 63"/>
                <a:gd name="T2" fmla="*/ 0 w 29"/>
                <a:gd name="T3" fmla="*/ 51 h 63"/>
                <a:gd name="T4" fmla="*/ 29 w 29"/>
                <a:gd name="T5" fmla="*/ 63 h 63"/>
                <a:gd name="T6" fmla="*/ 29 w 29"/>
                <a:gd name="T7" fmla="*/ 0 h 63"/>
                <a:gd name="T8" fmla="*/ 0 w 29"/>
                <a:gd name="T9" fmla="*/ 9 h 63"/>
                <a:gd name="T10" fmla="*/ 18 w 29"/>
                <a:gd name="T11" fmla="*/ 54 h 63"/>
                <a:gd name="T12" fmla="*/ 18 w 29"/>
                <a:gd name="T13" fmla="*/ 9 h 63"/>
                <a:gd name="T14" fmla="*/ 26 w 29"/>
                <a:gd name="T15" fmla="*/ 6 h 63"/>
                <a:gd name="T16" fmla="*/ 26 w 29"/>
                <a:gd name="T17" fmla="*/ 55 h 63"/>
                <a:gd name="T18" fmla="*/ 18 w 29"/>
                <a:gd name="T19" fmla="*/ 54 h 63"/>
                <a:gd name="T20" fmla="*/ 9 w 29"/>
                <a:gd name="T21" fmla="*/ 51 h 63"/>
                <a:gd name="T22" fmla="*/ 9 w 29"/>
                <a:gd name="T23" fmla="*/ 12 h 63"/>
                <a:gd name="T24" fmla="*/ 15 w 29"/>
                <a:gd name="T25" fmla="*/ 11 h 63"/>
                <a:gd name="T26" fmla="*/ 15 w 29"/>
                <a:gd name="T27" fmla="*/ 52 h 63"/>
                <a:gd name="T28" fmla="*/ 9 w 29"/>
                <a:gd name="T29" fmla="*/ 51 h 63"/>
                <a:gd name="T30" fmla="*/ 1 w 29"/>
                <a:gd name="T31" fmla="*/ 48 h 63"/>
                <a:gd name="T32" fmla="*/ 1 w 29"/>
                <a:gd name="T33" fmla="*/ 14 h 63"/>
                <a:gd name="T34" fmla="*/ 6 w 29"/>
                <a:gd name="T35" fmla="*/ 12 h 63"/>
                <a:gd name="T36" fmla="*/ 6 w 29"/>
                <a:gd name="T37" fmla="*/ 49 h 63"/>
                <a:gd name="T38" fmla="*/ 1 w 29"/>
                <a:gd name="T3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0" y="9"/>
                  </a:moveTo>
                  <a:lnTo>
                    <a:pt x="0" y="51"/>
                  </a:lnTo>
                  <a:lnTo>
                    <a:pt x="29" y="63"/>
                  </a:lnTo>
                  <a:lnTo>
                    <a:pt x="29" y="0"/>
                  </a:lnTo>
                  <a:lnTo>
                    <a:pt x="0" y="9"/>
                  </a:lnTo>
                  <a:close/>
                  <a:moveTo>
                    <a:pt x="18" y="54"/>
                  </a:moveTo>
                  <a:lnTo>
                    <a:pt x="18" y="9"/>
                  </a:lnTo>
                  <a:lnTo>
                    <a:pt x="26" y="6"/>
                  </a:lnTo>
                  <a:lnTo>
                    <a:pt x="26" y="55"/>
                  </a:lnTo>
                  <a:lnTo>
                    <a:pt x="18" y="54"/>
                  </a:lnTo>
                  <a:close/>
                  <a:moveTo>
                    <a:pt x="9" y="51"/>
                  </a:moveTo>
                  <a:lnTo>
                    <a:pt x="9" y="12"/>
                  </a:lnTo>
                  <a:lnTo>
                    <a:pt x="15" y="11"/>
                  </a:lnTo>
                  <a:lnTo>
                    <a:pt x="15" y="52"/>
                  </a:lnTo>
                  <a:lnTo>
                    <a:pt x="9" y="51"/>
                  </a:lnTo>
                  <a:close/>
                  <a:moveTo>
                    <a:pt x="1" y="48"/>
                  </a:moveTo>
                  <a:lnTo>
                    <a:pt x="1" y="14"/>
                  </a:lnTo>
                  <a:lnTo>
                    <a:pt x="6" y="12"/>
                  </a:lnTo>
                  <a:lnTo>
                    <a:pt x="6" y="49"/>
                  </a:lnTo>
                  <a:lnTo>
                    <a:pt x="1" y="48"/>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042" name="Freeform 18">
              <a:extLst>
                <a:ext uri="{FF2B5EF4-FFF2-40B4-BE49-F238E27FC236}">
                  <a16:creationId xmlns:a16="http://schemas.microsoft.com/office/drawing/2014/main" id="{030544A0-C36F-4E4A-8401-5D6AEE8C725D}"/>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043" name="Freeform 19">
              <a:extLst>
                <a:ext uri="{FF2B5EF4-FFF2-40B4-BE49-F238E27FC236}">
                  <a16:creationId xmlns:a16="http://schemas.microsoft.com/office/drawing/2014/main" id="{7D66379B-1CEE-4957-858F-EFB62CCBE57E}"/>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044" name="Freeform 20">
              <a:extLst>
                <a:ext uri="{FF2B5EF4-FFF2-40B4-BE49-F238E27FC236}">
                  <a16:creationId xmlns:a16="http://schemas.microsoft.com/office/drawing/2014/main" id="{88E2635E-F682-41FB-B056-30053FC87C82}"/>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045" name="Freeform 21">
              <a:extLst>
                <a:ext uri="{FF2B5EF4-FFF2-40B4-BE49-F238E27FC236}">
                  <a16:creationId xmlns:a16="http://schemas.microsoft.com/office/drawing/2014/main" id="{020A0166-2A36-4E54-BD20-6AAD8396DBDC}"/>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046" name="Freeform 22">
              <a:extLst>
                <a:ext uri="{FF2B5EF4-FFF2-40B4-BE49-F238E27FC236}">
                  <a16:creationId xmlns:a16="http://schemas.microsoft.com/office/drawing/2014/main" id="{414C587D-1AF0-4734-945E-6B02CD134AE1}"/>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047" name="Freeform 23">
              <a:extLst>
                <a:ext uri="{FF2B5EF4-FFF2-40B4-BE49-F238E27FC236}">
                  <a16:creationId xmlns:a16="http://schemas.microsoft.com/office/drawing/2014/main" id="{8166FD02-B288-48C2-ABD3-F02452543C74}"/>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048" name="Freeform 24">
              <a:extLst>
                <a:ext uri="{FF2B5EF4-FFF2-40B4-BE49-F238E27FC236}">
                  <a16:creationId xmlns:a16="http://schemas.microsoft.com/office/drawing/2014/main" id="{1887442D-EA8D-4479-B8EB-25BE5771E412}"/>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049" name="Freeform 25">
              <a:extLst>
                <a:ext uri="{FF2B5EF4-FFF2-40B4-BE49-F238E27FC236}">
                  <a16:creationId xmlns:a16="http://schemas.microsoft.com/office/drawing/2014/main" id="{407D6664-5F29-4434-8281-73289D23E4DD}"/>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050" name="Freeform 26">
              <a:extLst>
                <a:ext uri="{FF2B5EF4-FFF2-40B4-BE49-F238E27FC236}">
                  <a16:creationId xmlns:a16="http://schemas.microsoft.com/office/drawing/2014/main" id="{D527F208-BBA0-4651-B676-14ED010F19A0}"/>
                </a:ext>
              </a:extLst>
            </p:cNvPr>
            <p:cNvSpPr>
              <a:spLocks noEditPoints="1"/>
            </p:cNvSpPr>
            <p:nvPr/>
          </p:nvSpPr>
          <p:spPr bwMode="auto">
            <a:xfrm>
              <a:off x="2283" y="2478"/>
              <a:ext cx="29" cy="63"/>
            </a:xfrm>
            <a:custGeom>
              <a:avLst/>
              <a:gdLst>
                <a:gd name="T0" fmla="*/ 17 w 29"/>
                <a:gd name="T1" fmla="*/ 54 h 63"/>
                <a:gd name="T2" fmla="*/ 17 w 29"/>
                <a:gd name="T3" fmla="*/ 9 h 63"/>
                <a:gd name="T4" fmla="*/ 25 w 29"/>
                <a:gd name="T5" fmla="*/ 6 h 63"/>
                <a:gd name="T6" fmla="*/ 25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5" y="6"/>
                  </a:lnTo>
                  <a:lnTo>
                    <a:pt x="25"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sp>
        <p:nvSpPr>
          <p:cNvPr id="159" name="TextBox 158">
            <a:extLst>
              <a:ext uri="{FF2B5EF4-FFF2-40B4-BE49-F238E27FC236}">
                <a16:creationId xmlns:a16="http://schemas.microsoft.com/office/drawing/2014/main" id="{24AB983C-E2CC-4DAB-BA3C-79898141EA3A}"/>
              </a:ext>
            </a:extLst>
          </p:cNvPr>
          <p:cNvSpPr txBox="1"/>
          <p:nvPr/>
        </p:nvSpPr>
        <p:spPr>
          <a:xfrm>
            <a:off x="1455335" y="4529743"/>
            <a:ext cx="790666" cy="161334"/>
          </a:xfrm>
          <a:prstGeom prst="rect">
            <a:avLst/>
          </a:prstGeom>
          <a:solidFill>
            <a:schemeClr val="bg1"/>
          </a:solidFill>
        </p:spPr>
        <p:txBody>
          <a:bodyPr wrap="none" lIns="0" tIns="0" rIns="0" bIns="0" rtlCol="0">
            <a:spAutoFit/>
          </a:bodyPr>
          <a:lstStyle/>
          <a:p>
            <a:pPr algn="ctr"/>
            <a:r>
              <a:rPr lang="en-US" sz="1050"/>
              <a:t>ExpressRoute</a:t>
            </a:r>
          </a:p>
        </p:txBody>
      </p:sp>
      <p:pic>
        <p:nvPicPr>
          <p:cNvPr id="16" name="Picture 15" descr="Express Route">
            <a:extLst>
              <a:ext uri="{FF2B5EF4-FFF2-40B4-BE49-F238E27FC236}">
                <a16:creationId xmlns:a16="http://schemas.microsoft.com/office/drawing/2014/main" id="{F36E63CE-246A-4EFA-A73D-032E47E4A24A}"/>
              </a:ext>
            </a:extLst>
          </p:cNvPr>
          <p:cNvPicPr>
            <a:picLocks noChangeAspect="1"/>
          </p:cNvPicPr>
          <p:nvPr/>
        </p:nvPicPr>
        <p:blipFill>
          <a:blip r:embed="rId12"/>
          <a:stretch>
            <a:fillRect/>
          </a:stretch>
        </p:blipFill>
        <p:spPr>
          <a:xfrm>
            <a:off x="1485505" y="4149407"/>
            <a:ext cx="665668" cy="397203"/>
          </a:xfrm>
          <a:prstGeom prst="rect">
            <a:avLst/>
          </a:prstGeom>
        </p:spPr>
      </p:pic>
    </p:spTree>
    <p:extLst>
      <p:ext uri="{BB962C8B-B14F-4D97-AF65-F5344CB8AC3E}">
        <p14:creationId xmlns:p14="http://schemas.microsoft.com/office/powerpoint/2010/main" val="419717636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A6D1D76-46ED-41BD-8E73-CBDD741487D6}"/>
              </a:ext>
            </a:extLst>
          </p:cNvPr>
          <p:cNvSpPr>
            <a:spLocks noGrp="1"/>
          </p:cNvSpPr>
          <p:nvPr>
            <p:ph type="body" sz="quarter" idx="11"/>
          </p:nvPr>
        </p:nvSpPr>
        <p:spPr/>
        <p:txBody>
          <a:bodyPr/>
          <a:lstStyle/>
          <a:p>
            <a:r>
              <a:rPr lang="en-US"/>
              <a:t>Cloud-native applications</a:t>
            </a:r>
          </a:p>
          <a:p>
            <a:endParaRPr lang="en-US"/>
          </a:p>
        </p:txBody>
      </p:sp>
      <p:sp>
        <p:nvSpPr>
          <p:cNvPr id="3" name="Text Placeholder 2">
            <a:extLst>
              <a:ext uri="{FF2B5EF4-FFF2-40B4-BE49-F238E27FC236}">
                <a16:creationId xmlns:a16="http://schemas.microsoft.com/office/drawing/2014/main" id="{22B38C31-6C07-4D7C-AE7C-E867DE32343B}"/>
              </a:ext>
            </a:extLst>
          </p:cNvPr>
          <p:cNvSpPr>
            <a:spLocks noGrp="1"/>
          </p:cNvSpPr>
          <p:nvPr>
            <p:ph type="body" sz="quarter" idx="10"/>
          </p:nvPr>
        </p:nvSpPr>
        <p:spPr>
          <a:xfrm>
            <a:off x="1872261" y="4062690"/>
            <a:ext cx="2834640" cy="1184940"/>
          </a:xfrm>
        </p:spPr>
        <p:txBody>
          <a:bodyPr/>
          <a:lstStyle/>
          <a:p>
            <a:r>
              <a:rPr lang="en-US"/>
              <a:t>Transactional applications</a:t>
            </a:r>
          </a:p>
          <a:p>
            <a:r>
              <a:rPr lang="en-US"/>
              <a:t>		</a:t>
            </a:r>
          </a:p>
        </p:txBody>
      </p:sp>
      <p:sp>
        <p:nvSpPr>
          <p:cNvPr id="8" name="Text Placeholder 7">
            <a:extLst>
              <a:ext uri="{FF2B5EF4-FFF2-40B4-BE49-F238E27FC236}">
                <a16:creationId xmlns:a16="http://schemas.microsoft.com/office/drawing/2014/main" id="{BE89D593-90E7-48B0-A199-CBFECC836A24}"/>
              </a:ext>
            </a:extLst>
          </p:cNvPr>
          <p:cNvSpPr>
            <a:spLocks noGrp="1"/>
          </p:cNvSpPr>
          <p:nvPr>
            <p:ph type="body" sz="quarter" idx="12"/>
          </p:nvPr>
        </p:nvSpPr>
        <p:spPr>
          <a:xfrm>
            <a:off x="7869722" y="4062690"/>
            <a:ext cx="2834640" cy="369332"/>
          </a:xfrm>
        </p:spPr>
        <p:txBody>
          <a:bodyPr/>
          <a:lstStyle/>
          <a:p>
            <a:r>
              <a:rPr lang="en-US" dirty="0"/>
              <a:t>SaaS </a:t>
            </a:r>
          </a:p>
          <a:p>
            <a:r>
              <a:rPr lang="en-US" dirty="0"/>
              <a:t>applications</a:t>
            </a:r>
          </a:p>
        </p:txBody>
      </p:sp>
      <p:sp>
        <p:nvSpPr>
          <p:cNvPr id="9" name="Text Placeholder 8">
            <a:extLst>
              <a:ext uri="{FF2B5EF4-FFF2-40B4-BE49-F238E27FC236}">
                <a16:creationId xmlns:a16="http://schemas.microsoft.com/office/drawing/2014/main" id="{ED5DAF79-BFAE-4E75-A26F-9E0869047EFA}"/>
              </a:ext>
            </a:extLst>
          </p:cNvPr>
          <p:cNvSpPr>
            <a:spLocks noGrp="1"/>
          </p:cNvSpPr>
          <p:nvPr>
            <p:ph type="body" sz="quarter" idx="13"/>
          </p:nvPr>
        </p:nvSpPr>
        <p:spPr>
          <a:xfrm>
            <a:off x="4856476" y="4062690"/>
            <a:ext cx="2834640" cy="1184940"/>
          </a:xfrm>
        </p:spPr>
        <p:txBody>
          <a:bodyPr/>
          <a:lstStyle/>
          <a:p>
            <a:r>
              <a:rPr lang="en-US"/>
              <a:t>Geospatial aware applications</a:t>
            </a:r>
          </a:p>
          <a:p>
            <a:endParaRPr lang="en-US"/>
          </a:p>
        </p:txBody>
      </p:sp>
      <p:sp>
        <p:nvSpPr>
          <p:cNvPr id="32" name="Rectangle 31">
            <a:extLst>
              <a:ext uri="{FF2B5EF4-FFF2-40B4-BE49-F238E27FC236}">
                <a16:creationId xmlns:a16="http://schemas.microsoft.com/office/drawing/2014/main" id="{34F4A10F-24CD-4C3A-BD4B-0583CE6C9305}"/>
              </a:ext>
              <a:ext uri="{C183D7F6-B498-43B3-948B-1728B52AA6E4}">
                <adec:decorative xmlns:adec="http://schemas.microsoft.com/office/drawing/2017/decorative" val="1"/>
              </a:ext>
            </a:extLst>
          </p:cNvPr>
          <p:cNvSpPr/>
          <p:nvPr/>
        </p:nvSpPr>
        <p:spPr bwMode="auto">
          <a:xfrm>
            <a:off x="291390" y="5884862"/>
            <a:ext cx="4009888" cy="984250"/>
          </a:xfrm>
          <a:prstGeom prst="rect">
            <a:avLst/>
          </a:prstGeom>
          <a:solidFill>
            <a:schemeClr val="bg1">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33" name="Picture 32">
            <a:extLst>
              <a:ext uri="{FF2B5EF4-FFF2-40B4-BE49-F238E27FC236}">
                <a16:creationId xmlns:a16="http://schemas.microsoft.com/office/drawing/2014/main" id="{0F17F228-5044-4585-8F69-43E071D9F37F}"/>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794328" y="2677545"/>
            <a:ext cx="990506" cy="990506"/>
          </a:xfrm>
          <a:prstGeom prst="rect">
            <a:avLst/>
          </a:prstGeom>
        </p:spPr>
      </p:pic>
      <p:grpSp>
        <p:nvGrpSpPr>
          <p:cNvPr id="34" name="Group 33">
            <a:extLst>
              <a:ext uri="{FF2B5EF4-FFF2-40B4-BE49-F238E27FC236}">
                <a16:creationId xmlns:a16="http://schemas.microsoft.com/office/drawing/2014/main" id="{34002EDC-58AD-4800-BBFC-B7B487E143C4}"/>
              </a:ext>
              <a:ext uri="{C183D7F6-B498-43B3-948B-1728B52AA6E4}">
                <adec:decorative xmlns:adec="http://schemas.microsoft.com/office/drawing/2017/decorative" val="1"/>
              </a:ext>
            </a:extLst>
          </p:cNvPr>
          <p:cNvGrpSpPr/>
          <p:nvPr/>
        </p:nvGrpSpPr>
        <p:grpSpPr>
          <a:xfrm>
            <a:off x="5799377" y="2770924"/>
            <a:ext cx="948838" cy="806603"/>
            <a:chOff x="7153326" y="1962061"/>
            <a:chExt cx="576967" cy="490477"/>
          </a:xfrm>
        </p:grpSpPr>
        <p:grpSp>
          <p:nvGrpSpPr>
            <p:cNvPr id="35" name="Group 34" descr="location">
              <a:extLst>
                <a:ext uri="{FF2B5EF4-FFF2-40B4-BE49-F238E27FC236}">
                  <a16:creationId xmlns:a16="http://schemas.microsoft.com/office/drawing/2014/main" id="{52311095-4938-4456-85FA-4862586EBD34}"/>
                </a:ext>
              </a:extLst>
            </p:cNvPr>
            <p:cNvGrpSpPr/>
            <p:nvPr/>
          </p:nvGrpSpPr>
          <p:grpSpPr>
            <a:xfrm>
              <a:off x="7153326" y="2026320"/>
              <a:ext cx="151724" cy="218304"/>
              <a:chOff x="798318" y="5778597"/>
              <a:chExt cx="268482" cy="386300"/>
            </a:xfrm>
          </p:grpSpPr>
          <p:sp>
            <p:nvSpPr>
              <p:cNvPr id="40" name="Freeform 113">
                <a:extLst>
                  <a:ext uri="{FF2B5EF4-FFF2-40B4-BE49-F238E27FC236}">
                    <a16:creationId xmlns:a16="http://schemas.microsoft.com/office/drawing/2014/main" id="{EA60DCA5-010C-4057-A08D-60F4C8E1C64F}"/>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41" name="Oval 40">
                <a:extLst>
                  <a:ext uri="{FF2B5EF4-FFF2-40B4-BE49-F238E27FC236}">
                    <a16:creationId xmlns:a16="http://schemas.microsoft.com/office/drawing/2014/main" id="{672640C9-D83B-401B-84A8-0BB233C76E12}"/>
                  </a:ext>
                </a:extLst>
              </p:cNvPr>
              <p:cNvSpPr>
                <a:spLocks noChangeArrowheads="1"/>
              </p:cNvSpPr>
              <p:nvPr/>
            </p:nvSpPr>
            <p:spPr bwMode="auto">
              <a:xfrm>
                <a:off x="875579" y="5857788"/>
                <a:ext cx="110097" cy="113959"/>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36" name="Group 35" descr="location">
              <a:extLst>
                <a:ext uri="{FF2B5EF4-FFF2-40B4-BE49-F238E27FC236}">
                  <a16:creationId xmlns:a16="http://schemas.microsoft.com/office/drawing/2014/main" id="{711E3F72-2286-42FD-821B-A78667B06EDE}"/>
                </a:ext>
              </a:extLst>
            </p:cNvPr>
            <p:cNvGrpSpPr/>
            <p:nvPr/>
          </p:nvGrpSpPr>
          <p:grpSpPr>
            <a:xfrm>
              <a:off x="7389406" y="1962061"/>
              <a:ext cx="340887" cy="490477"/>
              <a:chOff x="798318" y="5778597"/>
              <a:chExt cx="268482" cy="386300"/>
            </a:xfrm>
          </p:grpSpPr>
          <p:sp>
            <p:nvSpPr>
              <p:cNvPr id="38" name="Freeform 113">
                <a:extLst>
                  <a:ext uri="{FF2B5EF4-FFF2-40B4-BE49-F238E27FC236}">
                    <a16:creationId xmlns:a16="http://schemas.microsoft.com/office/drawing/2014/main" id="{FABFD526-6BF1-4B0E-9458-C770A68F4915}"/>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9" name="Oval 38">
                <a:extLst>
                  <a:ext uri="{FF2B5EF4-FFF2-40B4-BE49-F238E27FC236}">
                    <a16:creationId xmlns:a16="http://schemas.microsoft.com/office/drawing/2014/main" id="{B6515BE5-AB06-4D02-BA61-465F978E6054}"/>
                  </a:ext>
                </a:extLst>
              </p:cNvPr>
              <p:cNvSpPr>
                <a:spLocks noChangeArrowheads="1"/>
              </p:cNvSpPr>
              <p:nvPr/>
            </p:nvSpPr>
            <p:spPr bwMode="auto">
              <a:xfrm>
                <a:off x="875579" y="5857788"/>
                <a:ext cx="110097" cy="113959"/>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37" name="Freeform: Shape 36">
              <a:extLst>
                <a:ext uri="{FF2B5EF4-FFF2-40B4-BE49-F238E27FC236}">
                  <a16:creationId xmlns:a16="http://schemas.microsoft.com/office/drawing/2014/main" id="{41C81C23-CC46-487D-AAB9-2C6867CF3F9A}"/>
                </a:ext>
              </a:extLst>
            </p:cNvPr>
            <p:cNvSpPr/>
            <p:nvPr/>
          </p:nvSpPr>
          <p:spPr bwMode="auto">
            <a:xfrm>
              <a:off x="7173953" y="2250257"/>
              <a:ext cx="322222" cy="195287"/>
            </a:xfrm>
            <a:custGeom>
              <a:avLst/>
              <a:gdLst>
                <a:gd name="connsiteX0" fmla="*/ 22622 w 272653"/>
                <a:gd name="connsiteY0" fmla="*/ 0 h 195263"/>
                <a:gd name="connsiteX1" fmla="*/ 144066 w 272653"/>
                <a:gd name="connsiteY1" fmla="*/ 0 h 195263"/>
                <a:gd name="connsiteX2" fmla="*/ 144066 w 272653"/>
                <a:gd name="connsiteY2" fmla="*/ 80963 h 195263"/>
                <a:gd name="connsiteX3" fmla="*/ 0 w 272653"/>
                <a:gd name="connsiteY3" fmla="*/ 80963 h 195263"/>
                <a:gd name="connsiteX4" fmla="*/ 0 w 272653"/>
                <a:gd name="connsiteY4" fmla="*/ 195263 h 195263"/>
                <a:gd name="connsiteX5" fmla="*/ 272653 w 272653"/>
                <a:gd name="connsiteY5" fmla="*/ 195263 h 195263"/>
                <a:gd name="connsiteX0" fmla="*/ 22622 w 272653"/>
                <a:gd name="connsiteY0" fmla="*/ 33 h 195296"/>
                <a:gd name="connsiteX1" fmla="*/ 144066 w 272653"/>
                <a:gd name="connsiteY1" fmla="*/ 33 h 195296"/>
                <a:gd name="connsiteX2" fmla="*/ 144066 w 272653"/>
                <a:gd name="connsiteY2" fmla="*/ 80996 h 195296"/>
                <a:gd name="connsiteX3" fmla="*/ 0 w 272653"/>
                <a:gd name="connsiteY3" fmla="*/ 80996 h 195296"/>
                <a:gd name="connsiteX4" fmla="*/ 0 w 272653"/>
                <a:gd name="connsiteY4" fmla="*/ 195296 h 195296"/>
                <a:gd name="connsiteX5" fmla="*/ 272653 w 272653"/>
                <a:gd name="connsiteY5" fmla="*/ 195296 h 195296"/>
                <a:gd name="connsiteX0" fmla="*/ 22622 w 272653"/>
                <a:gd name="connsiteY0" fmla="*/ 24 h 195287"/>
                <a:gd name="connsiteX1" fmla="*/ 144066 w 272653"/>
                <a:gd name="connsiteY1" fmla="*/ 24 h 195287"/>
                <a:gd name="connsiteX2" fmla="*/ 144066 w 272653"/>
                <a:gd name="connsiteY2" fmla="*/ 80987 h 195287"/>
                <a:gd name="connsiteX3" fmla="*/ 0 w 272653"/>
                <a:gd name="connsiteY3" fmla="*/ 80987 h 195287"/>
                <a:gd name="connsiteX4" fmla="*/ 0 w 272653"/>
                <a:gd name="connsiteY4" fmla="*/ 195287 h 195287"/>
                <a:gd name="connsiteX5" fmla="*/ 272653 w 272653"/>
                <a:gd name="connsiteY5" fmla="*/ 195287 h 195287"/>
                <a:gd name="connsiteX0" fmla="*/ 41672 w 291703"/>
                <a:gd name="connsiteY0" fmla="*/ 24 h 195287"/>
                <a:gd name="connsiteX1" fmla="*/ 163116 w 291703"/>
                <a:gd name="connsiteY1" fmla="*/ 24 h 195287"/>
                <a:gd name="connsiteX2" fmla="*/ 163116 w 291703"/>
                <a:gd name="connsiteY2" fmla="*/ 80987 h 195287"/>
                <a:gd name="connsiteX3" fmla="*/ 19050 w 291703"/>
                <a:gd name="connsiteY3" fmla="*/ 80987 h 195287"/>
                <a:gd name="connsiteX4" fmla="*/ 19050 w 291703"/>
                <a:gd name="connsiteY4" fmla="*/ 195287 h 195287"/>
                <a:gd name="connsiteX5" fmla="*/ 291703 w 291703"/>
                <a:gd name="connsiteY5" fmla="*/ 195287 h 195287"/>
                <a:gd name="connsiteX0" fmla="*/ 60316 w 310347"/>
                <a:gd name="connsiteY0" fmla="*/ 24 h 195287"/>
                <a:gd name="connsiteX1" fmla="*/ 181760 w 310347"/>
                <a:gd name="connsiteY1" fmla="*/ 24 h 195287"/>
                <a:gd name="connsiteX2" fmla="*/ 181760 w 310347"/>
                <a:gd name="connsiteY2" fmla="*/ 80987 h 195287"/>
                <a:gd name="connsiteX3" fmla="*/ 37694 w 310347"/>
                <a:gd name="connsiteY3" fmla="*/ 80987 h 195287"/>
                <a:gd name="connsiteX4" fmla="*/ 37694 w 310347"/>
                <a:gd name="connsiteY4" fmla="*/ 195287 h 195287"/>
                <a:gd name="connsiteX5" fmla="*/ 310347 w 310347"/>
                <a:gd name="connsiteY5" fmla="*/ 195287 h 195287"/>
                <a:gd name="connsiteX0" fmla="*/ 68202 w 318233"/>
                <a:gd name="connsiteY0" fmla="*/ 24 h 195287"/>
                <a:gd name="connsiteX1" fmla="*/ 189646 w 318233"/>
                <a:gd name="connsiteY1" fmla="*/ 24 h 195287"/>
                <a:gd name="connsiteX2" fmla="*/ 189646 w 318233"/>
                <a:gd name="connsiteY2" fmla="*/ 80987 h 195287"/>
                <a:gd name="connsiteX3" fmla="*/ 45580 w 318233"/>
                <a:gd name="connsiteY3" fmla="*/ 80987 h 195287"/>
                <a:gd name="connsiteX4" fmla="*/ 45580 w 318233"/>
                <a:gd name="connsiteY4" fmla="*/ 195287 h 195287"/>
                <a:gd name="connsiteX5" fmla="*/ 318233 w 318233"/>
                <a:gd name="connsiteY5" fmla="*/ 195287 h 195287"/>
                <a:gd name="connsiteX0" fmla="*/ 72191 w 322222"/>
                <a:gd name="connsiteY0" fmla="*/ 24 h 195287"/>
                <a:gd name="connsiteX1" fmla="*/ 193635 w 322222"/>
                <a:gd name="connsiteY1" fmla="*/ 24 h 195287"/>
                <a:gd name="connsiteX2" fmla="*/ 193635 w 322222"/>
                <a:gd name="connsiteY2" fmla="*/ 80987 h 195287"/>
                <a:gd name="connsiteX3" fmla="*/ 49569 w 322222"/>
                <a:gd name="connsiteY3" fmla="*/ 80987 h 195287"/>
                <a:gd name="connsiteX4" fmla="*/ 49569 w 322222"/>
                <a:gd name="connsiteY4" fmla="*/ 195287 h 195287"/>
                <a:gd name="connsiteX5" fmla="*/ 322222 w 322222"/>
                <a:gd name="connsiteY5" fmla="*/ 195287 h 195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222" h="195287">
                  <a:moveTo>
                    <a:pt x="72191" y="24"/>
                  </a:moveTo>
                  <a:lnTo>
                    <a:pt x="193635" y="24"/>
                  </a:lnTo>
                  <a:cubicBezTo>
                    <a:pt x="246022" y="-1563"/>
                    <a:pt x="253167" y="76620"/>
                    <a:pt x="193635" y="80987"/>
                  </a:cubicBezTo>
                  <a:lnTo>
                    <a:pt x="49569" y="80987"/>
                  </a:lnTo>
                  <a:cubicBezTo>
                    <a:pt x="-14725" y="80986"/>
                    <a:pt x="-18297" y="195288"/>
                    <a:pt x="49569" y="195287"/>
                  </a:cubicBezTo>
                  <a:lnTo>
                    <a:pt x="322222" y="195287"/>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sp>
        <p:nvSpPr>
          <p:cNvPr id="43" name="Oval 42">
            <a:extLst>
              <a:ext uri="{FF2B5EF4-FFF2-40B4-BE49-F238E27FC236}">
                <a16:creationId xmlns:a16="http://schemas.microsoft.com/office/drawing/2014/main" id="{E1EFFC27-C227-4DF1-8D06-7944D2556E31}"/>
              </a:ext>
              <a:ext uri="{C183D7F6-B498-43B3-948B-1728B52AA6E4}">
                <adec:decorative xmlns:adec="http://schemas.microsoft.com/office/drawing/2017/decorative" val="1"/>
              </a:ext>
            </a:extLst>
          </p:cNvPr>
          <p:cNvSpPr/>
          <p:nvPr/>
        </p:nvSpPr>
        <p:spPr bwMode="auto">
          <a:xfrm>
            <a:off x="2333635" y="446643"/>
            <a:ext cx="1120214" cy="112021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45" name="Graphic 44">
            <a:extLst>
              <a:ext uri="{FF2B5EF4-FFF2-40B4-BE49-F238E27FC236}">
                <a16:creationId xmlns:a16="http://schemas.microsoft.com/office/drawing/2014/main" id="{B3A2D541-D3F3-4F01-8DDE-1C6AB2C3193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067" y="2722696"/>
            <a:ext cx="885951" cy="885951"/>
          </a:xfrm>
          <a:prstGeom prst="rect">
            <a:avLst/>
          </a:prstGeom>
        </p:spPr>
      </p:pic>
      <p:grpSp>
        <p:nvGrpSpPr>
          <p:cNvPr id="46" name="Graphic 259" descr="hybrid cloud storage">
            <a:extLst>
              <a:ext uri="{FF2B5EF4-FFF2-40B4-BE49-F238E27FC236}">
                <a16:creationId xmlns:a16="http://schemas.microsoft.com/office/drawing/2014/main" id="{38EE934A-B9FB-42FA-8C38-D813476EC3F9}"/>
              </a:ext>
            </a:extLst>
          </p:cNvPr>
          <p:cNvGrpSpPr/>
          <p:nvPr/>
        </p:nvGrpSpPr>
        <p:grpSpPr>
          <a:xfrm>
            <a:off x="2551457" y="634688"/>
            <a:ext cx="744123" cy="744123"/>
            <a:chOff x="6302307" y="1209322"/>
            <a:chExt cx="503911" cy="503911"/>
          </a:xfrm>
        </p:grpSpPr>
        <p:sp>
          <p:nvSpPr>
            <p:cNvPr id="47" name="Freeform: Shape 46">
              <a:extLst>
                <a:ext uri="{FF2B5EF4-FFF2-40B4-BE49-F238E27FC236}">
                  <a16:creationId xmlns:a16="http://schemas.microsoft.com/office/drawing/2014/main" id="{2B8E031A-A5C1-42C9-8006-5FFF7B306255}"/>
                </a:ext>
              </a:extLst>
            </p:cNvPr>
            <p:cNvSpPr/>
            <p:nvPr/>
          </p:nvSpPr>
          <p:spPr>
            <a:xfrm>
              <a:off x="6301258" y="1296096"/>
              <a:ext cx="270138" cy="270138"/>
            </a:xfrm>
            <a:custGeom>
              <a:avLst/>
              <a:gdLst>
                <a:gd name="connsiteX0" fmla="*/ 272212 w 270137"/>
                <a:gd name="connsiteY0" fmla="*/ 272212 h 270137"/>
                <a:gd name="connsiteX1" fmla="*/ 2089 w 270137"/>
                <a:gd name="connsiteY1" fmla="*/ 272212 h 270137"/>
                <a:gd name="connsiteX2" fmla="*/ 2089 w 270137"/>
                <a:gd name="connsiteY2" fmla="*/ 2089 h 270137"/>
                <a:gd name="connsiteX3" fmla="*/ 272212 w 270137"/>
                <a:gd name="connsiteY3" fmla="*/ 2089 h 270137"/>
                <a:gd name="connsiteX4" fmla="*/ 272212 w 270137"/>
                <a:gd name="connsiteY4" fmla="*/ 272212 h 27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137" h="270137">
                  <a:moveTo>
                    <a:pt x="272212" y="272212"/>
                  </a:moveTo>
                  <a:lnTo>
                    <a:pt x="2089" y="272212"/>
                  </a:lnTo>
                  <a:lnTo>
                    <a:pt x="2089" y="2089"/>
                  </a:lnTo>
                  <a:lnTo>
                    <a:pt x="272212" y="2089"/>
                  </a:lnTo>
                  <a:lnTo>
                    <a:pt x="272212" y="272212"/>
                  </a:lnTo>
                  <a:close/>
                </a:path>
              </a:pathLst>
            </a:custGeom>
            <a:solidFill>
              <a:srgbClr val="0078D7"/>
            </a:solidFill>
            <a:ln w="5106"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D90C902-7932-47E8-A7F6-ADEE035D96A5}"/>
                </a:ext>
              </a:extLst>
            </p:cNvPr>
            <p:cNvSpPr/>
            <p:nvPr/>
          </p:nvSpPr>
          <p:spPr>
            <a:xfrm>
              <a:off x="6611413" y="1296867"/>
              <a:ext cx="166239" cy="166239"/>
            </a:xfrm>
            <a:custGeom>
              <a:avLst/>
              <a:gdLst>
                <a:gd name="connsiteX0" fmla="*/ 164691 w 166238"/>
                <a:gd name="connsiteY0" fmla="*/ 164690 h 166238"/>
                <a:gd name="connsiteX1" fmla="*/ 2089 w 166238"/>
                <a:gd name="connsiteY1" fmla="*/ 164690 h 166238"/>
                <a:gd name="connsiteX2" fmla="*/ 2089 w 166238"/>
                <a:gd name="connsiteY2" fmla="*/ 2089 h 166238"/>
                <a:gd name="connsiteX3" fmla="*/ 164779 w 166238"/>
                <a:gd name="connsiteY3" fmla="*/ 2089 h 166238"/>
                <a:gd name="connsiteX4" fmla="*/ 164779 w 166238"/>
                <a:gd name="connsiteY4" fmla="*/ 164690 h 166238"/>
                <a:gd name="connsiteX5" fmla="*/ 164691 w 166238"/>
                <a:gd name="connsiteY5" fmla="*/ 164690 h 16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238" h="166238">
                  <a:moveTo>
                    <a:pt x="164691" y="164690"/>
                  </a:moveTo>
                  <a:lnTo>
                    <a:pt x="2089" y="164690"/>
                  </a:lnTo>
                  <a:lnTo>
                    <a:pt x="2089" y="2089"/>
                  </a:lnTo>
                  <a:lnTo>
                    <a:pt x="164779" y="2089"/>
                  </a:lnTo>
                  <a:lnTo>
                    <a:pt x="164779" y="164690"/>
                  </a:lnTo>
                  <a:lnTo>
                    <a:pt x="164691" y="164690"/>
                  </a:lnTo>
                  <a:close/>
                </a:path>
              </a:pathLst>
            </a:custGeom>
            <a:solidFill>
              <a:srgbClr val="0078D7"/>
            </a:solidFill>
            <a:ln w="5106"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6288F20-F028-4833-9670-D67B8B161062}"/>
                </a:ext>
              </a:extLst>
            </p:cNvPr>
            <p:cNvSpPr/>
            <p:nvPr/>
          </p:nvSpPr>
          <p:spPr>
            <a:xfrm>
              <a:off x="6610805" y="1499673"/>
              <a:ext cx="98704" cy="98704"/>
            </a:xfrm>
            <a:custGeom>
              <a:avLst/>
              <a:gdLst>
                <a:gd name="connsiteX0" fmla="*/ 98700 w 98704"/>
                <a:gd name="connsiteY0" fmla="*/ 98699 h 98704"/>
                <a:gd name="connsiteX1" fmla="*/ 2089 w 98704"/>
                <a:gd name="connsiteY1" fmla="*/ 98699 h 98704"/>
                <a:gd name="connsiteX2" fmla="*/ 2089 w 98704"/>
                <a:gd name="connsiteY2" fmla="*/ 2089 h 98704"/>
                <a:gd name="connsiteX3" fmla="*/ 98700 w 98704"/>
                <a:gd name="connsiteY3" fmla="*/ 2089 h 98704"/>
                <a:gd name="connsiteX4" fmla="*/ 98700 w 98704"/>
                <a:gd name="connsiteY4" fmla="*/ 98699 h 98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04" h="98704">
                  <a:moveTo>
                    <a:pt x="98700" y="98699"/>
                  </a:moveTo>
                  <a:lnTo>
                    <a:pt x="2089" y="98699"/>
                  </a:lnTo>
                  <a:lnTo>
                    <a:pt x="2089" y="2089"/>
                  </a:lnTo>
                  <a:lnTo>
                    <a:pt x="98700" y="2089"/>
                  </a:lnTo>
                  <a:lnTo>
                    <a:pt x="98700" y="98699"/>
                  </a:lnTo>
                  <a:close/>
                </a:path>
              </a:pathLst>
            </a:custGeom>
            <a:solidFill>
              <a:srgbClr val="0078D7"/>
            </a:solidFill>
            <a:ln w="5106"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5D9B908-6A2B-4A45-BC9D-9C1541731A45}"/>
                </a:ext>
              </a:extLst>
            </p:cNvPr>
            <p:cNvSpPr/>
            <p:nvPr/>
          </p:nvSpPr>
          <p:spPr>
            <a:xfrm>
              <a:off x="6743753" y="1563027"/>
              <a:ext cx="57145" cy="57145"/>
            </a:xfrm>
            <a:custGeom>
              <a:avLst/>
              <a:gdLst>
                <a:gd name="connsiteX0" fmla="*/ 58313 w 57144"/>
                <a:gd name="connsiteY0" fmla="*/ 58313 h 57144"/>
                <a:gd name="connsiteX1" fmla="*/ 2089 w 57144"/>
                <a:gd name="connsiteY1" fmla="*/ 58313 h 57144"/>
                <a:gd name="connsiteX2" fmla="*/ 2089 w 57144"/>
                <a:gd name="connsiteY2" fmla="*/ 2089 h 57144"/>
                <a:gd name="connsiteX3" fmla="*/ 58313 w 57144"/>
                <a:gd name="connsiteY3" fmla="*/ 2089 h 57144"/>
                <a:gd name="connsiteX4" fmla="*/ 58313 w 57144"/>
                <a:gd name="connsiteY4" fmla="*/ 58313 h 5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4" h="57144">
                  <a:moveTo>
                    <a:pt x="58313" y="58313"/>
                  </a:moveTo>
                  <a:lnTo>
                    <a:pt x="2089" y="58313"/>
                  </a:lnTo>
                  <a:lnTo>
                    <a:pt x="2089" y="2089"/>
                  </a:lnTo>
                  <a:lnTo>
                    <a:pt x="58313" y="2089"/>
                  </a:lnTo>
                  <a:lnTo>
                    <a:pt x="58313" y="58313"/>
                  </a:lnTo>
                  <a:close/>
                </a:path>
              </a:pathLst>
            </a:custGeom>
            <a:solidFill>
              <a:srgbClr val="0078D7"/>
            </a:solidFill>
            <a:ln w="5106"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4239361-4EA9-444B-8D4A-A4641B705391}"/>
                </a:ext>
              </a:extLst>
            </p:cNvPr>
            <p:cNvSpPr/>
            <p:nvPr/>
          </p:nvSpPr>
          <p:spPr>
            <a:xfrm>
              <a:off x="6743835" y="1500119"/>
              <a:ext cx="31170" cy="31170"/>
            </a:xfrm>
            <a:custGeom>
              <a:avLst/>
              <a:gdLst>
                <a:gd name="connsiteX0" fmla="*/ 32972 w 31169"/>
                <a:gd name="connsiteY0" fmla="*/ 32973 h 31169"/>
                <a:gd name="connsiteX1" fmla="*/ 2089 w 31169"/>
                <a:gd name="connsiteY1" fmla="*/ 32973 h 31169"/>
                <a:gd name="connsiteX2" fmla="*/ 2089 w 31169"/>
                <a:gd name="connsiteY2" fmla="*/ 2089 h 31169"/>
                <a:gd name="connsiteX3" fmla="*/ 32972 w 31169"/>
                <a:gd name="connsiteY3" fmla="*/ 2089 h 31169"/>
                <a:gd name="connsiteX4" fmla="*/ 32972 w 31169"/>
                <a:gd name="connsiteY4" fmla="*/ 32973 h 31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9" h="31169">
                  <a:moveTo>
                    <a:pt x="32972" y="32973"/>
                  </a:moveTo>
                  <a:lnTo>
                    <a:pt x="2089" y="32973"/>
                  </a:lnTo>
                  <a:lnTo>
                    <a:pt x="2089" y="2089"/>
                  </a:lnTo>
                  <a:lnTo>
                    <a:pt x="32972" y="2089"/>
                  </a:lnTo>
                  <a:lnTo>
                    <a:pt x="32972" y="32973"/>
                  </a:lnTo>
                  <a:close/>
                </a:path>
              </a:pathLst>
            </a:custGeom>
            <a:solidFill>
              <a:srgbClr val="0078D7"/>
            </a:solidFill>
            <a:ln w="5106"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A25A35D-2F14-4AB0-BBCC-35BDF49D097C}"/>
                </a:ext>
              </a:extLst>
            </p:cNvPr>
            <p:cNvSpPr/>
            <p:nvPr/>
          </p:nvSpPr>
          <p:spPr>
            <a:xfrm>
              <a:off x="6339713" y="1371219"/>
              <a:ext cx="197408" cy="119484"/>
            </a:xfrm>
            <a:custGeom>
              <a:avLst/>
              <a:gdLst>
                <a:gd name="connsiteX0" fmla="*/ 157299 w 197408"/>
                <a:gd name="connsiteY0" fmla="*/ 46523 h 119484"/>
                <a:gd name="connsiteX1" fmla="*/ 112866 w 197408"/>
                <a:gd name="connsiteY1" fmla="*/ 2089 h 119484"/>
                <a:gd name="connsiteX2" fmla="*/ 69576 w 197408"/>
                <a:gd name="connsiteY2" fmla="*/ 36756 h 119484"/>
                <a:gd name="connsiteX3" fmla="*/ 52242 w 197408"/>
                <a:gd name="connsiteY3" fmla="*/ 29365 h 119484"/>
                <a:gd name="connsiteX4" fmla="*/ 28045 w 197408"/>
                <a:gd name="connsiteY4" fmla="*/ 53562 h 119484"/>
                <a:gd name="connsiteX5" fmla="*/ 28045 w 197408"/>
                <a:gd name="connsiteY5" fmla="*/ 54178 h 119484"/>
                <a:gd name="connsiteX6" fmla="*/ 2089 w 197408"/>
                <a:gd name="connsiteY6" fmla="*/ 85765 h 119484"/>
                <a:gd name="connsiteX7" fmla="*/ 34293 w 197408"/>
                <a:gd name="connsiteY7" fmla="*/ 117969 h 119484"/>
                <a:gd name="connsiteX8" fmla="*/ 166450 w 197408"/>
                <a:gd name="connsiteY8" fmla="*/ 117969 h 119484"/>
                <a:gd name="connsiteX9" fmla="*/ 195663 w 197408"/>
                <a:gd name="connsiteY9" fmla="*/ 88757 h 119484"/>
                <a:gd name="connsiteX10" fmla="*/ 166450 w 197408"/>
                <a:gd name="connsiteY10" fmla="*/ 59545 h 119484"/>
                <a:gd name="connsiteX11" fmla="*/ 154396 w 197408"/>
                <a:gd name="connsiteY11" fmla="*/ 62184 h 119484"/>
                <a:gd name="connsiteX12" fmla="*/ 157299 w 197408"/>
                <a:gd name="connsiteY12" fmla="*/ 46523 h 11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408" h="119484">
                  <a:moveTo>
                    <a:pt x="157299" y="46523"/>
                  </a:moveTo>
                  <a:cubicBezTo>
                    <a:pt x="157299" y="21974"/>
                    <a:pt x="137414" y="2089"/>
                    <a:pt x="112866" y="2089"/>
                  </a:cubicBezTo>
                  <a:cubicBezTo>
                    <a:pt x="91660" y="2089"/>
                    <a:pt x="73975" y="16871"/>
                    <a:pt x="69576" y="36756"/>
                  </a:cubicBezTo>
                  <a:cubicBezTo>
                    <a:pt x="65176" y="32180"/>
                    <a:pt x="59017" y="29365"/>
                    <a:pt x="52242" y="29365"/>
                  </a:cubicBezTo>
                  <a:cubicBezTo>
                    <a:pt x="38868" y="29365"/>
                    <a:pt x="28045" y="40187"/>
                    <a:pt x="28045" y="53562"/>
                  </a:cubicBezTo>
                  <a:cubicBezTo>
                    <a:pt x="28045" y="53737"/>
                    <a:pt x="28045" y="54002"/>
                    <a:pt x="28045" y="54178"/>
                  </a:cubicBezTo>
                  <a:cubicBezTo>
                    <a:pt x="13263" y="57081"/>
                    <a:pt x="2089" y="70104"/>
                    <a:pt x="2089" y="85765"/>
                  </a:cubicBezTo>
                  <a:cubicBezTo>
                    <a:pt x="2089" y="103539"/>
                    <a:pt x="16519" y="117969"/>
                    <a:pt x="34293" y="117969"/>
                  </a:cubicBezTo>
                  <a:lnTo>
                    <a:pt x="166450" y="117969"/>
                  </a:lnTo>
                  <a:cubicBezTo>
                    <a:pt x="182552" y="117969"/>
                    <a:pt x="195663" y="104858"/>
                    <a:pt x="195663" y="88757"/>
                  </a:cubicBezTo>
                  <a:cubicBezTo>
                    <a:pt x="195663" y="72655"/>
                    <a:pt x="182552" y="59545"/>
                    <a:pt x="166450" y="59545"/>
                  </a:cubicBezTo>
                  <a:cubicBezTo>
                    <a:pt x="162139" y="59545"/>
                    <a:pt x="158092" y="60513"/>
                    <a:pt x="154396" y="62184"/>
                  </a:cubicBezTo>
                  <a:cubicBezTo>
                    <a:pt x="156244" y="57345"/>
                    <a:pt x="157299" y="52066"/>
                    <a:pt x="157299" y="46523"/>
                  </a:cubicBezTo>
                  <a:close/>
                </a:path>
              </a:pathLst>
            </a:custGeom>
            <a:solidFill>
              <a:srgbClr val="50E6FF"/>
            </a:solidFill>
            <a:ln w="5106"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3238607C-19A3-4B8A-8CDC-82B78A6A5623}"/>
              </a:ext>
            </a:extLst>
          </p:cNvPr>
          <p:cNvSpPr>
            <a:spLocks noGrp="1"/>
          </p:cNvSpPr>
          <p:nvPr>
            <p:ph type="title" idx="4294967295"/>
          </p:nvPr>
        </p:nvSpPr>
        <p:spPr>
          <a:xfrm>
            <a:off x="588263" y="-492443"/>
            <a:ext cx="11018520" cy="492443"/>
          </a:xfrm>
        </p:spPr>
        <p:txBody>
          <a:bodyPr vert="horz" wrap="square" lIns="0" tIns="0" rIns="0" bIns="0" rtlCol="0" anchor="b">
            <a:spAutoFit/>
          </a:bodyPr>
          <a:lstStyle/>
          <a:p>
            <a:r>
              <a:rPr lang="en-US" dirty="0">
                <a:solidFill>
                  <a:schemeClr val="bg1"/>
                </a:solidFill>
              </a:rPr>
              <a:t>Cloud-native applications</a:t>
            </a:r>
          </a:p>
        </p:txBody>
      </p:sp>
    </p:spTree>
    <p:extLst>
      <p:ext uri="{BB962C8B-B14F-4D97-AF65-F5344CB8AC3E}">
        <p14:creationId xmlns:p14="http://schemas.microsoft.com/office/powerpoint/2010/main" val="56843087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686D3-41BD-425F-AB8A-E648B5EDC58F}"/>
              </a:ext>
            </a:extLst>
          </p:cNvPr>
          <p:cNvSpPr>
            <a:spLocks noGrp="1"/>
          </p:cNvSpPr>
          <p:nvPr>
            <p:ph type="title"/>
          </p:nvPr>
        </p:nvSpPr>
        <p:spPr/>
        <p:txBody>
          <a:bodyPr/>
          <a:lstStyle/>
          <a:p>
            <a:r>
              <a:rPr lang="en-US"/>
              <a:t>Transactional applications</a:t>
            </a:r>
          </a:p>
        </p:txBody>
      </p:sp>
      <p:pic>
        <p:nvPicPr>
          <p:cNvPr id="12" name="Picture 11">
            <a:extLst>
              <a:ext uri="{FF2B5EF4-FFF2-40B4-BE49-F238E27FC236}">
                <a16:creationId xmlns:a16="http://schemas.microsoft.com/office/drawing/2014/main" id="{B3B6765F-7283-4C48-A19B-FC2802A3CBEF}"/>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55709" y="1845052"/>
            <a:ext cx="1113130" cy="1113130"/>
          </a:xfrm>
          <a:prstGeom prst="rect">
            <a:avLst/>
          </a:prstGeom>
        </p:spPr>
      </p:pic>
      <p:pic>
        <p:nvPicPr>
          <p:cNvPr id="23" name="Picture 22">
            <a:extLst>
              <a:ext uri="{FF2B5EF4-FFF2-40B4-BE49-F238E27FC236}">
                <a16:creationId xmlns:a16="http://schemas.microsoft.com/office/drawing/2014/main" id="{F4ADE68C-5EE4-4CE8-8A57-557786CD4963}"/>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72312" y="5786317"/>
            <a:ext cx="471621" cy="471621"/>
          </a:xfrm>
          <a:prstGeom prst="rect">
            <a:avLst/>
          </a:prstGeom>
        </p:spPr>
      </p:pic>
      <p:grpSp>
        <p:nvGrpSpPr>
          <p:cNvPr id="24" name="Group 23">
            <a:extLst>
              <a:ext uri="{FF2B5EF4-FFF2-40B4-BE49-F238E27FC236}">
                <a16:creationId xmlns:a16="http://schemas.microsoft.com/office/drawing/2014/main" id="{0BADD2D1-2A39-4FB0-90C4-882A07C573D8}"/>
              </a:ext>
              <a:ext uri="{C183D7F6-B498-43B3-948B-1728B52AA6E4}">
                <adec:decorative xmlns:adec="http://schemas.microsoft.com/office/drawing/2017/decorative" val="1"/>
              </a:ext>
            </a:extLst>
          </p:cNvPr>
          <p:cNvGrpSpPr/>
          <p:nvPr/>
        </p:nvGrpSpPr>
        <p:grpSpPr>
          <a:xfrm>
            <a:off x="1606661" y="5830779"/>
            <a:ext cx="451781" cy="384057"/>
            <a:chOff x="7153326" y="1962061"/>
            <a:chExt cx="576967" cy="490477"/>
          </a:xfrm>
        </p:grpSpPr>
        <p:grpSp>
          <p:nvGrpSpPr>
            <p:cNvPr id="25" name="Group 24" descr="location">
              <a:extLst>
                <a:ext uri="{FF2B5EF4-FFF2-40B4-BE49-F238E27FC236}">
                  <a16:creationId xmlns:a16="http://schemas.microsoft.com/office/drawing/2014/main" id="{71989211-178D-4FEC-BE6F-95D3A57199BA}"/>
                </a:ext>
              </a:extLst>
            </p:cNvPr>
            <p:cNvGrpSpPr/>
            <p:nvPr/>
          </p:nvGrpSpPr>
          <p:grpSpPr>
            <a:xfrm>
              <a:off x="7153326" y="2026320"/>
              <a:ext cx="151724" cy="218304"/>
              <a:chOff x="798318" y="5778597"/>
              <a:chExt cx="268482" cy="386300"/>
            </a:xfrm>
          </p:grpSpPr>
          <p:sp>
            <p:nvSpPr>
              <p:cNvPr id="30" name="Freeform 113">
                <a:extLst>
                  <a:ext uri="{FF2B5EF4-FFF2-40B4-BE49-F238E27FC236}">
                    <a16:creationId xmlns:a16="http://schemas.microsoft.com/office/drawing/2014/main" id="{0B134A20-4453-43D5-8F69-0575AF6A15AC}"/>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1" name="Oval 30">
                <a:extLst>
                  <a:ext uri="{FF2B5EF4-FFF2-40B4-BE49-F238E27FC236}">
                    <a16:creationId xmlns:a16="http://schemas.microsoft.com/office/drawing/2014/main" id="{C3D4C067-ED12-4561-81C9-ADA62D2F3834}"/>
                  </a:ext>
                </a:extLst>
              </p:cNvPr>
              <p:cNvSpPr>
                <a:spLocks noChangeArrowheads="1"/>
              </p:cNvSpPr>
              <p:nvPr/>
            </p:nvSpPr>
            <p:spPr bwMode="auto">
              <a:xfrm>
                <a:off x="875579" y="5857788"/>
                <a:ext cx="110097" cy="113959"/>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26" name="Group 25" descr="location">
              <a:extLst>
                <a:ext uri="{FF2B5EF4-FFF2-40B4-BE49-F238E27FC236}">
                  <a16:creationId xmlns:a16="http://schemas.microsoft.com/office/drawing/2014/main" id="{5325B8AC-183A-41D8-960B-8A3DDC8C4AA3}"/>
                </a:ext>
              </a:extLst>
            </p:cNvPr>
            <p:cNvGrpSpPr/>
            <p:nvPr/>
          </p:nvGrpSpPr>
          <p:grpSpPr>
            <a:xfrm>
              <a:off x="7389406" y="1962061"/>
              <a:ext cx="340887" cy="490477"/>
              <a:chOff x="798318" y="5778597"/>
              <a:chExt cx="268482" cy="386300"/>
            </a:xfrm>
          </p:grpSpPr>
          <p:sp>
            <p:nvSpPr>
              <p:cNvPr id="28" name="Freeform 113">
                <a:extLst>
                  <a:ext uri="{FF2B5EF4-FFF2-40B4-BE49-F238E27FC236}">
                    <a16:creationId xmlns:a16="http://schemas.microsoft.com/office/drawing/2014/main" id="{5150B9FE-E8D2-4A9E-B926-4A67BDAEBA4F}"/>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9" name="Oval 28">
                <a:extLst>
                  <a:ext uri="{FF2B5EF4-FFF2-40B4-BE49-F238E27FC236}">
                    <a16:creationId xmlns:a16="http://schemas.microsoft.com/office/drawing/2014/main" id="{E98CE879-0374-46F3-96C4-A542241271AE}"/>
                  </a:ext>
                </a:extLst>
              </p:cNvPr>
              <p:cNvSpPr>
                <a:spLocks noChangeArrowheads="1"/>
              </p:cNvSpPr>
              <p:nvPr/>
            </p:nvSpPr>
            <p:spPr bwMode="auto">
              <a:xfrm>
                <a:off x="875579" y="5857788"/>
                <a:ext cx="110097" cy="113959"/>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27" name="Freeform: Shape 26">
              <a:extLst>
                <a:ext uri="{FF2B5EF4-FFF2-40B4-BE49-F238E27FC236}">
                  <a16:creationId xmlns:a16="http://schemas.microsoft.com/office/drawing/2014/main" id="{919EF44B-CA4D-4BF8-898D-7E62B758897A}"/>
                </a:ext>
              </a:extLst>
            </p:cNvPr>
            <p:cNvSpPr/>
            <p:nvPr/>
          </p:nvSpPr>
          <p:spPr bwMode="auto">
            <a:xfrm>
              <a:off x="7173953" y="2250257"/>
              <a:ext cx="322222" cy="195287"/>
            </a:xfrm>
            <a:custGeom>
              <a:avLst/>
              <a:gdLst>
                <a:gd name="connsiteX0" fmla="*/ 22622 w 272653"/>
                <a:gd name="connsiteY0" fmla="*/ 0 h 195263"/>
                <a:gd name="connsiteX1" fmla="*/ 144066 w 272653"/>
                <a:gd name="connsiteY1" fmla="*/ 0 h 195263"/>
                <a:gd name="connsiteX2" fmla="*/ 144066 w 272653"/>
                <a:gd name="connsiteY2" fmla="*/ 80963 h 195263"/>
                <a:gd name="connsiteX3" fmla="*/ 0 w 272653"/>
                <a:gd name="connsiteY3" fmla="*/ 80963 h 195263"/>
                <a:gd name="connsiteX4" fmla="*/ 0 w 272653"/>
                <a:gd name="connsiteY4" fmla="*/ 195263 h 195263"/>
                <a:gd name="connsiteX5" fmla="*/ 272653 w 272653"/>
                <a:gd name="connsiteY5" fmla="*/ 195263 h 195263"/>
                <a:gd name="connsiteX0" fmla="*/ 22622 w 272653"/>
                <a:gd name="connsiteY0" fmla="*/ 33 h 195296"/>
                <a:gd name="connsiteX1" fmla="*/ 144066 w 272653"/>
                <a:gd name="connsiteY1" fmla="*/ 33 h 195296"/>
                <a:gd name="connsiteX2" fmla="*/ 144066 w 272653"/>
                <a:gd name="connsiteY2" fmla="*/ 80996 h 195296"/>
                <a:gd name="connsiteX3" fmla="*/ 0 w 272653"/>
                <a:gd name="connsiteY3" fmla="*/ 80996 h 195296"/>
                <a:gd name="connsiteX4" fmla="*/ 0 w 272653"/>
                <a:gd name="connsiteY4" fmla="*/ 195296 h 195296"/>
                <a:gd name="connsiteX5" fmla="*/ 272653 w 272653"/>
                <a:gd name="connsiteY5" fmla="*/ 195296 h 195296"/>
                <a:gd name="connsiteX0" fmla="*/ 22622 w 272653"/>
                <a:gd name="connsiteY0" fmla="*/ 24 h 195287"/>
                <a:gd name="connsiteX1" fmla="*/ 144066 w 272653"/>
                <a:gd name="connsiteY1" fmla="*/ 24 h 195287"/>
                <a:gd name="connsiteX2" fmla="*/ 144066 w 272653"/>
                <a:gd name="connsiteY2" fmla="*/ 80987 h 195287"/>
                <a:gd name="connsiteX3" fmla="*/ 0 w 272653"/>
                <a:gd name="connsiteY3" fmla="*/ 80987 h 195287"/>
                <a:gd name="connsiteX4" fmla="*/ 0 w 272653"/>
                <a:gd name="connsiteY4" fmla="*/ 195287 h 195287"/>
                <a:gd name="connsiteX5" fmla="*/ 272653 w 272653"/>
                <a:gd name="connsiteY5" fmla="*/ 195287 h 195287"/>
                <a:gd name="connsiteX0" fmla="*/ 41672 w 291703"/>
                <a:gd name="connsiteY0" fmla="*/ 24 h 195287"/>
                <a:gd name="connsiteX1" fmla="*/ 163116 w 291703"/>
                <a:gd name="connsiteY1" fmla="*/ 24 h 195287"/>
                <a:gd name="connsiteX2" fmla="*/ 163116 w 291703"/>
                <a:gd name="connsiteY2" fmla="*/ 80987 h 195287"/>
                <a:gd name="connsiteX3" fmla="*/ 19050 w 291703"/>
                <a:gd name="connsiteY3" fmla="*/ 80987 h 195287"/>
                <a:gd name="connsiteX4" fmla="*/ 19050 w 291703"/>
                <a:gd name="connsiteY4" fmla="*/ 195287 h 195287"/>
                <a:gd name="connsiteX5" fmla="*/ 291703 w 291703"/>
                <a:gd name="connsiteY5" fmla="*/ 195287 h 195287"/>
                <a:gd name="connsiteX0" fmla="*/ 60316 w 310347"/>
                <a:gd name="connsiteY0" fmla="*/ 24 h 195287"/>
                <a:gd name="connsiteX1" fmla="*/ 181760 w 310347"/>
                <a:gd name="connsiteY1" fmla="*/ 24 h 195287"/>
                <a:gd name="connsiteX2" fmla="*/ 181760 w 310347"/>
                <a:gd name="connsiteY2" fmla="*/ 80987 h 195287"/>
                <a:gd name="connsiteX3" fmla="*/ 37694 w 310347"/>
                <a:gd name="connsiteY3" fmla="*/ 80987 h 195287"/>
                <a:gd name="connsiteX4" fmla="*/ 37694 w 310347"/>
                <a:gd name="connsiteY4" fmla="*/ 195287 h 195287"/>
                <a:gd name="connsiteX5" fmla="*/ 310347 w 310347"/>
                <a:gd name="connsiteY5" fmla="*/ 195287 h 195287"/>
                <a:gd name="connsiteX0" fmla="*/ 68202 w 318233"/>
                <a:gd name="connsiteY0" fmla="*/ 24 h 195287"/>
                <a:gd name="connsiteX1" fmla="*/ 189646 w 318233"/>
                <a:gd name="connsiteY1" fmla="*/ 24 h 195287"/>
                <a:gd name="connsiteX2" fmla="*/ 189646 w 318233"/>
                <a:gd name="connsiteY2" fmla="*/ 80987 h 195287"/>
                <a:gd name="connsiteX3" fmla="*/ 45580 w 318233"/>
                <a:gd name="connsiteY3" fmla="*/ 80987 h 195287"/>
                <a:gd name="connsiteX4" fmla="*/ 45580 w 318233"/>
                <a:gd name="connsiteY4" fmla="*/ 195287 h 195287"/>
                <a:gd name="connsiteX5" fmla="*/ 318233 w 318233"/>
                <a:gd name="connsiteY5" fmla="*/ 195287 h 195287"/>
                <a:gd name="connsiteX0" fmla="*/ 72191 w 322222"/>
                <a:gd name="connsiteY0" fmla="*/ 24 h 195287"/>
                <a:gd name="connsiteX1" fmla="*/ 193635 w 322222"/>
                <a:gd name="connsiteY1" fmla="*/ 24 h 195287"/>
                <a:gd name="connsiteX2" fmla="*/ 193635 w 322222"/>
                <a:gd name="connsiteY2" fmla="*/ 80987 h 195287"/>
                <a:gd name="connsiteX3" fmla="*/ 49569 w 322222"/>
                <a:gd name="connsiteY3" fmla="*/ 80987 h 195287"/>
                <a:gd name="connsiteX4" fmla="*/ 49569 w 322222"/>
                <a:gd name="connsiteY4" fmla="*/ 195287 h 195287"/>
                <a:gd name="connsiteX5" fmla="*/ 322222 w 322222"/>
                <a:gd name="connsiteY5" fmla="*/ 195287 h 195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222" h="195287">
                  <a:moveTo>
                    <a:pt x="72191" y="24"/>
                  </a:moveTo>
                  <a:lnTo>
                    <a:pt x="193635" y="24"/>
                  </a:lnTo>
                  <a:cubicBezTo>
                    <a:pt x="246022" y="-1563"/>
                    <a:pt x="253167" y="76620"/>
                    <a:pt x="193635" y="80987"/>
                  </a:cubicBezTo>
                  <a:lnTo>
                    <a:pt x="49569" y="80987"/>
                  </a:lnTo>
                  <a:cubicBezTo>
                    <a:pt x="-14725" y="80986"/>
                    <a:pt x="-18297" y="195288"/>
                    <a:pt x="49569" y="195287"/>
                  </a:cubicBezTo>
                  <a:lnTo>
                    <a:pt x="322222" y="195287"/>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pic>
        <p:nvPicPr>
          <p:cNvPr id="32" name="Graphic 31">
            <a:extLst>
              <a:ext uri="{FF2B5EF4-FFF2-40B4-BE49-F238E27FC236}">
                <a16:creationId xmlns:a16="http://schemas.microsoft.com/office/drawing/2014/main" id="{1534E37F-E844-4B39-8A94-BB90BE0CDC9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5736" y="5830779"/>
            <a:ext cx="421838" cy="421838"/>
          </a:xfrm>
          <a:prstGeom prst="rect">
            <a:avLst/>
          </a:prstGeom>
        </p:spPr>
      </p:pic>
      <p:pic>
        <p:nvPicPr>
          <p:cNvPr id="33" name="Graphic 32">
            <a:extLst>
              <a:ext uri="{FF2B5EF4-FFF2-40B4-BE49-F238E27FC236}">
                <a16:creationId xmlns:a16="http://schemas.microsoft.com/office/drawing/2014/main" id="{F3A50A54-F2B2-4923-B384-B1E58AD4F598}"/>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1170" y="5807815"/>
            <a:ext cx="421838" cy="421838"/>
          </a:xfrm>
          <a:prstGeom prst="rect">
            <a:avLst/>
          </a:prstGeom>
        </p:spPr>
      </p:pic>
      <p:sp>
        <p:nvSpPr>
          <p:cNvPr id="22" name="Rectangle 21">
            <a:extLst>
              <a:ext uri="{FF2B5EF4-FFF2-40B4-BE49-F238E27FC236}">
                <a16:creationId xmlns:a16="http://schemas.microsoft.com/office/drawing/2014/main" id="{75F41DB8-3373-4E31-A60D-305B58685C5C}"/>
              </a:ext>
              <a:ext uri="{C183D7F6-B498-43B3-948B-1728B52AA6E4}">
                <adec:decorative xmlns:adec="http://schemas.microsoft.com/office/drawing/2017/decorative" val="1"/>
              </a:ext>
            </a:extLst>
          </p:cNvPr>
          <p:cNvSpPr/>
          <p:nvPr/>
        </p:nvSpPr>
        <p:spPr bwMode="auto">
          <a:xfrm>
            <a:off x="1424810" y="5652276"/>
            <a:ext cx="4009888" cy="984250"/>
          </a:xfrm>
          <a:prstGeom prst="rect">
            <a:avLst/>
          </a:prstGeom>
          <a:solidFill>
            <a:schemeClr val="bg1">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3133969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Transactional applications</a:t>
            </a:r>
          </a:p>
        </p:txBody>
      </p:sp>
      <p:sp>
        <p:nvSpPr>
          <p:cNvPr id="3" name="Content Placeholder 2"/>
          <p:cNvSpPr>
            <a:spLocks noGrp="1"/>
          </p:cNvSpPr>
          <p:nvPr>
            <p:ph type="body" sz="quarter" idx="11"/>
          </p:nvPr>
        </p:nvSpPr>
        <p:spPr>
          <a:xfrm>
            <a:off x="4941888" y="1920847"/>
            <a:ext cx="6667500" cy="3013133"/>
          </a:xfrm>
        </p:spPr>
        <p:txBody>
          <a:bodyPr/>
          <a:lstStyle/>
          <a:p>
            <a:r>
              <a:rPr lang="en-US" dirty="0"/>
              <a:t>Why use Azure Database for PostgreSQL for transactional apps?</a:t>
            </a:r>
          </a:p>
          <a:p>
            <a:pPr lvl="1"/>
            <a:r>
              <a:rPr lang="en-US" dirty="0"/>
              <a:t>Robust support for many data types, including time-series data and semi-structured data with JSONB</a:t>
            </a:r>
          </a:p>
          <a:p>
            <a:pPr lvl="1"/>
            <a:r>
              <a:rPr lang="en-US" dirty="0"/>
              <a:t>Postgres transactions are ACID (Atomicity, Consistency, Isolation, and Durability) compliant, ensuring strong consistency for apps that must be always up to date</a:t>
            </a:r>
          </a:p>
          <a:p>
            <a:pPr lvl="1"/>
            <a:r>
              <a:rPr lang="en-US" dirty="0"/>
              <a:t>Benefit from cloud scale, built-in intelligence, advanced security and compliance, high availability, and integration with the Azure ecosystem</a:t>
            </a:r>
          </a:p>
          <a:p>
            <a:pPr lvl="1"/>
            <a:endParaRPr lang="en-US" dirty="0"/>
          </a:p>
        </p:txBody>
      </p:sp>
      <p:pic>
        <p:nvPicPr>
          <p:cNvPr id="4" name="Picture 3">
            <a:extLst>
              <a:ext uri="{FF2B5EF4-FFF2-40B4-BE49-F238E27FC236}">
                <a16:creationId xmlns:a16="http://schemas.microsoft.com/office/drawing/2014/main" id="{A43E21AD-D777-4A9D-8CAE-EEC77B624E2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88263" y="1909011"/>
            <a:ext cx="740667" cy="740667"/>
          </a:xfrm>
          <a:prstGeom prst="rect">
            <a:avLst/>
          </a:prstGeom>
        </p:spPr>
      </p:pic>
    </p:spTree>
    <p:extLst>
      <p:ext uri="{BB962C8B-B14F-4D97-AF65-F5344CB8AC3E}">
        <p14:creationId xmlns:p14="http://schemas.microsoft.com/office/powerpoint/2010/main" val="153349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0CC73-7926-49FE-98F5-68CDB1CD01D7}"/>
              </a:ext>
            </a:extLst>
          </p:cNvPr>
          <p:cNvSpPr>
            <a:spLocks noGrp="1"/>
          </p:cNvSpPr>
          <p:nvPr>
            <p:ph type="title"/>
          </p:nvPr>
        </p:nvSpPr>
        <p:spPr>
          <a:xfrm>
            <a:off x="588263" y="457200"/>
            <a:ext cx="5923886" cy="492443"/>
          </a:xfrm>
        </p:spPr>
        <p:txBody>
          <a:bodyPr/>
          <a:lstStyle/>
          <a:p>
            <a:r>
              <a:rPr lang="en-US"/>
              <a:t>Banking Platform</a:t>
            </a:r>
          </a:p>
        </p:txBody>
      </p:sp>
      <p:sp>
        <p:nvSpPr>
          <p:cNvPr id="5177" name="Text Placeholder 5176">
            <a:extLst>
              <a:ext uri="{FF2B5EF4-FFF2-40B4-BE49-F238E27FC236}">
                <a16:creationId xmlns:a16="http://schemas.microsoft.com/office/drawing/2014/main" id="{3AD8CDBA-FCD0-47DB-8DA7-B1E0D136CCE6}"/>
              </a:ext>
            </a:extLst>
          </p:cNvPr>
          <p:cNvSpPr>
            <a:spLocks noGrp="1"/>
          </p:cNvSpPr>
          <p:nvPr>
            <p:ph type="body" sz="quarter" idx="11"/>
          </p:nvPr>
        </p:nvSpPr>
        <p:spPr/>
        <p:txBody>
          <a:bodyPr/>
          <a:lstStyle/>
          <a:p>
            <a:r>
              <a:rPr lang="en-US"/>
              <a:t>Building a cloud-native banking platform</a:t>
            </a:r>
          </a:p>
          <a:p>
            <a:pPr lvl="1"/>
            <a:r>
              <a:rPr lang="en-US" err="1"/>
              <a:t>Finxact</a:t>
            </a:r>
            <a:r>
              <a:rPr lang="en-US"/>
              <a:t> provides banks with a modern approach to their system of record – the core services that handle deposits, loans, and other banking functions.</a:t>
            </a:r>
          </a:p>
          <a:p>
            <a:pPr lvl="1"/>
            <a:r>
              <a:rPr lang="en-US"/>
              <a:t>Their cloud-native architecture ensures they can meet the demands of modern banks – massive scale, performance, high availability, and ability to meet regulatory requirements.</a:t>
            </a:r>
          </a:p>
          <a:p>
            <a:pPr lvl="1"/>
            <a:r>
              <a:rPr lang="en-US" err="1"/>
              <a:t>Finxact</a:t>
            </a:r>
            <a:r>
              <a:rPr lang="en-US"/>
              <a:t> leverages managed open-source services, including Azure Kubernetes Service and Azure Database for PostgreSQL.</a:t>
            </a:r>
          </a:p>
          <a:p>
            <a:r>
              <a:rPr lang="en-US"/>
              <a:t>Benefits of Azure Database for PostgreSQL</a:t>
            </a:r>
          </a:p>
          <a:p>
            <a:pPr lvl="1"/>
            <a:r>
              <a:rPr lang="en-US"/>
              <a:t>Azure Database for PostgreSQL is used as a relational data store for </a:t>
            </a:r>
            <a:r>
              <a:rPr lang="en-US" err="1"/>
              <a:t>Finxact’s</a:t>
            </a:r>
            <a:r>
              <a:rPr lang="en-US"/>
              <a:t> core processing service.</a:t>
            </a:r>
          </a:p>
          <a:p>
            <a:pPr lvl="1"/>
            <a:r>
              <a:rPr lang="en-US"/>
              <a:t>They leverage JSON data types, thanks to Postgres’ support for </a:t>
            </a:r>
            <a:r>
              <a:rPr lang="en-US" err="1"/>
              <a:t>JSONB</a:t>
            </a:r>
            <a:r>
              <a:rPr lang="en-US"/>
              <a:t>, enabling a flexible data model.</a:t>
            </a:r>
          </a:p>
          <a:p>
            <a:pPr lvl="1"/>
            <a:r>
              <a:rPr lang="en-US"/>
              <a:t>Service availability is crucial. Azure Database for PostgreSQL is backed by a 99.99% SLA, but </a:t>
            </a:r>
            <a:r>
              <a:rPr lang="en-US" err="1"/>
              <a:t>Finxact</a:t>
            </a:r>
            <a:r>
              <a:rPr lang="en-US"/>
              <a:t> also deploys their database across multiple Availability Zones to provide an even higher level of availability.</a:t>
            </a:r>
          </a:p>
          <a:p>
            <a:endParaRPr lang="en-US"/>
          </a:p>
        </p:txBody>
      </p:sp>
      <p:sp>
        <p:nvSpPr>
          <p:cNvPr id="5159" name="Text Placeholder 5158">
            <a:extLst>
              <a:ext uri="{FF2B5EF4-FFF2-40B4-BE49-F238E27FC236}">
                <a16:creationId xmlns:a16="http://schemas.microsoft.com/office/drawing/2014/main" id="{1295A107-CEEE-4E83-BD56-B3C5F7B43C0D}"/>
              </a:ext>
            </a:extLst>
          </p:cNvPr>
          <p:cNvSpPr>
            <a:spLocks noGrp="1"/>
          </p:cNvSpPr>
          <p:nvPr>
            <p:ph type="body" sz="quarter" idx="13"/>
          </p:nvPr>
        </p:nvSpPr>
        <p:spPr/>
        <p:txBody>
          <a:bodyPr/>
          <a:lstStyle/>
          <a:p>
            <a:r>
              <a:rPr lang="en-US"/>
              <a:t>“The availability of open-source services on Azure enabled </a:t>
            </a:r>
            <a:r>
              <a:rPr lang="en-US" err="1"/>
              <a:t>Finxact</a:t>
            </a:r>
            <a:r>
              <a:rPr lang="en-US"/>
              <a:t> to leverage the most advanced solutions to support our customers’ business needs at massive scale.” </a:t>
            </a:r>
          </a:p>
          <a:p>
            <a:pPr lvl="1"/>
            <a:r>
              <a:rPr lang="en-US"/>
              <a:t>– Frank Sanchez, CEO, </a:t>
            </a:r>
            <a:r>
              <a:rPr lang="en-US" err="1"/>
              <a:t>Finxact</a:t>
            </a:r>
            <a:endParaRPr lang="en-US"/>
          </a:p>
        </p:txBody>
      </p:sp>
      <p:sp>
        <p:nvSpPr>
          <p:cNvPr id="13" name="Text Placeholder 12">
            <a:extLst>
              <a:ext uri="{FF2B5EF4-FFF2-40B4-BE49-F238E27FC236}">
                <a16:creationId xmlns:a16="http://schemas.microsoft.com/office/drawing/2014/main" id="{C38CBFFD-0AE2-4B80-A62A-AD944A07B54C}"/>
              </a:ext>
            </a:extLst>
          </p:cNvPr>
          <p:cNvSpPr>
            <a:spLocks noGrp="1"/>
          </p:cNvSpPr>
          <p:nvPr>
            <p:ph type="body" sz="quarter" idx="14"/>
          </p:nvPr>
        </p:nvSpPr>
        <p:spPr/>
        <p:txBody>
          <a:bodyPr/>
          <a:lstStyle/>
          <a:p>
            <a:r>
              <a:rPr lang="en-US"/>
              <a:t>Read the </a:t>
            </a:r>
            <a:r>
              <a:rPr lang="en-US">
                <a:hlinkClick r:id="rId3"/>
              </a:rPr>
              <a:t>case study</a:t>
            </a:r>
            <a:endParaRPr lang="en-US"/>
          </a:p>
          <a:p>
            <a:endParaRPr lang="en-US"/>
          </a:p>
        </p:txBody>
      </p:sp>
      <p:pic>
        <p:nvPicPr>
          <p:cNvPr id="5122" name="Picture 2" descr="See the source image">
            <a:extLst>
              <a:ext uri="{FF2B5EF4-FFF2-40B4-BE49-F238E27FC236}">
                <a16:creationId xmlns:a16="http://schemas.microsoft.com/office/drawing/2014/main" id="{98F9D50C-0924-42CD-AD97-725F0DC05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5784" y="547666"/>
            <a:ext cx="914399" cy="265156"/>
          </a:xfrm>
          <a:prstGeom prst="rect">
            <a:avLst/>
          </a:prstGeom>
          <a:noFill/>
          <a:extLst>
            <a:ext uri="{909E8E84-426E-40DD-AFC4-6F175D3DCCD1}">
              <a14:hiddenFill xmlns:a14="http://schemas.microsoft.com/office/drawing/2010/main">
                <a:solidFill>
                  <a:srgbClr val="FFFFFF"/>
                </a:solidFill>
              </a14:hiddenFill>
            </a:ext>
          </a:extLst>
        </p:spPr>
      </p:pic>
      <p:pic>
        <p:nvPicPr>
          <p:cNvPr id="181" name="Graphic 180" descr="Shield with solid fill">
            <a:extLst>
              <a:ext uri="{FF2B5EF4-FFF2-40B4-BE49-F238E27FC236}">
                <a16:creationId xmlns:a16="http://schemas.microsoft.com/office/drawing/2014/main" id="{6A435AA2-F5C5-4ADD-A30B-E88DFDDEFAB3}"/>
              </a:ext>
            </a:extLst>
          </p:cNvPr>
          <p:cNvPicPr>
            <a:picLocks noChangeAspect="1"/>
          </p:cNvPicPr>
          <p:nvPr/>
        </p:nvPicPr>
        <p:blipFill>
          <a:blip r:embed="rId5">
            <a:extLst>
              <a:ext uri="{96DAC541-7B7A-43D3-8B79-37D633B846F1}">
                <asvg:svgBlip xmlns:asvg="http://schemas.microsoft.com/office/drawing/2016/SVG/main" r:embed="rId6"/>
              </a:ext>
            </a:extLst>
          </a:blip>
          <a:srcRect l="100" t="-305" r="50000" b="100000"/>
          <a:stretch>
            <a:fillRect/>
          </a:stretch>
        </p:blipFill>
        <p:spPr>
          <a:xfrm>
            <a:off x="-4105912" y="1738314"/>
            <a:ext cx="456285" cy="2787"/>
          </a:xfrm>
          <a:custGeom>
            <a:avLst/>
            <a:gdLst>
              <a:gd name="connsiteX0" fmla="*/ 0 w 456285"/>
              <a:gd name="connsiteY0" fmla="*/ 0 h 2787"/>
              <a:gd name="connsiteX1" fmla="*/ 456285 w 456285"/>
              <a:gd name="connsiteY1" fmla="*/ 0 h 2787"/>
              <a:gd name="connsiteX2" fmla="*/ 456285 w 456285"/>
              <a:gd name="connsiteY2" fmla="*/ 2787 h 2787"/>
              <a:gd name="connsiteX3" fmla="*/ 0 w 456285"/>
              <a:gd name="connsiteY3" fmla="*/ 2787 h 2787"/>
              <a:gd name="connsiteX4" fmla="*/ 0 w 456285"/>
              <a:gd name="connsiteY4" fmla="*/ 0 h 2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2787">
                <a:moveTo>
                  <a:pt x="0" y="0"/>
                </a:moveTo>
                <a:lnTo>
                  <a:pt x="456285" y="0"/>
                </a:lnTo>
                <a:lnTo>
                  <a:pt x="456285" y="2787"/>
                </a:lnTo>
                <a:lnTo>
                  <a:pt x="0" y="2787"/>
                </a:lnTo>
                <a:lnTo>
                  <a:pt x="0" y="0"/>
                </a:lnTo>
                <a:close/>
              </a:path>
            </a:pathLst>
          </a:custGeom>
        </p:spPr>
      </p:pic>
      <p:pic>
        <p:nvPicPr>
          <p:cNvPr id="180" name="Graphic 179" descr="Shield with solid fill">
            <a:extLst>
              <a:ext uri="{FF2B5EF4-FFF2-40B4-BE49-F238E27FC236}">
                <a16:creationId xmlns:a16="http://schemas.microsoft.com/office/drawing/2014/main" id="{BF55B580-60E9-4332-AA67-F5878AF6B831}"/>
              </a:ext>
            </a:extLst>
          </p:cNvPr>
          <p:cNvPicPr>
            <a:picLocks noChangeAspect="1"/>
          </p:cNvPicPr>
          <p:nvPr/>
        </p:nvPicPr>
        <p:blipFill>
          <a:blip r:embed="rId5">
            <a:extLst>
              <a:ext uri="{96DAC541-7B7A-43D3-8B79-37D633B846F1}">
                <asvg:svgBlip xmlns:asvg="http://schemas.microsoft.com/office/drawing/2016/SVG/main" r:embed="rId6"/>
              </a:ext>
            </a:extLst>
          </a:blip>
          <a:srcRect l="50100" t="-305" b="100000"/>
          <a:stretch>
            <a:fillRect/>
          </a:stretch>
        </p:blipFill>
        <p:spPr>
          <a:xfrm>
            <a:off x="-3648712" y="1738314"/>
            <a:ext cx="456285" cy="2787"/>
          </a:xfrm>
          <a:custGeom>
            <a:avLst/>
            <a:gdLst>
              <a:gd name="connsiteX0" fmla="*/ 0 w 456285"/>
              <a:gd name="connsiteY0" fmla="*/ 0 h 2787"/>
              <a:gd name="connsiteX1" fmla="*/ 456285 w 456285"/>
              <a:gd name="connsiteY1" fmla="*/ 0 h 2787"/>
              <a:gd name="connsiteX2" fmla="*/ 456285 w 456285"/>
              <a:gd name="connsiteY2" fmla="*/ 2787 h 2787"/>
              <a:gd name="connsiteX3" fmla="*/ 0 w 456285"/>
              <a:gd name="connsiteY3" fmla="*/ 2787 h 2787"/>
              <a:gd name="connsiteX4" fmla="*/ 0 w 456285"/>
              <a:gd name="connsiteY4" fmla="*/ 0 h 2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2787">
                <a:moveTo>
                  <a:pt x="0" y="0"/>
                </a:moveTo>
                <a:lnTo>
                  <a:pt x="456285" y="0"/>
                </a:lnTo>
                <a:lnTo>
                  <a:pt x="456285" y="2787"/>
                </a:lnTo>
                <a:lnTo>
                  <a:pt x="0" y="2787"/>
                </a:lnTo>
                <a:lnTo>
                  <a:pt x="0" y="0"/>
                </a:lnTo>
                <a:close/>
              </a:path>
            </a:pathLst>
          </a:custGeom>
        </p:spPr>
      </p:pic>
      <p:cxnSp>
        <p:nvCxnSpPr>
          <p:cNvPr id="5172" name="Straight Connector 5171">
            <a:extLst>
              <a:ext uri="{FF2B5EF4-FFF2-40B4-BE49-F238E27FC236}">
                <a16:creationId xmlns:a16="http://schemas.microsoft.com/office/drawing/2014/main" id="{22192A05-D746-4626-83F0-597A27BF5C64}"/>
              </a:ext>
              <a:ext uri="{C183D7F6-B498-43B3-948B-1728B52AA6E4}">
                <adec:decorative xmlns:adec="http://schemas.microsoft.com/office/drawing/2017/decorative" val="1"/>
              </a:ext>
            </a:extLst>
          </p:cNvPr>
          <p:cNvCxnSpPr>
            <a:cxnSpLocks/>
          </p:cNvCxnSpPr>
          <p:nvPr/>
        </p:nvCxnSpPr>
        <p:spPr>
          <a:xfrm>
            <a:off x="653640" y="4210534"/>
            <a:ext cx="5720760"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70" name="Straight Connector 5169">
            <a:extLst>
              <a:ext uri="{FF2B5EF4-FFF2-40B4-BE49-F238E27FC236}">
                <a16:creationId xmlns:a16="http://schemas.microsoft.com/office/drawing/2014/main" id="{B0EE75EE-3A31-474C-BB86-B85C6854A442}"/>
              </a:ext>
              <a:ext uri="{C183D7F6-B498-43B3-948B-1728B52AA6E4}">
                <adec:decorative xmlns:adec="http://schemas.microsoft.com/office/drawing/2017/decorative" val="1"/>
              </a:ext>
            </a:extLst>
          </p:cNvPr>
          <p:cNvCxnSpPr>
            <a:cxnSpLocks/>
          </p:cNvCxnSpPr>
          <p:nvPr/>
        </p:nvCxnSpPr>
        <p:spPr>
          <a:xfrm>
            <a:off x="3491407" y="1898408"/>
            <a:ext cx="0" cy="465280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BC830BD0-9942-460B-9CFB-7AD056DC8A47}"/>
              </a:ext>
              <a:ext uri="{C183D7F6-B498-43B3-948B-1728B52AA6E4}">
                <adec:decorative xmlns:adec="http://schemas.microsoft.com/office/drawing/2017/decorative" val="1"/>
              </a:ext>
            </a:extLst>
          </p:cNvPr>
          <p:cNvGrpSpPr/>
          <p:nvPr/>
        </p:nvGrpSpPr>
        <p:grpSpPr>
          <a:xfrm>
            <a:off x="2941004" y="3841862"/>
            <a:ext cx="466474" cy="372321"/>
            <a:chOff x="2540424" y="3847104"/>
            <a:chExt cx="466474" cy="372321"/>
          </a:xfrm>
        </p:grpSpPr>
        <p:sp>
          <p:nvSpPr>
            <p:cNvPr id="193" name="TextBox 192">
              <a:extLst>
                <a:ext uri="{FF2B5EF4-FFF2-40B4-BE49-F238E27FC236}">
                  <a16:creationId xmlns:a16="http://schemas.microsoft.com/office/drawing/2014/main" id="{29A7E488-3DE6-4233-8009-B243FEC5EC5E}"/>
                </a:ext>
              </a:extLst>
            </p:cNvPr>
            <p:cNvSpPr txBox="1"/>
            <p:nvPr/>
          </p:nvSpPr>
          <p:spPr>
            <a:xfrm>
              <a:off x="2540424" y="4096314"/>
              <a:ext cx="466474" cy="123111"/>
            </a:xfrm>
            <a:prstGeom prst="rect">
              <a:avLst/>
            </a:prstGeom>
            <a:noFill/>
          </p:spPr>
          <p:txBody>
            <a:bodyPr wrap="none" lIns="0" tIns="0" rIns="0" bIns="0" rtlCol="0">
              <a:spAutoFit/>
            </a:bodyPr>
            <a:lstStyle/>
            <a:p>
              <a:pPr algn="ctr"/>
              <a:r>
                <a:rPr lang="en-US" sz="800"/>
                <a:t>Azure files</a:t>
              </a:r>
            </a:p>
          </p:txBody>
        </p:sp>
        <p:pic>
          <p:nvPicPr>
            <p:cNvPr id="194" name="Graphic 193" descr="Premium Storage ALT">
              <a:extLst>
                <a:ext uri="{FF2B5EF4-FFF2-40B4-BE49-F238E27FC236}">
                  <a16:creationId xmlns:a16="http://schemas.microsoft.com/office/drawing/2014/main" id="{7F506714-9613-459F-9477-F35D6885D57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48045" y="3847104"/>
              <a:ext cx="251231" cy="251231"/>
            </a:xfrm>
            <a:prstGeom prst="rect">
              <a:avLst/>
            </a:prstGeom>
          </p:spPr>
        </p:pic>
      </p:grpSp>
      <p:sp>
        <p:nvSpPr>
          <p:cNvPr id="5145" name="Freeform: Shape 5144">
            <a:extLst>
              <a:ext uri="{FF2B5EF4-FFF2-40B4-BE49-F238E27FC236}">
                <a16:creationId xmlns:a16="http://schemas.microsoft.com/office/drawing/2014/main" id="{25A86244-5DFC-43A9-A354-0ACB1CE769EC}"/>
              </a:ext>
              <a:ext uri="{C183D7F6-B498-43B3-948B-1728B52AA6E4}">
                <adec:decorative xmlns:adec="http://schemas.microsoft.com/office/drawing/2017/decorative" val="1"/>
              </a:ext>
            </a:extLst>
          </p:cNvPr>
          <p:cNvSpPr>
            <a:spLocks noChangeAspect="1"/>
          </p:cNvSpPr>
          <p:nvPr/>
        </p:nvSpPr>
        <p:spPr bwMode="auto">
          <a:xfrm>
            <a:off x="2242164" y="3783050"/>
            <a:ext cx="21336" cy="640080"/>
          </a:xfrm>
          <a:custGeom>
            <a:avLst/>
            <a:gdLst>
              <a:gd name="connsiteX0" fmla="*/ 17253 w 18821"/>
              <a:gd name="connsiteY0" fmla="*/ 581891 h 581891"/>
              <a:gd name="connsiteX1" fmla="*/ 17253 w 18821"/>
              <a:gd name="connsiteY1" fmla="*/ 406226 h 581891"/>
              <a:gd name="connsiteX2" fmla="*/ 0 w 18821"/>
              <a:gd name="connsiteY2" fmla="*/ 388973 h 581891"/>
              <a:gd name="connsiteX3" fmla="*/ 18821 w 18821"/>
              <a:gd name="connsiteY3" fmla="*/ 370152 h 581891"/>
              <a:gd name="connsiteX4" fmla="*/ 18821 w 18821"/>
              <a:gd name="connsiteY4" fmla="*/ 0 h 581891"/>
              <a:gd name="connsiteX0" fmla="*/ 17253 w 18821"/>
              <a:gd name="connsiteY0" fmla="*/ 581891 h 581891"/>
              <a:gd name="connsiteX1" fmla="*/ 17253 w 18821"/>
              <a:gd name="connsiteY1" fmla="*/ 406226 h 581891"/>
              <a:gd name="connsiteX2" fmla="*/ 0 w 18821"/>
              <a:gd name="connsiteY2" fmla="*/ 387134 h 581891"/>
              <a:gd name="connsiteX3" fmla="*/ 18821 w 18821"/>
              <a:gd name="connsiteY3" fmla="*/ 370152 h 581891"/>
              <a:gd name="connsiteX4" fmla="*/ 18821 w 18821"/>
              <a:gd name="connsiteY4" fmla="*/ 0 h 581891"/>
              <a:gd name="connsiteX0" fmla="*/ 17255 w 18823"/>
              <a:gd name="connsiteY0" fmla="*/ 581891 h 581891"/>
              <a:gd name="connsiteX1" fmla="*/ 17255 w 18823"/>
              <a:gd name="connsiteY1" fmla="*/ 406226 h 581891"/>
              <a:gd name="connsiteX2" fmla="*/ 2 w 18823"/>
              <a:gd name="connsiteY2" fmla="*/ 387134 h 581891"/>
              <a:gd name="connsiteX3" fmla="*/ 18823 w 18823"/>
              <a:gd name="connsiteY3" fmla="*/ 370152 h 581891"/>
              <a:gd name="connsiteX4" fmla="*/ 18823 w 18823"/>
              <a:gd name="connsiteY4" fmla="*/ 0 h 581891"/>
              <a:gd name="connsiteX0" fmla="*/ 17255 w 18823"/>
              <a:gd name="connsiteY0" fmla="*/ 581891 h 581891"/>
              <a:gd name="connsiteX1" fmla="*/ 17255 w 18823"/>
              <a:gd name="connsiteY1" fmla="*/ 406226 h 581891"/>
              <a:gd name="connsiteX2" fmla="*/ 2 w 18823"/>
              <a:gd name="connsiteY2" fmla="*/ 387134 h 581891"/>
              <a:gd name="connsiteX3" fmla="*/ 18823 w 18823"/>
              <a:gd name="connsiteY3" fmla="*/ 370152 h 581891"/>
              <a:gd name="connsiteX4" fmla="*/ 18823 w 18823"/>
              <a:gd name="connsiteY4" fmla="*/ 0 h 581891"/>
              <a:gd name="connsiteX0" fmla="*/ 17268 w 18836"/>
              <a:gd name="connsiteY0" fmla="*/ 581891 h 581891"/>
              <a:gd name="connsiteX1" fmla="*/ 17268 w 18836"/>
              <a:gd name="connsiteY1" fmla="*/ 406226 h 581891"/>
              <a:gd name="connsiteX2" fmla="*/ 15 w 18836"/>
              <a:gd name="connsiteY2" fmla="*/ 387134 h 581891"/>
              <a:gd name="connsiteX3" fmla="*/ 18836 w 18836"/>
              <a:gd name="connsiteY3" fmla="*/ 370152 h 581891"/>
              <a:gd name="connsiteX4" fmla="*/ 18836 w 18836"/>
              <a:gd name="connsiteY4" fmla="*/ 0 h 581891"/>
              <a:gd name="connsiteX0" fmla="*/ 17263 w 18831"/>
              <a:gd name="connsiteY0" fmla="*/ 581891 h 581891"/>
              <a:gd name="connsiteX1" fmla="*/ 17263 w 18831"/>
              <a:gd name="connsiteY1" fmla="*/ 406226 h 581891"/>
              <a:gd name="connsiteX2" fmla="*/ 10 w 18831"/>
              <a:gd name="connsiteY2" fmla="*/ 387134 h 581891"/>
              <a:gd name="connsiteX3" fmla="*/ 18831 w 18831"/>
              <a:gd name="connsiteY3" fmla="*/ 370152 h 581891"/>
              <a:gd name="connsiteX4" fmla="*/ 18831 w 18831"/>
              <a:gd name="connsiteY4" fmla="*/ 0 h 581891"/>
              <a:gd name="connsiteX0" fmla="*/ 17263 w 18831"/>
              <a:gd name="connsiteY0" fmla="*/ 581891 h 581891"/>
              <a:gd name="connsiteX1" fmla="*/ 17263 w 18831"/>
              <a:gd name="connsiteY1" fmla="*/ 406226 h 581891"/>
              <a:gd name="connsiteX2" fmla="*/ 10 w 18831"/>
              <a:gd name="connsiteY2" fmla="*/ 387134 h 581891"/>
              <a:gd name="connsiteX3" fmla="*/ 18831 w 18831"/>
              <a:gd name="connsiteY3" fmla="*/ 370152 h 581891"/>
              <a:gd name="connsiteX4" fmla="*/ 18831 w 18831"/>
              <a:gd name="connsiteY4" fmla="*/ 0 h 581891"/>
              <a:gd name="connsiteX0" fmla="*/ 17263 w 18831"/>
              <a:gd name="connsiteY0" fmla="*/ 581891 h 581891"/>
              <a:gd name="connsiteX1" fmla="*/ 17263 w 18831"/>
              <a:gd name="connsiteY1" fmla="*/ 406226 h 581891"/>
              <a:gd name="connsiteX2" fmla="*/ 10 w 18831"/>
              <a:gd name="connsiteY2" fmla="*/ 387134 h 581891"/>
              <a:gd name="connsiteX3" fmla="*/ 18831 w 18831"/>
              <a:gd name="connsiteY3" fmla="*/ 370152 h 581891"/>
              <a:gd name="connsiteX4" fmla="*/ 18831 w 18831"/>
              <a:gd name="connsiteY4" fmla="*/ 0 h 581891"/>
              <a:gd name="connsiteX0" fmla="*/ 17263 w 18831"/>
              <a:gd name="connsiteY0" fmla="*/ 581891 h 581891"/>
              <a:gd name="connsiteX1" fmla="*/ 17263 w 18831"/>
              <a:gd name="connsiteY1" fmla="*/ 406226 h 581891"/>
              <a:gd name="connsiteX2" fmla="*/ 10 w 18831"/>
              <a:gd name="connsiteY2" fmla="*/ 387134 h 581891"/>
              <a:gd name="connsiteX3" fmla="*/ 18831 w 18831"/>
              <a:gd name="connsiteY3" fmla="*/ 370152 h 581891"/>
              <a:gd name="connsiteX4" fmla="*/ 18831 w 18831"/>
              <a:gd name="connsiteY4" fmla="*/ 0 h 581891"/>
              <a:gd name="connsiteX0" fmla="*/ 17262 w 18830"/>
              <a:gd name="connsiteY0" fmla="*/ 581891 h 581891"/>
              <a:gd name="connsiteX1" fmla="*/ 17262 w 18830"/>
              <a:gd name="connsiteY1" fmla="*/ 406226 h 581891"/>
              <a:gd name="connsiteX2" fmla="*/ 9 w 18830"/>
              <a:gd name="connsiteY2" fmla="*/ 387134 h 581891"/>
              <a:gd name="connsiteX3" fmla="*/ 18830 w 18830"/>
              <a:gd name="connsiteY3" fmla="*/ 370152 h 581891"/>
              <a:gd name="connsiteX4" fmla="*/ 18830 w 18830"/>
              <a:gd name="connsiteY4" fmla="*/ 0 h 58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30" h="581891">
                <a:moveTo>
                  <a:pt x="17262" y="581891"/>
                </a:moveTo>
                <a:lnTo>
                  <a:pt x="17262" y="406226"/>
                </a:lnTo>
                <a:cubicBezTo>
                  <a:pt x="12063" y="406113"/>
                  <a:pt x="-381" y="401068"/>
                  <a:pt x="9" y="387134"/>
                </a:cubicBezTo>
                <a:cubicBezTo>
                  <a:pt x="399" y="373200"/>
                  <a:pt x="11453" y="372320"/>
                  <a:pt x="18830" y="370152"/>
                </a:cubicBezTo>
                <a:lnTo>
                  <a:pt x="18830" y="0"/>
                </a:lnTo>
              </a:path>
            </a:pathLst>
          </a:custGeom>
          <a:noFill/>
          <a:ln>
            <a:solidFill>
              <a:schemeClr val="accent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274" name="Freeform: Shape 273">
            <a:extLst>
              <a:ext uri="{FF2B5EF4-FFF2-40B4-BE49-F238E27FC236}">
                <a16:creationId xmlns:a16="http://schemas.microsoft.com/office/drawing/2014/main" id="{7248C8B0-5C38-45C6-AC2F-F3AA3B9AB8D2}"/>
              </a:ext>
              <a:ext uri="{C183D7F6-B498-43B3-948B-1728B52AA6E4}">
                <adec:decorative xmlns:adec="http://schemas.microsoft.com/office/drawing/2017/decorative" val="1"/>
              </a:ext>
            </a:extLst>
          </p:cNvPr>
          <p:cNvSpPr>
            <a:spLocks noChangeAspect="1"/>
          </p:cNvSpPr>
          <p:nvPr/>
        </p:nvSpPr>
        <p:spPr bwMode="auto">
          <a:xfrm>
            <a:off x="1886703" y="3783050"/>
            <a:ext cx="21336" cy="640080"/>
          </a:xfrm>
          <a:custGeom>
            <a:avLst/>
            <a:gdLst>
              <a:gd name="connsiteX0" fmla="*/ 17253 w 18821"/>
              <a:gd name="connsiteY0" fmla="*/ 581891 h 581891"/>
              <a:gd name="connsiteX1" fmla="*/ 17253 w 18821"/>
              <a:gd name="connsiteY1" fmla="*/ 406226 h 581891"/>
              <a:gd name="connsiteX2" fmla="*/ 0 w 18821"/>
              <a:gd name="connsiteY2" fmla="*/ 388973 h 581891"/>
              <a:gd name="connsiteX3" fmla="*/ 18821 w 18821"/>
              <a:gd name="connsiteY3" fmla="*/ 370152 h 581891"/>
              <a:gd name="connsiteX4" fmla="*/ 18821 w 18821"/>
              <a:gd name="connsiteY4" fmla="*/ 0 h 581891"/>
              <a:gd name="connsiteX0" fmla="*/ 17253 w 18821"/>
              <a:gd name="connsiteY0" fmla="*/ 581891 h 581891"/>
              <a:gd name="connsiteX1" fmla="*/ 17253 w 18821"/>
              <a:gd name="connsiteY1" fmla="*/ 406226 h 581891"/>
              <a:gd name="connsiteX2" fmla="*/ 0 w 18821"/>
              <a:gd name="connsiteY2" fmla="*/ 387134 h 581891"/>
              <a:gd name="connsiteX3" fmla="*/ 18821 w 18821"/>
              <a:gd name="connsiteY3" fmla="*/ 370152 h 581891"/>
              <a:gd name="connsiteX4" fmla="*/ 18821 w 18821"/>
              <a:gd name="connsiteY4" fmla="*/ 0 h 581891"/>
              <a:gd name="connsiteX0" fmla="*/ 17255 w 18823"/>
              <a:gd name="connsiteY0" fmla="*/ 581891 h 581891"/>
              <a:gd name="connsiteX1" fmla="*/ 17255 w 18823"/>
              <a:gd name="connsiteY1" fmla="*/ 406226 h 581891"/>
              <a:gd name="connsiteX2" fmla="*/ 2 w 18823"/>
              <a:gd name="connsiteY2" fmla="*/ 387134 h 581891"/>
              <a:gd name="connsiteX3" fmla="*/ 18823 w 18823"/>
              <a:gd name="connsiteY3" fmla="*/ 370152 h 581891"/>
              <a:gd name="connsiteX4" fmla="*/ 18823 w 18823"/>
              <a:gd name="connsiteY4" fmla="*/ 0 h 581891"/>
              <a:gd name="connsiteX0" fmla="*/ 17255 w 18823"/>
              <a:gd name="connsiteY0" fmla="*/ 581891 h 581891"/>
              <a:gd name="connsiteX1" fmla="*/ 17255 w 18823"/>
              <a:gd name="connsiteY1" fmla="*/ 406226 h 581891"/>
              <a:gd name="connsiteX2" fmla="*/ 2 w 18823"/>
              <a:gd name="connsiteY2" fmla="*/ 387134 h 581891"/>
              <a:gd name="connsiteX3" fmla="*/ 18823 w 18823"/>
              <a:gd name="connsiteY3" fmla="*/ 370152 h 581891"/>
              <a:gd name="connsiteX4" fmla="*/ 18823 w 18823"/>
              <a:gd name="connsiteY4" fmla="*/ 0 h 581891"/>
              <a:gd name="connsiteX0" fmla="*/ 17268 w 18836"/>
              <a:gd name="connsiteY0" fmla="*/ 581891 h 581891"/>
              <a:gd name="connsiteX1" fmla="*/ 17268 w 18836"/>
              <a:gd name="connsiteY1" fmla="*/ 406226 h 581891"/>
              <a:gd name="connsiteX2" fmla="*/ 15 w 18836"/>
              <a:gd name="connsiteY2" fmla="*/ 387134 h 581891"/>
              <a:gd name="connsiteX3" fmla="*/ 18836 w 18836"/>
              <a:gd name="connsiteY3" fmla="*/ 370152 h 581891"/>
              <a:gd name="connsiteX4" fmla="*/ 18836 w 18836"/>
              <a:gd name="connsiteY4" fmla="*/ 0 h 581891"/>
              <a:gd name="connsiteX0" fmla="*/ 17263 w 18831"/>
              <a:gd name="connsiteY0" fmla="*/ 581891 h 581891"/>
              <a:gd name="connsiteX1" fmla="*/ 17263 w 18831"/>
              <a:gd name="connsiteY1" fmla="*/ 406226 h 581891"/>
              <a:gd name="connsiteX2" fmla="*/ 10 w 18831"/>
              <a:gd name="connsiteY2" fmla="*/ 387134 h 581891"/>
              <a:gd name="connsiteX3" fmla="*/ 18831 w 18831"/>
              <a:gd name="connsiteY3" fmla="*/ 370152 h 581891"/>
              <a:gd name="connsiteX4" fmla="*/ 18831 w 18831"/>
              <a:gd name="connsiteY4" fmla="*/ 0 h 581891"/>
              <a:gd name="connsiteX0" fmla="*/ 17263 w 18831"/>
              <a:gd name="connsiteY0" fmla="*/ 581891 h 581891"/>
              <a:gd name="connsiteX1" fmla="*/ 17263 w 18831"/>
              <a:gd name="connsiteY1" fmla="*/ 406226 h 581891"/>
              <a:gd name="connsiteX2" fmla="*/ 10 w 18831"/>
              <a:gd name="connsiteY2" fmla="*/ 387134 h 581891"/>
              <a:gd name="connsiteX3" fmla="*/ 18831 w 18831"/>
              <a:gd name="connsiteY3" fmla="*/ 370152 h 581891"/>
              <a:gd name="connsiteX4" fmla="*/ 18831 w 18831"/>
              <a:gd name="connsiteY4" fmla="*/ 0 h 581891"/>
              <a:gd name="connsiteX0" fmla="*/ 17263 w 18831"/>
              <a:gd name="connsiteY0" fmla="*/ 581891 h 581891"/>
              <a:gd name="connsiteX1" fmla="*/ 17263 w 18831"/>
              <a:gd name="connsiteY1" fmla="*/ 406226 h 581891"/>
              <a:gd name="connsiteX2" fmla="*/ 10 w 18831"/>
              <a:gd name="connsiteY2" fmla="*/ 387134 h 581891"/>
              <a:gd name="connsiteX3" fmla="*/ 18831 w 18831"/>
              <a:gd name="connsiteY3" fmla="*/ 370152 h 581891"/>
              <a:gd name="connsiteX4" fmla="*/ 18831 w 18831"/>
              <a:gd name="connsiteY4" fmla="*/ 0 h 581891"/>
              <a:gd name="connsiteX0" fmla="*/ 17263 w 18831"/>
              <a:gd name="connsiteY0" fmla="*/ 581891 h 581891"/>
              <a:gd name="connsiteX1" fmla="*/ 17263 w 18831"/>
              <a:gd name="connsiteY1" fmla="*/ 406226 h 581891"/>
              <a:gd name="connsiteX2" fmla="*/ 10 w 18831"/>
              <a:gd name="connsiteY2" fmla="*/ 387134 h 581891"/>
              <a:gd name="connsiteX3" fmla="*/ 18831 w 18831"/>
              <a:gd name="connsiteY3" fmla="*/ 370152 h 581891"/>
              <a:gd name="connsiteX4" fmla="*/ 18831 w 18831"/>
              <a:gd name="connsiteY4" fmla="*/ 0 h 581891"/>
              <a:gd name="connsiteX0" fmla="*/ 17262 w 18830"/>
              <a:gd name="connsiteY0" fmla="*/ 581891 h 581891"/>
              <a:gd name="connsiteX1" fmla="*/ 17262 w 18830"/>
              <a:gd name="connsiteY1" fmla="*/ 406226 h 581891"/>
              <a:gd name="connsiteX2" fmla="*/ 9 w 18830"/>
              <a:gd name="connsiteY2" fmla="*/ 387134 h 581891"/>
              <a:gd name="connsiteX3" fmla="*/ 18830 w 18830"/>
              <a:gd name="connsiteY3" fmla="*/ 370152 h 581891"/>
              <a:gd name="connsiteX4" fmla="*/ 18830 w 18830"/>
              <a:gd name="connsiteY4" fmla="*/ 0 h 58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30" h="581891">
                <a:moveTo>
                  <a:pt x="17262" y="581891"/>
                </a:moveTo>
                <a:lnTo>
                  <a:pt x="17262" y="406226"/>
                </a:lnTo>
                <a:cubicBezTo>
                  <a:pt x="12063" y="406113"/>
                  <a:pt x="-381" y="401068"/>
                  <a:pt x="9" y="387134"/>
                </a:cubicBezTo>
                <a:cubicBezTo>
                  <a:pt x="399" y="373200"/>
                  <a:pt x="11453" y="372320"/>
                  <a:pt x="18830" y="370152"/>
                </a:cubicBezTo>
                <a:lnTo>
                  <a:pt x="18830" y="0"/>
                </a:lnTo>
              </a:path>
            </a:pathLst>
          </a:custGeom>
          <a:noFill/>
          <a:ln>
            <a:solidFill>
              <a:schemeClr val="accent1"/>
            </a:solidFill>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grpSp>
        <p:nvGrpSpPr>
          <p:cNvPr id="49" name="Group 48">
            <a:extLst>
              <a:ext uri="{FF2B5EF4-FFF2-40B4-BE49-F238E27FC236}">
                <a16:creationId xmlns:a16="http://schemas.microsoft.com/office/drawing/2014/main" id="{2850D341-8DB4-424E-9C5E-948615A95266}"/>
              </a:ext>
              <a:ext uri="{C183D7F6-B498-43B3-948B-1728B52AA6E4}">
                <adec:decorative xmlns:adec="http://schemas.microsoft.com/office/drawing/2017/decorative" val="1"/>
              </a:ext>
            </a:extLst>
          </p:cNvPr>
          <p:cNvGrpSpPr/>
          <p:nvPr/>
        </p:nvGrpSpPr>
        <p:grpSpPr>
          <a:xfrm>
            <a:off x="588963" y="4277243"/>
            <a:ext cx="2684376" cy="1088774"/>
            <a:chOff x="429996" y="4446829"/>
            <a:chExt cx="2684376" cy="1088774"/>
          </a:xfrm>
        </p:grpSpPr>
        <p:sp>
          <p:nvSpPr>
            <p:cNvPr id="251" name="TextBox 250">
              <a:extLst>
                <a:ext uri="{FF2B5EF4-FFF2-40B4-BE49-F238E27FC236}">
                  <a16:creationId xmlns:a16="http://schemas.microsoft.com/office/drawing/2014/main" id="{734BE5E5-D381-4F3E-9A57-8825BBF9803C}"/>
                </a:ext>
              </a:extLst>
            </p:cNvPr>
            <p:cNvSpPr txBox="1"/>
            <p:nvPr/>
          </p:nvSpPr>
          <p:spPr>
            <a:xfrm>
              <a:off x="447077" y="4446829"/>
              <a:ext cx="588303" cy="138499"/>
            </a:xfrm>
            <a:prstGeom prst="rect">
              <a:avLst/>
            </a:prstGeom>
            <a:noFill/>
          </p:spPr>
          <p:txBody>
            <a:bodyPr wrap="none" lIns="0" tIns="0" rIns="0" bIns="0" rtlCol="0">
              <a:spAutoFit/>
            </a:bodyPr>
            <a:lstStyle/>
            <a:p>
              <a:pPr algn="ctr"/>
              <a:r>
                <a:rPr lang="en-US" sz="900"/>
                <a:t>Customer 1</a:t>
              </a:r>
            </a:p>
          </p:txBody>
        </p:sp>
        <p:sp>
          <p:nvSpPr>
            <p:cNvPr id="249" name="Rectangle: Rounded Corners 248">
              <a:extLst>
                <a:ext uri="{FF2B5EF4-FFF2-40B4-BE49-F238E27FC236}">
                  <a16:creationId xmlns:a16="http://schemas.microsoft.com/office/drawing/2014/main" id="{E282B470-350C-407A-B5CC-D4EA3F55DF13}"/>
                </a:ext>
              </a:extLst>
            </p:cNvPr>
            <p:cNvSpPr/>
            <p:nvPr/>
          </p:nvSpPr>
          <p:spPr bwMode="auto">
            <a:xfrm>
              <a:off x="447077" y="4596954"/>
              <a:ext cx="2667295" cy="904792"/>
            </a:xfrm>
            <a:prstGeom prst="roundRect">
              <a:avLst>
                <a:gd name="adj" fmla="val 501"/>
              </a:avLst>
            </a:pr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100" err="1">
                <a:solidFill>
                  <a:schemeClr val="accent1"/>
                </a:solidFill>
                <a:cs typeface="Segoe UI" pitchFamily="34" charset="0"/>
              </a:endParaRPr>
            </a:p>
          </p:txBody>
        </p:sp>
        <p:sp>
          <p:nvSpPr>
            <p:cNvPr id="583" name="Rectangle: Rounded Corners 582">
              <a:extLst>
                <a:ext uri="{FF2B5EF4-FFF2-40B4-BE49-F238E27FC236}">
                  <a16:creationId xmlns:a16="http://schemas.microsoft.com/office/drawing/2014/main" id="{89F4F0EE-E717-47C5-A627-CD6EBB2426DD}"/>
                </a:ext>
              </a:extLst>
            </p:cNvPr>
            <p:cNvSpPr/>
            <p:nvPr/>
          </p:nvSpPr>
          <p:spPr bwMode="auto">
            <a:xfrm>
              <a:off x="539863" y="4702423"/>
              <a:ext cx="2534353" cy="673550"/>
            </a:xfrm>
            <a:prstGeom prst="roundRect">
              <a:avLst>
                <a:gd name="adj" fmla="val 5619"/>
              </a:avLst>
            </a:prstGeom>
            <a:solidFill>
              <a:schemeClr val="accent3">
                <a:alpha val="50000"/>
              </a:schemeClr>
            </a:solidFill>
            <a:ln w="952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18288" numCol="1" spcCol="0" rtlCol="0" fromWordArt="0" anchor="b" anchorCtr="0" forceAA="0" compatLnSpc="1">
              <a:prstTxWarp prst="textNoShape">
                <a:avLst/>
              </a:prstTxWarp>
              <a:noAutofit/>
            </a:bodyPr>
            <a:lstStyle/>
            <a:p>
              <a:pPr algn="r"/>
              <a:r>
                <a:rPr lang="en-US" sz="600"/>
                <a:t>Public Subnet </a:t>
              </a:r>
              <a:r>
                <a:rPr lang="en-US" sz="600" err="1"/>
                <a:t>xxxxx</a:t>
              </a:r>
              <a:r>
                <a:rPr lang="en-US" sz="600"/>
                <a:t>/xx</a:t>
              </a:r>
            </a:p>
          </p:txBody>
        </p:sp>
        <p:grpSp>
          <p:nvGrpSpPr>
            <p:cNvPr id="239" name="Group 238">
              <a:extLst>
                <a:ext uri="{FF2B5EF4-FFF2-40B4-BE49-F238E27FC236}">
                  <a16:creationId xmlns:a16="http://schemas.microsoft.com/office/drawing/2014/main" id="{CBB075E3-7DB7-4F32-97EE-AA446D3FA59D}"/>
                </a:ext>
              </a:extLst>
            </p:cNvPr>
            <p:cNvGrpSpPr/>
            <p:nvPr/>
          </p:nvGrpSpPr>
          <p:grpSpPr>
            <a:xfrm>
              <a:off x="429996" y="4607372"/>
              <a:ext cx="244528" cy="244528"/>
              <a:chOff x="156087" y="2008001"/>
              <a:chExt cx="914400" cy="914400"/>
            </a:xfrm>
          </p:grpSpPr>
          <p:grpSp>
            <p:nvGrpSpPr>
              <p:cNvPr id="240" name="Group 239">
                <a:extLst>
                  <a:ext uri="{FF2B5EF4-FFF2-40B4-BE49-F238E27FC236}">
                    <a16:creationId xmlns:a16="http://schemas.microsoft.com/office/drawing/2014/main" id="{361464A4-EB8C-43B7-8F2F-D7FE12F60556}"/>
                  </a:ext>
                </a:extLst>
              </p:cNvPr>
              <p:cNvGrpSpPr/>
              <p:nvPr/>
            </p:nvGrpSpPr>
            <p:grpSpPr>
              <a:xfrm>
                <a:off x="156087" y="2008001"/>
                <a:ext cx="914400" cy="914400"/>
                <a:chOff x="-3224270" y="2009471"/>
                <a:chExt cx="914400" cy="914400"/>
              </a:xfrm>
            </p:grpSpPr>
            <p:pic>
              <p:nvPicPr>
                <p:cNvPr id="242" name="Graphic 241" descr="Shield with solid fill">
                  <a:extLst>
                    <a:ext uri="{FF2B5EF4-FFF2-40B4-BE49-F238E27FC236}">
                      <a16:creationId xmlns:a16="http://schemas.microsoft.com/office/drawing/2014/main" id="{2405E6E6-1D39-44DA-BB53-86B94CF634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24270" y="2009471"/>
                  <a:ext cx="914400" cy="914400"/>
                </a:xfrm>
                <a:prstGeom prst="rect">
                  <a:avLst/>
                </a:prstGeom>
              </p:spPr>
            </p:pic>
            <p:grpSp>
              <p:nvGrpSpPr>
                <p:cNvPr id="243" name="Group 242">
                  <a:extLst>
                    <a:ext uri="{FF2B5EF4-FFF2-40B4-BE49-F238E27FC236}">
                      <a16:creationId xmlns:a16="http://schemas.microsoft.com/office/drawing/2014/main" id="{B36590D8-5953-408E-B3E0-1668A65A4B96}"/>
                    </a:ext>
                  </a:extLst>
                </p:cNvPr>
                <p:cNvGrpSpPr/>
                <p:nvPr/>
              </p:nvGrpSpPr>
              <p:grpSpPr>
                <a:xfrm>
                  <a:off x="-3160395" y="2078304"/>
                  <a:ext cx="786658" cy="776736"/>
                  <a:chOff x="-4078405" y="1722901"/>
                  <a:chExt cx="912570" cy="901057"/>
                </a:xfrm>
              </p:grpSpPr>
              <p:pic>
                <p:nvPicPr>
                  <p:cNvPr id="244" name="Graphic 243" descr="Shield with solid fill">
                    <a:extLst>
                      <a:ext uri="{FF2B5EF4-FFF2-40B4-BE49-F238E27FC236}">
                        <a16:creationId xmlns:a16="http://schemas.microsoft.com/office/drawing/2014/main" id="{85DAF507-9AA6-4F76-9823-A656C303BB87}"/>
                      </a:ext>
                    </a:extLst>
                  </p:cNvPr>
                  <p:cNvPicPr>
                    <a:picLocks noChangeAspect="1"/>
                  </p:cNvPicPr>
                  <p:nvPr/>
                </p:nvPicPr>
                <p:blipFill>
                  <a:blip r:embed="rId11">
                    <a:extLst>
                      <a:ext uri="{96DAC541-7B7A-43D3-8B79-37D633B846F1}">
                        <asvg:svgBlip xmlns:asvg="http://schemas.microsoft.com/office/drawing/2016/SVG/main" r:embed="rId12"/>
                      </a:ext>
                    </a:extLst>
                  </a:blip>
                  <a:srcRect l="100" r="50000" b="50882"/>
                  <a:stretch>
                    <a:fillRect/>
                  </a:stretch>
                </p:blipFill>
                <p:spPr>
                  <a:xfrm>
                    <a:off x="-4078405" y="1722902"/>
                    <a:ext cx="456286" cy="449134"/>
                  </a:xfrm>
                  <a:custGeom>
                    <a:avLst/>
                    <a:gdLst>
                      <a:gd name="connsiteX0" fmla="*/ 0 w 456285"/>
                      <a:gd name="connsiteY0" fmla="*/ 0 h 449135"/>
                      <a:gd name="connsiteX1" fmla="*/ 456285 w 456285"/>
                      <a:gd name="connsiteY1" fmla="*/ 0 h 449135"/>
                      <a:gd name="connsiteX2" fmla="*/ 456285 w 456285"/>
                      <a:gd name="connsiteY2" fmla="*/ 449135 h 449135"/>
                      <a:gd name="connsiteX3" fmla="*/ 0 w 456285"/>
                      <a:gd name="connsiteY3" fmla="*/ 449135 h 449135"/>
                      <a:gd name="connsiteX4" fmla="*/ 0 w 456285"/>
                      <a:gd name="connsiteY4" fmla="*/ 0 h 449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449135">
                        <a:moveTo>
                          <a:pt x="0" y="0"/>
                        </a:moveTo>
                        <a:lnTo>
                          <a:pt x="456285" y="0"/>
                        </a:lnTo>
                        <a:lnTo>
                          <a:pt x="456285" y="449135"/>
                        </a:lnTo>
                        <a:lnTo>
                          <a:pt x="0" y="449135"/>
                        </a:lnTo>
                        <a:lnTo>
                          <a:pt x="0" y="0"/>
                        </a:lnTo>
                        <a:close/>
                      </a:path>
                    </a:pathLst>
                  </a:custGeom>
                </p:spPr>
              </p:pic>
              <p:pic>
                <p:nvPicPr>
                  <p:cNvPr id="245" name="Graphic 244" descr="Shield with solid fill">
                    <a:extLst>
                      <a:ext uri="{FF2B5EF4-FFF2-40B4-BE49-F238E27FC236}">
                        <a16:creationId xmlns:a16="http://schemas.microsoft.com/office/drawing/2014/main" id="{FF68CE00-3686-4D9F-BF7E-C3076F56793E}"/>
                      </a:ext>
                    </a:extLst>
                  </p:cNvPr>
                  <p:cNvPicPr>
                    <a:picLocks noChangeAspect="1"/>
                  </p:cNvPicPr>
                  <p:nvPr/>
                </p:nvPicPr>
                <p:blipFill>
                  <a:blip r:embed="rId13">
                    <a:extLst>
                      <a:ext uri="{96DAC541-7B7A-43D3-8B79-37D633B846F1}">
                        <asvg:svgBlip xmlns:asvg="http://schemas.microsoft.com/office/drawing/2016/SVG/main" r:embed="rId14"/>
                      </a:ext>
                    </a:extLst>
                  </a:blip>
                  <a:srcRect l="100" t="49623" r="50000" b="955"/>
                  <a:stretch>
                    <a:fillRect/>
                  </a:stretch>
                </p:blipFill>
                <p:spPr>
                  <a:xfrm>
                    <a:off x="-4078405" y="2172036"/>
                    <a:ext cx="456285" cy="451922"/>
                  </a:xfrm>
                  <a:custGeom>
                    <a:avLst/>
                    <a:gdLst>
                      <a:gd name="connsiteX0" fmla="*/ 0 w 456285"/>
                      <a:gd name="connsiteY0" fmla="*/ 0 h 451922"/>
                      <a:gd name="connsiteX1" fmla="*/ 456285 w 456285"/>
                      <a:gd name="connsiteY1" fmla="*/ 0 h 451922"/>
                      <a:gd name="connsiteX2" fmla="*/ 456285 w 456285"/>
                      <a:gd name="connsiteY2" fmla="*/ 451922 h 451922"/>
                      <a:gd name="connsiteX3" fmla="*/ 0 w 456285"/>
                      <a:gd name="connsiteY3" fmla="*/ 451922 h 451922"/>
                      <a:gd name="connsiteX4" fmla="*/ 0 w 456285"/>
                      <a:gd name="connsiteY4" fmla="*/ 0 h 45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451922">
                        <a:moveTo>
                          <a:pt x="0" y="0"/>
                        </a:moveTo>
                        <a:lnTo>
                          <a:pt x="456285" y="0"/>
                        </a:lnTo>
                        <a:lnTo>
                          <a:pt x="456285" y="451922"/>
                        </a:lnTo>
                        <a:lnTo>
                          <a:pt x="0" y="451922"/>
                        </a:lnTo>
                        <a:lnTo>
                          <a:pt x="0" y="0"/>
                        </a:lnTo>
                        <a:close/>
                      </a:path>
                    </a:pathLst>
                  </a:custGeom>
                </p:spPr>
              </p:pic>
              <p:pic>
                <p:nvPicPr>
                  <p:cNvPr id="246" name="Graphic 245" descr="Shield with solid fill">
                    <a:extLst>
                      <a:ext uri="{FF2B5EF4-FFF2-40B4-BE49-F238E27FC236}">
                        <a16:creationId xmlns:a16="http://schemas.microsoft.com/office/drawing/2014/main" id="{E08DD637-2391-400D-8C39-D39736DB3379}"/>
                      </a:ext>
                    </a:extLst>
                  </p:cNvPr>
                  <p:cNvPicPr>
                    <a:picLocks noChangeAspect="1"/>
                  </p:cNvPicPr>
                  <p:nvPr/>
                </p:nvPicPr>
                <p:blipFill>
                  <a:blip r:embed="rId13">
                    <a:extLst>
                      <a:ext uri="{96DAC541-7B7A-43D3-8B79-37D633B846F1}">
                        <asvg:svgBlip xmlns:asvg="http://schemas.microsoft.com/office/drawing/2016/SVG/main" r:embed="rId14"/>
                      </a:ext>
                    </a:extLst>
                  </a:blip>
                  <a:srcRect l="100" r="50000" b="50882"/>
                  <a:stretch>
                    <a:fillRect/>
                  </a:stretch>
                </p:blipFill>
                <p:spPr>
                  <a:xfrm flipH="1">
                    <a:off x="-3625062" y="1722901"/>
                    <a:ext cx="456286" cy="449135"/>
                  </a:xfrm>
                  <a:custGeom>
                    <a:avLst/>
                    <a:gdLst>
                      <a:gd name="connsiteX0" fmla="*/ 0 w 456285"/>
                      <a:gd name="connsiteY0" fmla="*/ 0 h 449135"/>
                      <a:gd name="connsiteX1" fmla="*/ 456285 w 456285"/>
                      <a:gd name="connsiteY1" fmla="*/ 0 h 449135"/>
                      <a:gd name="connsiteX2" fmla="*/ 456285 w 456285"/>
                      <a:gd name="connsiteY2" fmla="*/ 449135 h 449135"/>
                      <a:gd name="connsiteX3" fmla="*/ 0 w 456285"/>
                      <a:gd name="connsiteY3" fmla="*/ 449135 h 449135"/>
                      <a:gd name="connsiteX4" fmla="*/ 0 w 456285"/>
                      <a:gd name="connsiteY4" fmla="*/ 0 h 449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449135">
                        <a:moveTo>
                          <a:pt x="0" y="0"/>
                        </a:moveTo>
                        <a:lnTo>
                          <a:pt x="456285" y="0"/>
                        </a:lnTo>
                        <a:lnTo>
                          <a:pt x="456285" y="449135"/>
                        </a:lnTo>
                        <a:lnTo>
                          <a:pt x="0" y="449135"/>
                        </a:lnTo>
                        <a:lnTo>
                          <a:pt x="0" y="0"/>
                        </a:lnTo>
                        <a:close/>
                      </a:path>
                    </a:pathLst>
                  </a:custGeom>
                </p:spPr>
              </p:pic>
              <p:pic>
                <p:nvPicPr>
                  <p:cNvPr id="247" name="Graphic 246" descr="Shield with solid fill">
                    <a:extLst>
                      <a:ext uri="{FF2B5EF4-FFF2-40B4-BE49-F238E27FC236}">
                        <a16:creationId xmlns:a16="http://schemas.microsoft.com/office/drawing/2014/main" id="{ECAB3E76-8A6F-4132-A9F8-E1529C827048}"/>
                      </a:ext>
                    </a:extLst>
                  </p:cNvPr>
                  <p:cNvPicPr>
                    <a:picLocks noChangeAspect="1"/>
                  </p:cNvPicPr>
                  <p:nvPr/>
                </p:nvPicPr>
                <p:blipFill>
                  <a:blip r:embed="rId11">
                    <a:extLst>
                      <a:ext uri="{96DAC541-7B7A-43D3-8B79-37D633B846F1}">
                        <asvg:svgBlip xmlns:asvg="http://schemas.microsoft.com/office/drawing/2016/SVG/main" r:embed="rId12"/>
                      </a:ext>
                    </a:extLst>
                  </a:blip>
                  <a:srcRect l="100" t="49623" r="50000" b="955"/>
                  <a:stretch>
                    <a:fillRect/>
                  </a:stretch>
                </p:blipFill>
                <p:spPr>
                  <a:xfrm flipH="1">
                    <a:off x="-3622120" y="2172036"/>
                    <a:ext cx="456285" cy="451922"/>
                  </a:xfrm>
                  <a:custGeom>
                    <a:avLst/>
                    <a:gdLst>
                      <a:gd name="connsiteX0" fmla="*/ 0 w 456285"/>
                      <a:gd name="connsiteY0" fmla="*/ 0 h 451922"/>
                      <a:gd name="connsiteX1" fmla="*/ 456285 w 456285"/>
                      <a:gd name="connsiteY1" fmla="*/ 0 h 451922"/>
                      <a:gd name="connsiteX2" fmla="*/ 456285 w 456285"/>
                      <a:gd name="connsiteY2" fmla="*/ 451922 h 451922"/>
                      <a:gd name="connsiteX3" fmla="*/ 0 w 456285"/>
                      <a:gd name="connsiteY3" fmla="*/ 451922 h 451922"/>
                      <a:gd name="connsiteX4" fmla="*/ 0 w 456285"/>
                      <a:gd name="connsiteY4" fmla="*/ 0 h 45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451922">
                        <a:moveTo>
                          <a:pt x="0" y="0"/>
                        </a:moveTo>
                        <a:lnTo>
                          <a:pt x="456285" y="0"/>
                        </a:lnTo>
                        <a:lnTo>
                          <a:pt x="456285" y="451922"/>
                        </a:lnTo>
                        <a:lnTo>
                          <a:pt x="0" y="451922"/>
                        </a:lnTo>
                        <a:lnTo>
                          <a:pt x="0" y="0"/>
                        </a:lnTo>
                        <a:close/>
                      </a:path>
                    </a:pathLst>
                  </a:custGeom>
                </p:spPr>
              </p:pic>
            </p:grpSp>
          </p:grpSp>
          <p:sp>
            <p:nvSpPr>
              <p:cNvPr id="241" name="TextBox 240">
                <a:extLst>
                  <a:ext uri="{FF2B5EF4-FFF2-40B4-BE49-F238E27FC236}">
                    <a16:creationId xmlns:a16="http://schemas.microsoft.com/office/drawing/2014/main" id="{189041DC-0D62-4D76-8E59-41BFC00D5955}"/>
                  </a:ext>
                </a:extLst>
              </p:cNvPr>
              <p:cNvSpPr txBox="1"/>
              <p:nvPr/>
            </p:nvSpPr>
            <p:spPr>
              <a:xfrm>
                <a:off x="416623" y="2308779"/>
                <a:ext cx="382396" cy="155222"/>
              </a:xfrm>
              <a:custGeom>
                <a:avLst/>
                <a:gdLst/>
                <a:ahLst/>
                <a:cxnLst/>
                <a:rect l="l" t="t" r="r" b="b"/>
                <a:pathLst>
                  <a:path w="458465" h="186100">
                    <a:moveTo>
                      <a:pt x="0" y="3013"/>
                    </a:moveTo>
                    <a:lnTo>
                      <a:pt x="27375" y="3013"/>
                    </a:lnTo>
                    <a:lnTo>
                      <a:pt x="117537" y="144284"/>
                    </a:lnTo>
                    <a:cubicBezTo>
                      <a:pt x="121304" y="150144"/>
                      <a:pt x="123732" y="154162"/>
                      <a:pt x="124820" y="156339"/>
                    </a:cubicBezTo>
                    <a:lnTo>
                      <a:pt x="125323" y="156339"/>
                    </a:lnTo>
                    <a:cubicBezTo>
                      <a:pt x="124485" y="151149"/>
                      <a:pt x="124067" y="142317"/>
                      <a:pt x="124067" y="129843"/>
                    </a:cubicBezTo>
                    <a:lnTo>
                      <a:pt x="124067" y="3013"/>
                    </a:lnTo>
                    <a:lnTo>
                      <a:pt x="145163" y="3013"/>
                    </a:lnTo>
                    <a:lnTo>
                      <a:pt x="145163" y="183086"/>
                    </a:lnTo>
                    <a:lnTo>
                      <a:pt x="119295" y="183086"/>
                    </a:lnTo>
                    <a:lnTo>
                      <a:pt x="26622" y="39555"/>
                    </a:lnTo>
                    <a:cubicBezTo>
                      <a:pt x="24278" y="35956"/>
                      <a:pt x="22352" y="32188"/>
                      <a:pt x="20845" y="28254"/>
                    </a:cubicBezTo>
                    <a:lnTo>
                      <a:pt x="20092" y="28254"/>
                    </a:lnTo>
                    <a:cubicBezTo>
                      <a:pt x="20761" y="32105"/>
                      <a:pt x="21096" y="40351"/>
                      <a:pt x="21096" y="52992"/>
                    </a:cubicBezTo>
                    <a:lnTo>
                      <a:pt x="21096" y="183086"/>
                    </a:lnTo>
                    <a:lnTo>
                      <a:pt x="0" y="183086"/>
                    </a:lnTo>
                    <a:close/>
                    <a:moveTo>
                      <a:pt x="405473" y="0"/>
                    </a:moveTo>
                    <a:cubicBezTo>
                      <a:pt x="425062" y="0"/>
                      <a:pt x="441512" y="3181"/>
                      <a:pt x="454823" y="9543"/>
                    </a:cubicBezTo>
                    <a:lnTo>
                      <a:pt x="454823" y="32900"/>
                    </a:lnTo>
                    <a:cubicBezTo>
                      <a:pt x="440257" y="23691"/>
                      <a:pt x="423011" y="19087"/>
                      <a:pt x="403087" y="19087"/>
                    </a:cubicBezTo>
                    <a:cubicBezTo>
                      <a:pt x="382911" y="19087"/>
                      <a:pt x="366378" y="26035"/>
                      <a:pt x="353485" y="39932"/>
                    </a:cubicBezTo>
                    <a:cubicBezTo>
                      <a:pt x="340593" y="53829"/>
                      <a:pt x="334147" y="71828"/>
                      <a:pt x="334147" y="93929"/>
                    </a:cubicBezTo>
                    <a:cubicBezTo>
                      <a:pt x="334147" y="116699"/>
                      <a:pt x="340133" y="134594"/>
                      <a:pt x="352104" y="147612"/>
                    </a:cubicBezTo>
                    <a:cubicBezTo>
                      <a:pt x="364075" y="160629"/>
                      <a:pt x="380316" y="167138"/>
                      <a:pt x="400827" y="167138"/>
                    </a:cubicBezTo>
                    <a:cubicBezTo>
                      <a:pt x="414891" y="167138"/>
                      <a:pt x="427072" y="164334"/>
                      <a:pt x="437369" y="158725"/>
                    </a:cubicBezTo>
                    <a:lnTo>
                      <a:pt x="437369" y="108244"/>
                    </a:lnTo>
                    <a:lnTo>
                      <a:pt x="397938" y="108244"/>
                    </a:lnTo>
                    <a:lnTo>
                      <a:pt x="397938" y="89157"/>
                    </a:lnTo>
                    <a:lnTo>
                      <a:pt x="458465" y="89157"/>
                    </a:lnTo>
                    <a:lnTo>
                      <a:pt x="458465" y="170780"/>
                    </a:lnTo>
                    <a:cubicBezTo>
                      <a:pt x="440382" y="180993"/>
                      <a:pt x="420291" y="186100"/>
                      <a:pt x="398190" y="186100"/>
                    </a:cubicBezTo>
                    <a:cubicBezTo>
                      <a:pt x="372489" y="186100"/>
                      <a:pt x="351706" y="177812"/>
                      <a:pt x="335842" y="161236"/>
                    </a:cubicBezTo>
                    <a:cubicBezTo>
                      <a:pt x="319978" y="144661"/>
                      <a:pt x="312046" y="122727"/>
                      <a:pt x="312046" y="95436"/>
                    </a:cubicBezTo>
                    <a:cubicBezTo>
                      <a:pt x="312046" y="67558"/>
                      <a:pt x="320857" y="44683"/>
                      <a:pt x="338479" y="26810"/>
                    </a:cubicBezTo>
                    <a:cubicBezTo>
                      <a:pt x="356101" y="8936"/>
                      <a:pt x="378433" y="0"/>
                      <a:pt x="405473" y="0"/>
                    </a:cubicBezTo>
                    <a:close/>
                    <a:moveTo>
                      <a:pt x="244873" y="0"/>
                    </a:moveTo>
                    <a:cubicBezTo>
                      <a:pt x="262621" y="0"/>
                      <a:pt x="275555" y="2134"/>
                      <a:pt x="283676" y="6404"/>
                    </a:cubicBezTo>
                    <a:lnTo>
                      <a:pt x="283676" y="30137"/>
                    </a:lnTo>
                    <a:cubicBezTo>
                      <a:pt x="273044" y="22770"/>
                      <a:pt x="259398" y="19087"/>
                      <a:pt x="242739" y="19087"/>
                    </a:cubicBezTo>
                    <a:cubicBezTo>
                      <a:pt x="238134" y="19087"/>
                      <a:pt x="233530" y="19568"/>
                      <a:pt x="228925" y="20531"/>
                    </a:cubicBezTo>
                    <a:cubicBezTo>
                      <a:pt x="224321" y="21494"/>
                      <a:pt x="220219" y="23063"/>
                      <a:pt x="216619" y="25240"/>
                    </a:cubicBezTo>
                    <a:cubicBezTo>
                      <a:pt x="213019" y="27417"/>
                      <a:pt x="210089" y="30221"/>
                      <a:pt x="207829" y="33653"/>
                    </a:cubicBezTo>
                    <a:cubicBezTo>
                      <a:pt x="205569" y="37086"/>
                      <a:pt x="204439" y="41272"/>
                      <a:pt x="204439" y="46211"/>
                    </a:cubicBezTo>
                    <a:cubicBezTo>
                      <a:pt x="204439" y="50815"/>
                      <a:pt x="205297" y="54792"/>
                      <a:pt x="207013" y="58140"/>
                    </a:cubicBezTo>
                    <a:cubicBezTo>
                      <a:pt x="208729" y="61489"/>
                      <a:pt x="211261" y="64545"/>
                      <a:pt x="214610" y="67307"/>
                    </a:cubicBezTo>
                    <a:cubicBezTo>
                      <a:pt x="217959" y="70070"/>
                      <a:pt x="222040" y="72749"/>
                      <a:pt x="226854" y="75344"/>
                    </a:cubicBezTo>
                    <a:cubicBezTo>
                      <a:pt x="231667" y="77939"/>
                      <a:pt x="237213" y="80785"/>
                      <a:pt x="243492" y="83883"/>
                    </a:cubicBezTo>
                    <a:cubicBezTo>
                      <a:pt x="249938" y="87064"/>
                      <a:pt x="256049" y="90413"/>
                      <a:pt x="261826" y="93929"/>
                    </a:cubicBezTo>
                    <a:cubicBezTo>
                      <a:pt x="267602" y="97445"/>
                      <a:pt x="272667" y="101338"/>
                      <a:pt x="277020" y="105607"/>
                    </a:cubicBezTo>
                    <a:cubicBezTo>
                      <a:pt x="281373" y="109877"/>
                      <a:pt x="284827" y="114607"/>
                      <a:pt x="287380" y="119797"/>
                    </a:cubicBezTo>
                    <a:cubicBezTo>
                      <a:pt x="289933" y="124987"/>
                      <a:pt x="291210" y="130931"/>
                      <a:pt x="291210" y="137628"/>
                    </a:cubicBezTo>
                    <a:cubicBezTo>
                      <a:pt x="291210" y="146502"/>
                      <a:pt x="289473" y="154016"/>
                      <a:pt x="285999" y="160169"/>
                    </a:cubicBezTo>
                    <a:cubicBezTo>
                      <a:pt x="282525" y="166322"/>
                      <a:pt x="277836" y="171324"/>
                      <a:pt x="271935" y="175175"/>
                    </a:cubicBezTo>
                    <a:cubicBezTo>
                      <a:pt x="266033" y="179026"/>
                      <a:pt x="259231" y="181809"/>
                      <a:pt x="251529" y="183526"/>
                    </a:cubicBezTo>
                    <a:cubicBezTo>
                      <a:pt x="243827" y="185242"/>
                      <a:pt x="235706" y="186100"/>
                      <a:pt x="227167" y="186100"/>
                    </a:cubicBezTo>
                    <a:cubicBezTo>
                      <a:pt x="224321" y="186100"/>
                      <a:pt x="220805" y="185870"/>
                      <a:pt x="216619" y="185409"/>
                    </a:cubicBezTo>
                    <a:cubicBezTo>
                      <a:pt x="212433" y="184949"/>
                      <a:pt x="208164" y="184279"/>
                      <a:pt x="203811" y="183400"/>
                    </a:cubicBezTo>
                    <a:cubicBezTo>
                      <a:pt x="199458" y="182521"/>
                      <a:pt x="195335" y="181433"/>
                      <a:pt x="191442" y="180135"/>
                    </a:cubicBezTo>
                    <a:cubicBezTo>
                      <a:pt x="187549" y="178838"/>
                      <a:pt x="184431" y="177393"/>
                      <a:pt x="182086" y="175803"/>
                    </a:cubicBezTo>
                    <a:lnTo>
                      <a:pt x="182086" y="150939"/>
                    </a:lnTo>
                    <a:cubicBezTo>
                      <a:pt x="184933" y="153451"/>
                      <a:pt x="188344" y="155711"/>
                      <a:pt x="192321" y="157720"/>
                    </a:cubicBezTo>
                    <a:cubicBezTo>
                      <a:pt x="196297" y="159729"/>
                      <a:pt x="200483" y="161425"/>
                      <a:pt x="204878" y="162806"/>
                    </a:cubicBezTo>
                    <a:cubicBezTo>
                      <a:pt x="209273" y="164187"/>
                      <a:pt x="213689" y="165255"/>
                      <a:pt x="218126" y="166008"/>
                    </a:cubicBezTo>
                    <a:cubicBezTo>
                      <a:pt x="222563" y="166762"/>
                      <a:pt x="226665" y="167138"/>
                      <a:pt x="230432" y="167138"/>
                    </a:cubicBezTo>
                    <a:cubicBezTo>
                      <a:pt x="243408" y="167138"/>
                      <a:pt x="253098" y="164731"/>
                      <a:pt x="259503" y="159918"/>
                    </a:cubicBezTo>
                    <a:cubicBezTo>
                      <a:pt x="265907" y="155104"/>
                      <a:pt x="269109" y="148177"/>
                      <a:pt x="269109" y="139135"/>
                    </a:cubicBezTo>
                    <a:cubicBezTo>
                      <a:pt x="269109" y="134280"/>
                      <a:pt x="268042" y="130052"/>
                      <a:pt x="265907" y="126452"/>
                    </a:cubicBezTo>
                    <a:cubicBezTo>
                      <a:pt x="263772" y="122853"/>
                      <a:pt x="260821" y="119567"/>
                      <a:pt x="257054" y="116595"/>
                    </a:cubicBezTo>
                    <a:cubicBezTo>
                      <a:pt x="253287" y="113623"/>
                      <a:pt x="248829" y="110777"/>
                      <a:pt x="243680" y="108056"/>
                    </a:cubicBezTo>
                    <a:cubicBezTo>
                      <a:pt x="238532" y="105335"/>
                      <a:pt x="232986" y="102468"/>
                      <a:pt x="227042" y="99454"/>
                    </a:cubicBezTo>
                    <a:cubicBezTo>
                      <a:pt x="220763" y="96273"/>
                      <a:pt x="214903" y="93050"/>
                      <a:pt x="209462" y="89785"/>
                    </a:cubicBezTo>
                    <a:cubicBezTo>
                      <a:pt x="204020" y="86520"/>
                      <a:pt x="199290" y="82920"/>
                      <a:pt x="195272" y="78986"/>
                    </a:cubicBezTo>
                    <a:cubicBezTo>
                      <a:pt x="191253" y="75051"/>
                      <a:pt x="188093" y="70593"/>
                      <a:pt x="185791" y="65612"/>
                    </a:cubicBezTo>
                    <a:cubicBezTo>
                      <a:pt x="183489" y="60631"/>
                      <a:pt x="182338" y="54792"/>
                      <a:pt x="182338" y="48094"/>
                    </a:cubicBezTo>
                    <a:cubicBezTo>
                      <a:pt x="182338" y="39890"/>
                      <a:pt x="184138" y="32753"/>
                      <a:pt x="187737" y="26684"/>
                    </a:cubicBezTo>
                    <a:cubicBezTo>
                      <a:pt x="191337" y="20615"/>
                      <a:pt x="196067" y="15613"/>
                      <a:pt x="201927" y="11678"/>
                    </a:cubicBezTo>
                    <a:cubicBezTo>
                      <a:pt x="207787" y="7743"/>
                      <a:pt x="214464" y="4813"/>
                      <a:pt x="221956" y="2888"/>
                    </a:cubicBezTo>
                    <a:cubicBezTo>
                      <a:pt x="229449" y="962"/>
                      <a:pt x="237088" y="0"/>
                      <a:pt x="244873"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800"/>
              </a:p>
            </p:txBody>
          </p:sp>
        </p:grpSp>
        <p:grpSp>
          <p:nvGrpSpPr>
            <p:cNvPr id="5140" name="Group 5139">
              <a:extLst>
                <a:ext uri="{FF2B5EF4-FFF2-40B4-BE49-F238E27FC236}">
                  <a16:creationId xmlns:a16="http://schemas.microsoft.com/office/drawing/2014/main" id="{4E313575-80EF-452A-9F88-5005E28E6F7B}"/>
                </a:ext>
              </a:extLst>
            </p:cNvPr>
            <p:cNvGrpSpPr/>
            <p:nvPr/>
          </p:nvGrpSpPr>
          <p:grpSpPr>
            <a:xfrm>
              <a:off x="2521074" y="4782416"/>
              <a:ext cx="487313" cy="405668"/>
              <a:chOff x="2219708" y="4664617"/>
              <a:chExt cx="487313" cy="405668"/>
            </a:xfrm>
          </p:grpSpPr>
          <p:sp>
            <p:nvSpPr>
              <p:cNvPr id="199" name="TextBox 198">
                <a:extLst>
                  <a:ext uri="{FF2B5EF4-FFF2-40B4-BE49-F238E27FC236}">
                    <a16:creationId xmlns:a16="http://schemas.microsoft.com/office/drawing/2014/main" id="{04221A7D-282D-46D8-8401-CDCEF14A4A9A}"/>
                  </a:ext>
                </a:extLst>
              </p:cNvPr>
              <p:cNvSpPr txBox="1"/>
              <p:nvPr/>
            </p:nvSpPr>
            <p:spPr>
              <a:xfrm>
                <a:off x="2219708" y="4854841"/>
                <a:ext cx="487313" cy="215444"/>
              </a:xfrm>
              <a:prstGeom prst="rect">
                <a:avLst/>
              </a:prstGeom>
              <a:noFill/>
            </p:spPr>
            <p:txBody>
              <a:bodyPr wrap="none" lIns="0" tIns="0" rIns="0" bIns="0" rtlCol="0">
                <a:spAutoFit/>
              </a:bodyPr>
              <a:lstStyle/>
              <a:p>
                <a:pPr algn="ctr"/>
                <a:r>
                  <a:rPr lang="en-US" sz="700"/>
                  <a:t>Azure </a:t>
                </a:r>
                <a:br>
                  <a:rPr lang="en-US" sz="700"/>
                </a:br>
                <a:r>
                  <a:rPr lang="en-US" sz="700"/>
                  <a:t>Bob Storage</a:t>
                </a:r>
              </a:p>
            </p:txBody>
          </p:sp>
          <p:grpSp>
            <p:nvGrpSpPr>
              <p:cNvPr id="190" name="Graphic 200" descr="Storage">
                <a:extLst>
                  <a:ext uri="{FF2B5EF4-FFF2-40B4-BE49-F238E27FC236}">
                    <a16:creationId xmlns:a16="http://schemas.microsoft.com/office/drawing/2014/main" id="{D93A5B0D-AA34-4C97-BA76-56817BC2FB32}"/>
                  </a:ext>
                </a:extLst>
              </p:cNvPr>
              <p:cNvGrpSpPr/>
              <p:nvPr/>
            </p:nvGrpSpPr>
            <p:grpSpPr>
              <a:xfrm>
                <a:off x="2359633" y="4664617"/>
                <a:ext cx="207463" cy="176758"/>
                <a:chOff x="2187909" y="4137630"/>
                <a:chExt cx="405039" cy="345093"/>
              </a:xfrm>
            </p:grpSpPr>
            <p:sp>
              <p:nvSpPr>
                <p:cNvPr id="5120" name="Freeform: Shape 5119">
                  <a:extLst>
                    <a:ext uri="{FF2B5EF4-FFF2-40B4-BE49-F238E27FC236}">
                      <a16:creationId xmlns:a16="http://schemas.microsoft.com/office/drawing/2014/main" id="{729B7378-F6DE-4810-B848-F3220FAD4199}"/>
                    </a:ext>
                  </a:extLst>
                </p:cNvPr>
                <p:cNvSpPr/>
                <p:nvPr/>
              </p:nvSpPr>
              <p:spPr>
                <a:xfrm>
                  <a:off x="2209794" y="4192708"/>
                  <a:ext cx="383154" cy="289997"/>
                </a:xfrm>
                <a:custGeom>
                  <a:avLst/>
                  <a:gdLst>
                    <a:gd name="connsiteX0" fmla="*/ 2430 w 383154"/>
                    <a:gd name="connsiteY0" fmla="*/ 289998 h 289997"/>
                    <a:gd name="connsiteX1" fmla="*/ 367763 w 383154"/>
                    <a:gd name="connsiteY1" fmla="*/ 289998 h 289997"/>
                    <a:gd name="connsiteX2" fmla="*/ 383154 w 383154"/>
                    <a:gd name="connsiteY2" fmla="*/ 274607 h 289997"/>
                    <a:gd name="connsiteX3" fmla="*/ 383154 w 383154"/>
                    <a:gd name="connsiteY3" fmla="*/ 6480 h 289997"/>
                    <a:gd name="connsiteX4" fmla="*/ 0 w 383154"/>
                    <a:gd name="connsiteY4" fmla="*/ 0 h 289997"/>
                    <a:gd name="connsiteX5" fmla="*/ 2430 w 383154"/>
                    <a:gd name="connsiteY5" fmla="*/ 289998 h 28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54" h="289997">
                      <a:moveTo>
                        <a:pt x="2430" y="289998"/>
                      </a:moveTo>
                      <a:lnTo>
                        <a:pt x="367763" y="289998"/>
                      </a:lnTo>
                      <a:cubicBezTo>
                        <a:pt x="375863" y="289998"/>
                        <a:pt x="383154" y="284327"/>
                        <a:pt x="383154" y="274607"/>
                      </a:cubicBezTo>
                      <a:lnTo>
                        <a:pt x="383154" y="6480"/>
                      </a:lnTo>
                      <a:lnTo>
                        <a:pt x="0" y="0"/>
                      </a:lnTo>
                      <a:lnTo>
                        <a:pt x="2430" y="289998"/>
                      </a:lnTo>
                      <a:close/>
                    </a:path>
                  </a:pathLst>
                </a:custGeom>
                <a:solidFill>
                  <a:srgbClr val="A0A1A2"/>
                </a:solidFill>
                <a:ln w="9331" cap="flat">
                  <a:noFill/>
                  <a:prstDash val="solid"/>
                  <a:miter/>
                </a:ln>
              </p:spPr>
              <p:txBody>
                <a:bodyPr rtlCol="0" anchor="ctr"/>
                <a:lstStyle/>
                <a:p>
                  <a:endParaRPr lang="en-US" sz="2400"/>
                </a:p>
              </p:txBody>
            </p:sp>
            <p:sp>
              <p:nvSpPr>
                <p:cNvPr id="5121" name="Freeform: Shape 5120">
                  <a:extLst>
                    <a:ext uri="{FF2B5EF4-FFF2-40B4-BE49-F238E27FC236}">
                      <a16:creationId xmlns:a16="http://schemas.microsoft.com/office/drawing/2014/main" id="{218F5477-5022-47B2-8652-8908E7F4E61B}"/>
                    </a:ext>
                  </a:extLst>
                </p:cNvPr>
                <p:cNvSpPr/>
                <p:nvPr/>
              </p:nvSpPr>
              <p:spPr>
                <a:xfrm>
                  <a:off x="2187909" y="4199200"/>
                  <a:ext cx="295668" cy="283517"/>
                </a:xfrm>
                <a:custGeom>
                  <a:avLst/>
                  <a:gdLst>
                    <a:gd name="connsiteX0" fmla="*/ 152290 w 295668"/>
                    <a:gd name="connsiteY0" fmla="*/ 88296 h 283517"/>
                    <a:gd name="connsiteX1" fmla="*/ 152290 w 295668"/>
                    <a:gd name="connsiteY1" fmla="*/ 26732 h 283517"/>
                    <a:gd name="connsiteX2" fmla="*/ 254356 w 295668"/>
                    <a:gd name="connsiteY2" fmla="*/ 26732 h 283517"/>
                    <a:gd name="connsiteX3" fmla="*/ 254356 w 295668"/>
                    <a:gd name="connsiteY3" fmla="*/ 44553 h 283517"/>
                    <a:gd name="connsiteX4" fmla="*/ 295668 w 295668"/>
                    <a:gd name="connsiteY4" fmla="*/ 0 h 283517"/>
                    <a:gd name="connsiteX5" fmla="*/ 0 w 295668"/>
                    <a:gd name="connsiteY5" fmla="*/ 0 h 283517"/>
                    <a:gd name="connsiteX6" fmla="*/ 0 w 295668"/>
                    <a:gd name="connsiteY6" fmla="*/ 13771 h 283517"/>
                    <a:gd name="connsiteX7" fmla="*/ 0 w 295668"/>
                    <a:gd name="connsiteY7" fmla="*/ 40503 h 283517"/>
                    <a:gd name="connsiteX8" fmla="*/ 0 w 295668"/>
                    <a:gd name="connsiteY8" fmla="*/ 268127 h 283517"/>
                    <a:gd name="connsiteX9" fmla="*/ 15391 w 295668"/>
                    <a:gd name="connsiteY9" fmla="*/ 283518 h 283517"/>
                    <a:gd name="connsiteX10" fmla="*/ 32402 w 295668"/>
                    <a:gd name="connsiteY10" fmla="*/ 283518 h 283517"/>
                    <a:gd name="connsiteX11" fmla="*/ 59134 w 295668"/>
                    <a:gd name="connsiteY11" fmla="*/ 254356 h 283517"/>
                    <a:gd name="connsiteX12" fmla="*/ 30782 w 295668"/>
                    <a:gd name="connsiteY12" fmla="*/ 254356 h 283517"/>
                    <a:gd name="connsiteX13" fmla="*/ 30782 w 295668"/>
                    <a:gd name="connsiteY13" fmla="*/ 192792 h 283517"/>
                    <a:gd name="connsiteX14" fmla="*/ 116648 w 295668"/>
                    <a:gd name="connsiteY14" fmla="*/ 192792 h 283517"/>
                    <a:gd name="connsiteX15" fmla="*/ 152290 w 295668"/>
                    <a:gd name="connsiteY15" fmla="*/ 154720 h 283517"/>
                    <a:gd name="connsiteX16" fmla="*/ 152290 w 295668"/>
                    <a:gd name="connsiteY16" fmla="*/ 110167 h 283517"/>
                    <a:gd name="connsiteX17" fmla="*/ 193602 w 295668"/>
                    <a:gd name="connsiteY17" fmla="*/ 110167 h 283517"/>
                    <a:gd name="connsiteX18" fmla="*/ 213854 w 295668"/>
                    <a:gd name="connsiteY18" fmla="*/ 88296 h 283517"/>
                    <a:gd name="connsiteX19" fmla="*/ 152290 w 295668"/>
                    <a:gd name="connsiteY19" fmla="*/ 88296 h 283517"/>
                    <a:gd name="connsiteX20" fmla="*/ 132849 w 295668"/>
                    <a:gd name="connsiteY20" fmla="*/ 171731 h 283517"/>
                    <a:gd name="connsiteX21" fmla="*/ 30782 w 295668"/>
                    <a:gd name="connsiteY21" fmla="*/ 171731 h 283517"/>
                    <a:gd name="connsiteX22" fmla="*/ 30782 w 295668"/>
                    <a:gd name="connsiteY22" fmla="*/ 110167 h 283517"/>
                    <a:gd name="connsiteX23" fmla="*/ 132849 w 295668"/>
                    <a:gd name="connsiteY23" fmla="*/ 110167 h 283517"/>
                    <a:gd name="connsiteX24" fmla="*/ 132849 w 295668"/>
                    <a:gd name="connsiteY24" fmla="*/ 171731 h 28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5668" h="283517">
                      <a:moveTo>
                        <a:pt x="152290" y="88296"/>
                      </a:moveTo>
                      <a:lnTo>
                        <a:pt x="152290" y="26732"/>
                      </a:lnTo>
                      <a:lnTo>
                        <a:pt x="254356" y="26732"/>
                      </a:lnTo>
                      <a:lnTo>
                        <a:pt x="254356" y="44553"/>
                      </a:lnTo>
                      <a:lnTo>
                        <a:pt x="295668" y="0"/>
                      </a:lnTo>
                      <a:lnTo>
                        <a:pt x="0" y="0"/>
                      </a:lnTo>
                      <a:lnTo>
                        <a:pt x="0" y="13771"/>
                      </a:lnTo>
                      <a:lnTo>
                        <a:pt x="0" y="40503"/>
                      </a:lnTo>
                      <a:lnTo>
                        <a:pt x="0" y="268127"/>
                      </a:lnTo>
                      <a:cubicBezTo>
                        <a:pt x="0" y="276228"/>
                        <a:pt x="8101" y="283518"/>
                        <a:pt x="15391" y="283518"/>
                      </a:cubicBezTo>
                      <a:lnTo>
                        <a:pt x="32402" y="283518"/>
                      </a:lnTo>
                      <a:lnTo>
                        <a:pt x="59134" y="254356"/>
                      </a:lnTo>
                      <a:lnTo>
                        <a:pt x="30782" y="254356"/>
                      </a:lnTo>
                      <a:lnTo>
                        <a:pt x="30782" y="192792"/>
                      </a:lnTo>
                      <a:lnTo>
                        <a:pt x="116648" y="192792"/>
                      </a:lnTo>
                      <a:lnTo>
                        <a:pt x="152290" y="154720"/>
                      </a:lnTo>
                      <a:lnTo>
                        <a:pt x="152290" y="110167"/>
                      </a:lnTo>
                      <a:lnTo>
                        <a:pt x="193602" y="110167"/>
                      </a:lnTo>
                      <a:lnTo>
                        <a:pt x="213854" y="88296"/>
                      </a:lnTo>
                      <a:lnTo>
                        <a:pt x="152290" y="88296"/>
                      </a:lnTo>
                      <a:close/>
                      <a:moveTo>
                        <a:pt x="132849" y="171731"/>
                      </a:moveTo>
                      <a:lnTo>
                        <a:pt x="30782" y="171731"/>
                      </a:lnTo>
                      <a:lnTo>
                        <a:pt x="30782" y="110167"/>
                      </a:lnTo>
                      <a:lnTo>
                        <a:pt x="132849" y="110167"/>
                      </a:lnTo>
                      <a:lnTo>
                        <a:pt x="132849" y="171731"/>
                      </a:lnTo>
                      <a:close/>
                    </a:path>
                  </a:pathLst>
                </a:custGeom>
                <a:solidFill>
                  <a:srgbClr val="BABBBC"/>
                </a:solidFill>
                <a:ln w="9331" cap="flat">
                  <a:noFill/>
                  <a:prstDash val="solid"/>
                  <a:miter/>
                </a:ln>
              </p:spPr>
              <p:txBody>
                <a:bodyPr rtlCol="0" anchor="ctr"/>
                <a:lstStyle/>
                <a:p>
                  <a:endParaRPr lang="en-US" sz="2400"/>
                </a:p>
              </p:txBody>
            </p:sp>
            <p:sp>
              <p:nvSpPr>
                <p:cNvPr id="5123" name="Freeform: Shape 5122">
                  <a:extLst>
                    <a:ext uri="{FF2B5EF4-FFF2-40B4-BE49-F238E27FC236}">
                      <a16:creationId xmlns:a16="http://schemas.microsoft.com/office/drawing/2014/main" id="{FF34C86C-23F6-41E4-BF81-E77D8D1E2E94}"/>
                    </a:ext>
                  </a:extLst>
                </p:cNvPr>
                <p:cNvSpPr/>
                <p:nvPr/>
              </p:nvSpPr>
              <p:spPr>
                <a:xfrm>
                  <a:off x="2469793" y="4137630"/>
                  <a:ext cx="123127" cy="61564"/>
                </a:xfrm>
                <a:custGeom>
                  <a:avLst/>
                  <a:gdLst>
                    <a:gd name="connsiteX0" fmla="*/ 107736 w 123127"/>
                    <a:gd name="connsiteY0" fmla="*/ 0 h 61564"/>
                    <a:gd name="connsiteX1" fmla="*/ 57513 w 123127"/>
                    <a:gd name="connsiteY1" fmla="*/ 0 h 61564"/>
                    <a:gd name="connsiteX2" fmla="*/ 0 w 123127"/>
                    <a:gd name="connsiteY2" fmla="*/ 61564 h 61564"/>
                    <a:gd name="connsiteX3" fmla="*/ 123128 w 123127"/>
                    <a:gd name="connsiteY3" fmla="*/ 61564 h 61564"/>
                    <a:gd name="connsiteX4" fmla="*/ 123128 w 123127"/>
                    <a:gd name="connsiteY4" fmla="*/ 15391 h 61564"/>
                    <a:gd name="connsiteX5" fmla="*/ 107736 w 123127"/>
                    <a:gd name="connsiteY5" fmla="*/ 0 h 6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127" h="61564">
                      <a:moveTo>
                        <a:pt x="107736" y="0"/>
                      </a:moveTo>
                      <a:lnTo>
                        <a:pt x="57513" y="0"/>
                      </a:lnTo>
                      <a:lnTo>
                        <a:pt x="0" y="61564"/>
                      </a:lnTo>
                      <a:lnTo>
                        <a:pt x="123128" y="61564"/>
                      </a:lnTo>
                      <a:lnTo>
                        <a:pt x="123128" y="15391"/>
                      </a:lnTo>
                      <a:cubicBezTo>
                        <a:pt x="123128" y="7290"/>
                        <a:pt x="117457" y="0"/>
                        <a:pt x="107736" y="0"/>
                      </a:cubicBezTo>
                      <a:close/>
                    </a:path>
                  </a:pathLst>
                </a:custGeom>
                <a:solidFill>
                  <a:srgbClr val="7A7A7A"/>
                </a:solidFill>
                <a:ln w="9331" cap="flat">
                  <a:noFill/>
                  <a:prstDash val="solid"/>
                  <a:miter/>
                </a:ln>
              </p:spPr>
              <p:txBody>
                <a:bodyPr rtlCol="0" anchor="ctr"/>
                <a:lstStyle/>
                <a:p>
                  <a:endParaRPr lang="en-US" sz="2400"/>
                </a:p>
              </p:txBody>
            </p:sp>
            <p:sp>
              <p:nvSpPr>
                <p:cNvPr id="5124" name="Freeform: Shape 5123">
                  <a:extLst>
                    <a:ext uri="{FF2B5EF4-FFF2-40B4-BE49-F238E27FC236}">
                      <a16:creationId xmlns:a16="http://schemas.microsoft.com/office/drawing/2014/main" id="{D755E5A1-8BA5-4C74-BB2B-57AF6EBC4C01}"/>
                    </a:ext>
                  </a:extLst>
                </p:cNvPr>
                <p:cNvSpPr/>
                <p:nvPr/>
              </p:nvSpPr>
              <p:spPr>
                <a:xfrm>
                  <a:off x="2187909" y="4137630"/>
                  <a:ext cx="353182" cy="61564"/>
                </a:xfrm>
                <a:custGeom>
                  <a:avLst/>
                  <a:gdLst>
                    <a:gd name="connsiteX0" fmla="*/ 353182 w 353182"/>
                    <a:gd name="connsiteY0" fmla="*/ 0 h 61564"/>
                    <a:gd name="connsiteX1" fmla="*/ 15391 w 353182"/>
                    <a:gd name="connsiteY1" fmla="*/ 0 h 61564"/>
                    <a:gd name="connsiteX2" fmla="*/ 0 w 353182"/>
                    <a:gd name="connsiteY2" fmla="*/ 15391 h 61564"/>
                    <a:gd name="connsiteX3" fmla="*/ 0 w 353182"/>
                    <a:gd name="connsiteY3" fmla="*/ 61564 h 61564"/>
                    <a:gd name="connsiteX4" fmla="*/ 295668 w 353182"/>
                    <a:gd name="connsiteY4" fmla="*/ 61564 h 61564"/>
                    <a:gd name="connsiteX5" fmla="*/ 353182 w 353182"/>
                    <a:gd name="connsiteY5" fmla="*/ 0 h 6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182" h="61564">
                      <a:moveTo>
                        <a:pt x="353182" y="0"/>
                      </a:moveTo>
                      <a:lnTo>
                        <a:pt x="15391" y="0"/>
                      </a:lnTo>
                      <a:cubicBezTo>
                        <a:pt x="8101" y="0"/>
                        <a:pt x="0" y="7290"/>
                        <a:pt x="0" y="15391"/>
                      </a:cubicBezTo>
                      <a:lnTo>
                        <a:pt x="0" y="61564"/>
                      </a:lnTo>
                      <a:lnTo>
                        <a:pt x="295668" y="61564"/>
                      </a:lnTo>
                      <a:lnTo>
                        <a:pt x="353182" y="0"/>
                      </a:lnTo>
                      <a:close/>
                    </a:path>
                  </a:pathLst>
                </a:custGeom>
                <a:solidFill>
                  <a:srgbClr val="9E9E9E"/>
                </a:solidFill>
                <a:ln w="9331" cap="flat">
                  <a:noFill/>
                  <a:prstDash val="solid"/>
                  <a:miter/>
                </a:ln>
              </p:spPr>
              <p:txBody>
                <a:bodyPr rtlCol="0" anchor="ctr"/>
                <a:lstStyle/>
                <a:p>
                  <a:endParaRPr lang="en-US" sz="2400"/>
                </a:p>
              </p:txBody>
            </p:sp>
            <p:sp>
              <p:nvSpPr>
                <p:cNvPr id="5125" name="Freeform: Shape 5124">
                  <a:extLst>
                    <a:ext uri="{FF2B5EF4-FFF2-40B4-BE49-F238E27FC236}">
                      <a16:creationId xmlns:a16="http://schemas.microsoft.com/office/drawing/2014/main" id="{C3B31D3F-AF7E-418F-A0E3-9B131F0876E6}"/>
                    </a:ext>
                  </a:extLst>
                </p:cNvPr>
                <p:cNvSpPr/>
                <p:nvPr/>
              </p:nvSpPr>
              <p:spPr>
                <a:xfrm>
                  <a:off x="2187909" y="4467332"/>
                  <a:ext cx="15390" cy="15391"/>
                </a:xfrm>
                <a:custGeom>
                  <a:avLst/>
                  <a:gdLst>
                    <a:gd name="connsiteX0" fmla="*/ 0 w 15390"/>
                    <a:gd name="connsiteY0" fmla="*/ 0 h 15391"/>
                    <a:gd name="connsiteX1" fmla="*/ 15391 w 15390"/>
                    <a:gd name="connsiteY1" fmla="*/ 15391 h 15391"/>
                    <a:gd name="connsiteX2" fmla="*/ 0 w 15390"/>
                    <a:gd name="connsiteY2" fmla="*/ 0 h 15391"/>
                  </a:gdLst>
                  <a:ahLst/>
                  <a:cxnLst>
                    <a:cxn ang="0">
                      <a:pos x="connsiteX0" y="connsiteY0"/>
                    </a:cxn>
                    <a:cxn ang="0">
                      <a:pos x="connsiteX1" y="connsiteY1"/>
                    </a:cxn>
                    <a:cxn ang="0">
                      <a:pos x="connsiteX2" y="connsiteY2"/>
                    </a:cxn>
                  </a:cxnLst>
                  <a:rect l="l" t="t" r="r" b="b"/>
                  <a:pathLst>
                    <a:path w="15390" h="15391">
                      <a:moveTo>
                        <a:pt x="0" y="0"/>
                      </a:moveTo>
                      <a:cubicBezTo>
                        <a:pt x="0" y="8101"/>
                        <a:pt x="5670" y="15391"/>
                        <a:pt x="15391" y="15391"/>
                      </a:cubicBezTo>
                      <a:cubicBezTo>
                        <a:pt x="8101" y="15391"/>
                        <a:pt x="0" y="8101"/>
                        <a:pt x="0" y="0"/>
                      </a:cubicBezTo>
                      <a:close/>
                    </a:path>
                  </a:pathLst>
                </a:custGeom>
                <a:solidFill>
                  <a:srgbClr val="A0A1A2"/>
                </a:solidFill>
                <a:ln w="9331" cap="flat">
                  <a:noFill/>
                  <a:prstDash val="solid"/>
                  <a:miter/>
                </a:ln>
              </p:spPr>
              <p:txBody>
                <a:bodyPr rtlCol="0" anchor="ctr"/>
                <a:lstStyle/>
                <a:p>
                  <a:endParaRPr lang="en-US" sz="2400"/>
                </a:p>
              </p:txBody>
            </p:sp>
            <p:sp>
              <p:nvSpPr>
                <p:cNvPr id="5126" name="Freeform: Shape 5125">
                  <a:extLst>
                    <a:ext uri="{FF2B5EF4-FFF2-40B4-BE49-F238E27FC236}">
                      <a16:creationId xmlns:a16="http://schemas.microsoft.com/office/drawing/2014/main" id="{AC917D61-5742-426F-A566-0F799306806D}"/>
                    </a:ext>
                  </a:extLst>
                </p:cNvPr>
                <p:cNvSpPr/>
                <p:nvPr/>
              </p:nvSpPr>
              <p:spPr>
                <a:xfrm>
                  <a:off x="2187909" y="4137630"/>
                  <a:ext cx="15390" cy="15390"/>
                </a:xfrm>
                <a:custGeom>
                  <a:avLst/>
                  <a:gdLst>
                    <a:gd name="connsiteX0" fmla="*/ 15391 w 15390"/>
                    <a:gd name="connsiteY0" fmla="*/ 0 h 15390"/>
                    <a:gd name="connsiteX1" fmla="*/ 0 w 15390"/>
                    <a:gd name="connsiteY1" fmla="*/ 15391 h 15390"/>
                    <a:gd name="connsiteX2" fmla="*/ 15391 w 15390"/>
                    <a:gd name="connsiteY2" fmla="*/ 0 h 15390"/>
                  </a:gdLst>
                  <a:ahLst/>
                  <a:cxnLst>
                    <a:cxn ang="0">
                      <a:pos x="connsiteX0" y="connsiteY0"/>
                    </a:cxn>
                    <a:cxn ang="0">
                      <a:pos x="connsiteX1" y="connsiteY1"/>
                    </a:cxn>
                    <a:cxn ang="0">
                      <a:pos x="connsiteX2" y="connsiteY2"/>
                    </a:cxn>
                  </a:cxnLst>
                  <a:rect l="l" t="t" r="r" b="b"/>
                  <a:pathLst>
                    <a:path w="15390" h="15390">
                      <a:moveTo>
                        <a:pt x="15391" y="0"/>
                      </a:moveTo>
                      <a:cubicBezTo>
                        <a:pt x="5670" y="0"/>
                        <a:pt x="0" y="7290"/>
                        <a:pt x="0" y="15391"/>
                      </a:cubicBezTo>
                      <a:cubicBezTo>
                        <a:pt x="0" y="7290"/>
                        <a:pt x="8101" y="0"/>
                        <a:pt x="15391" y="0"/>
                      </a:cubicBezTo>
                      <a:close/>
                    </a:path>
                  </a:pathLst>
                </a:custGeom>
                <a:solidFill>
                  <a:srgbClr val="7A7A7A"/>
                </a:solidFill>
                <a:ln w="9331" cap="flat">
                  <a:noFill/>
                  <a:prstDash val="solid"/>
                  <a:miter/>
                </a:ln>
              </p:spPr>
              <p:txBody>
                <a:bodyPr rtlCol="0" anchor="ctr"/>
                <a:lstStyle/>
                <a:p>
                  <a:endParaRPr lang="en-US" sz="2400"/>
                </a:p>
              </p:txBody>
            </p:sp>
            <p:sp>
              <p:nvSpPr>
                <p:cNvPr id="5127" name="Freeform: Shape 5126">
                  <a:extLst>
                    <a:ext uri="{FF2B5EF4-FFF2-40B4-BE49-F238E27FC236}">
                      <a16:creationId xmlns:a16="http://schemas.microsoft.com/office/drawing/2014/main" id="{ED2CD334-A181-42C9-A433-5D6C15B70255}"/>
                    </a:ext>
                  </a:extLst>
                </p:cNvPr>
                <p:cNvSpPr/>
                <p:nvPr/>
              </p:nvSpPr>
              <p:spPr>
                <a:xfrm>
                  <a:off x="2401765" y="4243755"/>
                  <a:ext cx="40502" cy="43742"/>
                </a:xfrm>
                <a:custGeom>
                  <a:avLst/>
                  <a:gdLst>
                    <a:gd name="connsiteX0" fmla="*/ 40503 w 40502"/>
                    <a:gd name="connsiteY0" fmla="*/ 43743 h 43742"/>
                    <a:gd name="connsiteX1" fmla="*/ 40503 w 40502"/>
                    <a:gd name="connsiteY1" fmla="*/ 0 h 43742"/>
                    <a:gd name="connsiteX2" fmla="*/ 0 w 40502"/>
                    <a:gd name="connsiteY2" fmla="*/ 43743 h 43742"/>
                    <a:gd name="connsiteX3" fmla="*/ 40503 w 40502"/>
                    <a:gd name="connsiteY3" fmla="*/ 43743 h 43742"/>
                  </a:gdLst>
                  <a:ahLst/>
                  <a:cxnLst>
                    <a:cxn ang="0">
                      <a:pos x="connsiteX0" y="connsiteY0"/>
                    </a:cxn>
                    <a:cxn ang="0">
                      <a:pos x="connsiteX1" y="connsiteY1"/>
                    </a:cxn>
                    <a:cxn ang="0">
                      <a:pos x="connsiteX2" y="connsiteY2"/>
                    </a:cxn>
                    <a:cxn ang="0">
                      <a:pos x="connsiteX3" y="connsiteY3"/>
                    </a:cxn>
                  </a:cxnLst>
                  <a:rect l="l" t="t" r="r" b="b"/>
                  <a:pathLst>
                    <a:path w="40502" h="43742">
                      <a:moveTo>
                        <a:pt x="40503" y="43743"/>
                      </a:moveTo>
                      <a:lnTo>
                        <a:pt x="40503" y="0"/>
                      </a:lnTo>
                      <a:lnTo>
                        <a:pt x="0" y="43743"/>
                      </a:lnTo>
                      <a:lnTo>
                        <a:pt x="40503" y="43743"/>
                      </a:lnTo>
                      <a:close/>
                    </a:path>
                  </a:pathLst>
                </a:custGeom>
                <a:solidFill>
                  <a:srgbClr val="FFFFFF"/>
                </a:solidFill>
                <a:ln w="9331" cap="flat">
                  <a:noFill/>
                  <a:prstDash val="solid"/>
                  <a:miter/>
                </a:ln>
              </p:spPr>
              <p:txBody>
                <a:bodyPr rtlCol="0" anchor="ctr"/>
                <a:lstStyle/>
                <a:p>
                  <a:endParaRPr lang="en-US" sz="2400"/>
                </a:p>
              </p:txBody>
            </p:sp>
            <p:sp>
              <p:nvSpPr>
                <p:cNvPr id="5128" name="Freeform: Shape 5127">
                  <a:extLst>
                    <a:ext uri="{FF2B5EF4-FFF2-40B4-BE49-F238E27FC236}">
                      <a16:creationId xmlns:a16="http://schemas.microsoft.com/office/drawing/2014/main" id="{D7D5A49B-6B93-4ACA-955E-FC561D78A7C4}"/>
                    </a:ext>
                  </a:extLst>
                </p:cNvPr>
                <p:cNvSpPr/>
                <p:nvPr/>
              </p:nvSpPr>
              <p:spPr>
                <a:xfrm>
                  <a:off x="2340195" y="4225937"/>
                  <a:ext cx="102066" cy="61563"/>
                </a:xfrm>
                <a:custGeom>
                  <a:avLst/>
                  <a:gdLst>
                    <a:gd name="connsiteX0" fmla="*/ 0 w 102066"/>
                    <a:gd name="connsiteY0" fmla="*/ 0 h 61563"/>
                    <a:gd name="connsiteX1" fmla="*/ 0 w 102066"/>
                    <a:gd name="connsiteY1" fmla="*/ 61564 h 61563"/>
                    <a:gd name="connsiteX2" fmla="*/ 61564 w 102066"/>
                    <a:gd name="connsiteY2" fmla="*/ 61564 h 61563"/>
                    <a:gd name="connsiteX3" fmla="*/ 102066 w 102066"/>
                    <a:gd name="connsiteY3" fmla="*/ 17821 h 61563"/>
                    <a:gd name="connsiteX4" fmla="*/ 102066 w 102066"/>
                    <a:gd name="connsiteY4" fmla="*/ 0 h 61563"/>
                    <a:gd name="connsiteX5" fmla="*/ 0 w 102066"/>
                    <a:gd name="connsiteY5" fmla="*/ 0 h 6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66" h="61563">
                      <a:moveTo>
                        <a:pt x="0" y="0"/>
                      </a:moveTo>
                      <a:lnTo>
                        <a:pt x="0" y="61564"/>
                      </a:lnTo>
                      <a:lnTo>
                        <a:pt x="61564" y="61564"/>
                      </a:lnTo>
                      <a:lnTo>
                        <a:pt x="102066" y="17821"/>
                      </a:lnTo>
                      <a:lnTo>
                        <a:pt x="102066" y="0"/>
                      </a:lnTo>
                      <a:lnTo>
                        <a:pt x="0" y="0"/>
                      </a:lnTo>
                      <a:close/>
                    </a:path>
                  </a:pathLst>
                </a:custGeom>
                <a:solidFill>
                  <a:srgbClr val="FFFFFF"/>
                </a:solidFill>
                <a:ln w="9331" cap="flat">
                  <a:noFill/>
                  <a:prstDash val="solid"/>
                  <a:miter/>
                </a:ln>
              </p:spPr>
              <p:txBody>
                <a:bodyPr rtlCol="0" anchor="ctr"/>
                <a:lstStyle/>
                <a:p>
                  <a:endParaRPr lang="en-US" sz="2400"/>
                </a:p>
              </p:txBody>
            </p:sp>
            <p:sp>
              <p:nvSpPr>
                <p:cNvPr id="5129" name="Freeform: Shape 5128">
                  <a:extLst>
                    <a:ext uri="{FF2B5EF4-FFF2-40B4-BE49-F238E27FC236}">
                      <a16:creationId xmlns:a16="http://schemas.microsoft.com/office/drawing/2014/main" id="{05118864-52A3-4926-8D86-810395F96FBC}"/>
                    </a:ext>
                  </a:extLst>
                </p:cNvPr>
                <p:cNvSpPr/>
                <p:nvPr/>
              </p:nvSpPr>
              <p:spPr>
                <a:xfrm>
                  <a:off x="2335547" y="4309357"/>
                  <a:ext cx="102066" cy="61563"/>
                </a:xfrm>
                <a:custGeom>
                  <a:avLst/>
                  <a:gdLst>
                    <a:gd name="connsiteX0" fmla="*/ 0 w 102066"/>
                    <a:gd name="connsiteY0" fmla="*/ 61564 h 61563"/>
                    <a:gd name="connsiteX1" fmla="*/ 102066 w 102066"/>
                    <a:gd name="connsiteY1" fmla="*/ 61564 h 61563"/>
                    <a:gd name="connsiteX2" fmla="*/ 102066 w 102066"/>
                    <a:gd name="connsiteY2" fmla="*/ 0 h 61563"/>
                    <a:gd name="connsiteX3" fmla="*/ 41312 w 102066"/>
                    <a:gd name="connsiteY3" fmla="*/ 0 h 61563"/>
                    <a:gd name="connsiteX4" fmla="*/ 0 w 102066"/>
                    <a:gd name="connsiteY4" fmla="*/ 44552 h 61563"/>
                    <a:gd name="connsiteX5" fmla="*/ 0 w 102066"/>
                    <a:gd name="connsiteY5" fmla="*/ 61564 h 6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66" h="61563">
                      <a:moveTo>
                        <a:pt x="0" y="61564"/>
                      </a:moveTo>
                      <a:lnTo>
                        <a:pt x="102066" y="61564"/>
                      </a:lnTo>
                      <a:lnTo>
                        <a:pt x="102066" y="0"/>
                      </a:lnTo>
                      <a:lnTo>
                        <a:pt x="41312" y="0"/>
                      </a:lnTo>
                      <a:lnTo>
                        <a:pt x="0" y="44552"/>
                      </a:lnTo>
                      <a:lnTo>
                        <a:pt x="0" y="61564"/>
                      </a:lnTo>
                      <a:close/>
                    </a:path>
                  </a:pathLst>
                </a:custGeom>
                <a:solidFill>
                  <a:srgbClr val="2272B3"/>
                </a:solidFill>
                <a:ln w="9331" cap="flat">
                  <a:noFill/>
                  <a:prstDash val="solid"/>
                  <a:miter/>
                </a:ln>
              </p:spPr>
              <p:txBody>
                <a:bodyPr rtlCol="0" anchor="ctr"/>
                <a:lstStyle/>
                <a:p>
                  <a:endParaRPr lang="en-US" sz="2400"/>
                </a:p>
              </p:txBody>
            </p:sp>
            <p:sp>
              <p:nvSpPr>
                <p:cNvPr id="5130" name="Freeform: Shape 5129">
                  <a:extLst>
                    <a:ext uri="{FF2B5EF4-FFF2-40B4-BE49-F238E27FC236}">
                      <a16:creationId xmlns:a16="http://schemas.microsoft.com/office/drawing/2014/main" id="{09541586-BDAB-4EC9-AA97-B1CF2E095B08}"/>
                    </a:ext>
                  </a:extLst>
                </p:cNvPr>
                <p:cNvSpPr/>
                <p:nvPr/>
              </p:nvSpPr>
              <p:spPr>
                <a:xfrm>
                  <a:off x="2340195" y="4309357"/>
                  <a:ext cx="41312" cy="44552"/>
                </a:xfrm>
                <a:custGeom>
                  <a:avLst/>
                  <a:gdLst>
                    <a:gd name="connsiteX0" fmla="*/ 0 w 41312"/>
                    <a:gd name="connsiteY0" fmla="*/ 44552 h 44552"/>
                    <a:gd name="connsiteX1" fmla="*/ 41312 w 41312"/>
                    <a:gd name="connsiteY1" fmla="*/ 0 h 44552"/>
                    <a:gd name="connsiteX2" fmla="*/ 0 w 41312"/>
                    <a:gd name="connsiteY2" fmla="*/ 0 h 44552"/>
                    <a:gd name="connsiteX3" fmla="*/ 0 w 41312"/>
                    <a:gd name="connsiteY3" fmla="*/ 44552 h 44552"/>
                  </a:gdLst>
                  <a:ahLst/>
                  <a:cxnLst>
                    <a:cxn ang="0">
                      <a:pos x="connsiteX0" y="connsiteY0"/>
                    </a:cxn>
                    <a:cxn ang="0">
                      <a:pos x="connsiteX1" y="connsiteY1"/>
                    </a:cxn>
                    <a:cxn ang="0">
                      <a:pos x="connsiteX2" y="connsiteY2"/>
                    </a:cxn>
                    <a:cxn ang="0">
                      <a:pos x="connsiteX3" y="connsiteY3"/>
                    </a:cxn>
                  </a:cxnLst>
                  <a:rect l="l" t="t" r="r" b="b"/>
                  <a:pathLst>
                    <a:path w="41312" h="44552">
                      <a:moveTo>
                        <a:pt x="0" y="44552"/>
                      </a:moveTo>
                      <a:lnTo>
                        <a:pt x="41312" y="0"/>
                      </a:lnTo>
                      <a:lnTo>
                        <a:pt x="0" y="0"/>
                      </a:lnTo>
                      <a:lnTo>
                        <a:pt x="0" y="44552"/>
                      </a:lnTo>
                      <a:close/>
                    </a:path>
                  </a:pathLst>
                </a:custGeom>
                <a:solidFill>
                  <a:schemeClr val="accent3">
                    <a:lumMod val="60000"/>
                    <a:lumOff val="40000"/>
                  </a:schemeClr>
                </a:solidFill>
                <a:ln w="9331" cap="flat">
                  <a:noFill/>
                  <a:prstDash val="solid"/>
                  <a:miter/>
                </a:ln>
              </p:spPr>
              <p:txBody>
                <a:bodyPr rtlCol="0" anchor="ctr"/>
                <a:lstStyle/>
                <a:p>
                  <a:endParaRPr lang="en-US" sz="2400"/>
                </a:p>
              </p:txBody>
            </p:sp>
            <p:sp>
              <p:nvSpPr>
                <p:cNvPr id="5131" name="Freeform: Shape 5130">
                  <a:extLst>
                    <a:ext uri="{FF2B5EF4-FFF2-40B4-BE49-F238E27FC236}">
                      <a16:creationId xmlns:a16="http://schemas.microsoft.com/office/drawing/2014/main" id="{D0144001-7497-4484-97C2-604759570EAD}"/>
                    </a:ext>
                  </a:extLst>
                </p:cNvPr>
                <p:cNvSpPr/>
                <p:nvPr/>
              </p:nvSpPr>
              <p:spPr>
                <a:xfrm>
                  <a:off x="2218694" y="4309357"/>
                  <a:ext cx="102065" cy="61563"/>
                </a:xfrm>
                <a:custGeom>
                  <a:avLst/>
                  <a:gdLst>
                    <a:gd name="connsiteX0" fmla="*/ 102066 w 102065"/>
                    <a:gd name="connsiteY0" fmla="*/ 0 h 61563"/>
                    <a:gd name="connsiteX1" fmla="*/ 0 w 102065"/>
                    <a:gd name="connsiteY1" fmla="*/ 0 h 61563"/>
                    <a:gd name="connsiteX2" fmla="*/ 0 w 102065"/>
                    <a:gd name="connsiteY2" fmla="*/ 61564 h 61563"/>
                    <a:gd name="connsiteX3" fmla="*/ 102066 w 102065"/>
                    <a:gd name="connsiteY3" fmla="*/ 61564 h 61563"/>
                    <a:gd name="connsiteX4" fmla="*/ 102066 w 102065"/>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5" h="61563">
                      <a:moveTo>
                        <a:pt x="102066" y="0"/>
                      </a:moveTo>
                      <a:lnTo>
                        <a:pt x="0" y="0"/>
                      </a:lnTo>
                      <a:lnTo>
                        <a:pt x="0" y="61564"/>
                      </a:lnTo>
                      <a:lnTo>
                        <a:pt x="102066" y="61564"/>
                      </a:lnTo>
                      <a:lnTo>
                        <a:pt x="102066" y="0"/>
                      </a:lnTo>
                      <a:close/>
                    </a:path>
                  </a:pathLst>
                </a:custGeom>
                <a:solidFill>
                  <a:srgbClr val="FFFFFF"/>
                </a:solidFill>
                <a:ln w="9331" cap="flat">
                  <a:noFill/>
                  <a:prstDash val="solid"/>
                  <a:miter/>
                </a:ln>
              </p:spPr>
              <p:txBody>
                <a:bodyPr rtlCol="0" anchor="ctr"/>
                <a:lstStyle/>
                <a:p>
                  <a:endParaRPr lang="en-US" sz="2400"/>
                </a:p>
              </p:txBody>
            </p:sp>
            <p:sp>
              <p:nvSpPr>
                <p:cNvPr id="5132" name="Freeform: Shape 5131">
                  <a:extLst>
                    <a:ext uri="{FF2B5EF4-FFF2-40B4-BE49-F238E27FC236}">
                      <a16:creationId xmlns:a16="http://schemas.microsoft.com/office/drawing/2014/main" id="{4692EC66-9EF5-4574-B7D7-EF22F472AF0B}"/>
                    </a:ext>
                  </a:extLst>
                </p:cNvPr>
                <p:cNvSpPr/>
                <p:nvPr/>
              </p:nvSpPr>
              <p:spPr>
                <a:xfrm>
                  <a:off x="2247036" y="4391992"/>
                  <a:ext cx="73714" cy="61563"/>
                </a:xfrm>
                <a:custGeom>
                  <a:avLst/>
                  <a:gdLst>
                    <a:gd name="connsiteX0" fmla="*/ 73714 w 73714"/>
                    <a:gd name="connsiteY0" fmla="*/ 61564 h 61563"/>
                    <a:gd name="connsiteX1" fmla="*/ 73714 w 73714"/>
                    <a:gd name="connsiteY1" fmla="*/ 0 h 61563"/>
                    <a:gd name="connsiteX2" fmla="*/ 57513 w 73714"/>
                    <a:gd name="connsiteY2" fmla="*/ 0 h 61563"/>
                    <a:gd name="connsiteX3" fmla="*/ 0 w 73714"/>
                    <a:gd name="connsiteY3" fmla="*/ 61564 h 61563"/>
                    <a:gd name="connsiteX4" fmla="*/ 73714 w 73714"/>
                    <a:gd name="connsiteY4" fmla="*/ 61564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14" h="61563">
                      <a:moveTo>
                        <a:pt x="73714" y="61564"/>
                      </a:moveTo>
                      <a:lnTo>
                        <a:pt x="73714" y="0"/>
                      </a:lnTo>
                      <a:lnTo>
                        <a:pt x="57513" y="0"/>
                      </a:lnTo>
                      <a:lnTo>
                        <a:pt x="0" y="61564"/>
                      </a:lnTo>
                      <a:lnTo>
                        <a:pt x="73714" y="61564"/>
                      </a:lnTo>
                      <a:close/>
                    </a:path>
                  </a:pathLst>
                </a:custGeom>
                <a:solidFill>
                  <a:srgbClr val="2272B3"/>
                </a:solidFill>
                <a:ln w="9331" cap="flat">
                  <a:noFill/>
                  <a:prstDash val="solid"/>
                  <a:miter/>
                </a:ln>
              </p:spPr>
              <p:txBody>
                <a:bodyPr rtlCol="0" anchor="ctr"/>
                <a:lstStyle/>
                <a:p>
                  <a:endParaRPr lang="en-US" sz="2400"/>
                </a:p>
              </p:txBody>
            </p:sp>
            <p:sp>
              <p:nvSpPr>
                <p:cNvPr id="5133" name="Freeform: Shape 5132">
                  <a:extLst>
                    <a:ext uri="{FF2B5EF4-FFF2-40B4-BE49-F238E27FC236}">
                      <a16:creationId xmlns:a16="http://schemas.microsoft.com/office/drawing/2014/main" id="{DF271565-E190-42D5-BA99-19F7672B839B}"/>
                    </a:ext>
                  </a:extLst>
                </p:cNvPr>
                <p:cNvSpPr/>
                <p:nvPr/>
              </p:nvSpPr>
              <p:spPr>
                <a:xfrm>
                  <a:off x="2218694" y="4391992"/>
                  <a:ext cx="85864" cy="61563"/>
                </a:xfrm>
                <a:custGeom>
                  <a:avLst/>
                  <a:gdLst>
                    <a:gd name="connsiteX0" fmla="*/ 0 w 85864"/>
                    <a:gd name="connsiteY0" fmla="*/ 61564 h 61563"/>
                    <a:gd name="connsiteX1" fmla="*/ 28352 w 85864"/>
                    <a:gd name="connsiteY1" fmla="*/ 61564 h 61563"/>
                    <a:gd name="connsiteX2" fmla="*/ 85865 w 85864"/>
                    <a:gd name="connsiteY2" fmla="*/ 0 h 61563"/>
                    <a:gd name="connsiteX3" fmla="*/ 0 w 85864"/>
                    <a:gd name="connsiteY3" fmla="*/ 0 h 61563"/>
                    <a:gd name="connsiteX4" fmla="*/ 0 w 85864"/>
                    <a:gd name="connsiteY4" fmla="*/ 61564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64" h="61563">
                      <a:moveTo>
                        <a:pt x="0" y="61564"/>
                      </a:moveTo>
                      <a:lnTo>
                        <a:pt x="28352" y="61564"/>
                      </a:lnTo>
                      <a:lnTo>
                        <a:pt x="85865" y="0"/>
                      </a:lnTo>
                      <a:lnTo>
                        <a:pt x="0" y="0"/>
                      </a:lnTo>
                      <a:lnTo>
                        <a:pt x="0" y="61564"/>
                      </a:lnTo>
                      <a:close/>
                    </a:path>
                  </a:pathLst>
                </a:custGeom>
                <a:solidFill>
                  <a:schemeClr val="accent3">
                    <a:lumMod val="60000"/>
                    <a:lumOff val="40000"/>
                  </a:schemeClr>
                </a:solidFill>
                <a:ln w="9331" cap="flat">
                  <a:noFill/>
                  <a:prstDash val="solid"/>
                  <a:miter/>
                </a:ln>
              </p:spPr>
              <p:txBody>
                <a:bodyPr rtlCol="0" anchor="ctr"/>
                <a:lstStyle/>
                <a:p>
                  <a:endParaRPr lang="en-US" sz="2400"/>
                </a:p>
              </p:txBody>
            </p:sp>
            <p:sp>
              <p:nvSpPr>
                <p:cNvPr id="5134" name="Freeform: Shape 5133">
                  <a:extLst>
                    <a:ext uri="{FF2B5EF4-FFF2-40B4-BE49-F238E27FC236}">
                      <a16:creationId xmlns:a16="http://schemas.microsoft.com/office/drawing/2014/main" id="{B3A3FBAC-149D-43A0-86CB-C1F8B2461AFE}"/>
                    </a:ext>
                  </a:extLst>
                </p:cNvPr>
                <p:cNvSpPr/>
                <p:nvPr/>
              </p:nvSpPr>
              <p:spPr>
                <a:xfrm>
                  <a:off x="2457047" y="4309357"/>
                  <a:ext cx="102066" cy="61563"/>
                </a:xfrm>
                <a:custGeom>
                  <a:avLst/>
                  <a:gdLst>
                    <a:gd name="connsiteX0" fmla="*/ 102066 w 102066"/>
                    <a:gd name="connsiteY0" fmla="*/ 0 h 61563"/>
                    <a:gd name="connsiteX1" fmla="*/ 0 w 102066"/>
                    <a:gd name="connsiteY1" fmla="*/ 0 h 61563"/>
                    <a:gd name="connsiteX2" fmla="*/ 0 w 102066"/>
                    <a:gd name="connsiteY2" fmla="*/ 61564 h 61563"/>
                    <a:gd name="connsiteX3" fmla="*/ 102066 w 102066"/>
                    <a:gd name="connsiteY3" fmla="*/ 61564 h 61563"/>
                    <a:gd name="connsiteX4" fmla="*/ 102066 w 102066"/>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6" h="61563">
                      <a:moveTo>
                        <a:pt x="102066" y="0"/>
                      </a:moveTo>
                      <a:lnTo>
                        <a:pt x="0" y="0"/>
                      </a:lnTo>
                      <a:lnTo>
                        <a:pt x="0" y="61564"/>
                      </a:lnTo>
                      <a:lnTo>
                        <a:pt x="102066" y="61564"/>
                      </a:lnTo>
                      <a:lnTo>
                        <a:pt x="102066" y="0"/>
                      </a:lnTo>
                      <a:close/>
                    </a:path>
                  </a:pathLst>
                </a:custGeom>
                <a:solidFill>
                  <a:srgbClr val="2272B3"/>
                </a:solidFill>
                <a:ln w="9331" cap="flat">
                  <a:noFill/>
                  <a:prstDash val="solid"/>
                  <a:miter/>
                </a:ln>
              </p:spPr>
              <p:txBody>
                <a:bodyPr rtlCol="0" anchor="ctr"/>
                <a:lstStyle/>
                <a:p>
                  <a:endParaRPr lang="en-US" sz="2400"/>
                </a:p>
              </p:txBody>
            </p:sp>
            <p:sp>
              <p:nvSpPr>
                <p:cNvPr id="5135" name="Freeform: Shape 5134">
                  <a:extLst>
                    <a:ext uri="{FF2B5EF4-FFF2-40B4-BE49-F238E27FC236}">
                      <a16:creationId xmlns:a16="http://schemas.microsoft.com/office/drawing/2014/main" id="{6F164D3B-B6E9-45AE-8D9A-60C6CCF33C6D}"/>
                    </a:ext>
                  </a:extLst>
                </p:cNvPr>
                <p:cNvSpPr/>
                <p:nvPr/>
              </p:nvSpPr>
              <p:spPr>
                <a:xfrm>
                  <a:off x="2461695" y="4225937"/>
                  <a:ext cx="102066" cy="61563"/>
                </a:xfrm>
                <a:custGeom>
                  <a:avLst/>
                  <a:gdLst>
                    <a:gd name="connsiteX0" fmla="*/ 102066 w 102066"/>
                    <a:gd name="connsiteY0" fmla="*/ 0 h 61563"/>
                    <a:gd name="connsiteX1" fmla="*/ 0 w 102066"/>
                    <a:gd name="connsiteY1" fmla="*/ 0 h 61563"/>
                    <a:gd name="connsiteX2" fmla="*/ 0 w 102066"/>
                    <a:gd name="connsiteY2" fmla="*/ 61564 h 61563"/>
                    <a:gd name="connsiteX3" fmla="*/ 102066 w 102066"/>
                    <a:gd name="connsiteY3" fmla="*/ 61564 h 61563"/>
                    <a:gd name="connsiteX4" fmla="*/ 102066 w 102066"/>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6" h="61563">
                      <a:moveTo>
                        <a:pt x="102066" y="0"/>
                      </a:moveTo>
                      <a:lnTo>
                        <a:pt x="0" y="0"/>
                      </a:lnTo>
                      <a:lnTo>
                        <a:pt x="0" y="61564"/>
                      </a:lnTo>
                      <a:lnTo>
                        <a:pt x="102066" y="61564"/>
                      </a:lnTo>
                      <a:lnTo>
                        <a:pt x="102066" y="0"/>
                      </a:lnTo>
                      <a:close/>
                    </a:path>
                  </a:pathLst>
                </a:custGeom>
                <a:solidFill>
                  <a:srgbClr val="FFFFFF"/>
                </a:solidFill>
                <a:ln w="9331" cap="flat">
                  <a:noFill/>
                  <a:prstDash val="solid"/>
                  <a:miter/>
                </a:ln>
              </p:spPr>
              <p:txBody>
                <a:bodyPr rtlCol="0" anchor="ctr"/>
                <a:lstStyle/>
                <a:p>
                  <a:endParaRPr lang="en-US" sz="2400"/>
                </a:p>
              </p:txBody>
            </p:sp>
            <p:sp>
              <p:nvSpPr>
                <p:cNvPr id="5136" name="Freeform: Shape 5135">
                  <a:extLst>
                    <a:ext uri="{FF2B5EF4-FFF2-40B4-BE49-F238E27FC236}">
                      <a16:creationId xmlns:a16="http://schemas.microsoft.com/office/drawing/2014/main" id="{F6D4EA0B-0E16-47AD-88E2-7556D91C992C}"/>
                    </a:ext>
                  </a:extLst>
                </p:cNvPr>
                <p:cNvSpPr/>
                <p:nvPr/>
              </p:nvSpPr>
              <p:spPr>
                <a:xfrm>
                  <a:off x="2218694" y="4309357"/>
                  <a:ext cx="102065" cy="61563"/>
                </a:xfrm>
                <a:custGeom>
                  <a:avLst/>
                  <a:gdLst>
                    <a:gd name="connsiteX0" fmla="*/ 102066 w 102065"/>
                    <a:gd name="connsiteY0" fmla="*/ 0 h 61563"/>
                    <a:gd name="connsiteX1" fmla="*/ 0 w 102065"/>
                    <a:gd name="connsiteY1" fmla="*/ 0 h 61563"/>
                    <a:gd name="connsiteX2" fmla="*/ 0 w 102065"/>
                    <a:gd name="connsiteY2" fmla="*/ 61564 h 61563"/>
                    <a:gd name="connsiteX3" fmla="*/ 102066 w 102065"/>
                    <a:gd name="connsiteY3" fmla="*/ 61564 h 61563"/>
                    <a:gd name="connsiteX4" fmla="*/ 102066 w 102065"/>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5" h="61563">
                      <a:moveTo>
                        <a:pt x="102066" y="0"/>
                      </a:moveTo>
                      <a:lnTo>
                        <a:pt x="0" y="0"/>
                      </a:lnTo>
                      <a:lnTo>
                        <a:pt x="0" y="61564"/>
                      </a:lnTo>
                      <a:lnTo>
                        <a:pt x="102066" y="61564"/>
                      </a:lnTo>
                      <a:lnTo>
                        <a:pt x="102066" y="0"/>
                      </a:lnTo>
                      <a:close/>
                    </a:path>
                  </a:pathLst>
                </a:custGeom>
                <a:solidFill>
                  <a:srgbClr val="FFFFFF"/>
                </a:solidFill>
                <a:ln w="9331" cap="flat">
                  <a:noFill/>
                  <a:prstDash val="solid"/>
                  <a:miter/>
                </a:ln>
              </p:spPr>
              <p:txBody>
                <a:bodyPr rtlCol="0" anchor="ctr"/>
                <a:lstStyle/>
                <a:p>
                  <a:endParaRPr lang="en-US" sz="2400"/>
                </a:p>
              </p:txBody>
            </p:sp>
            <p:sp>
              <p:nvSpPr>
                <p:cNvPr id="5137" name="Freeform: Shape 5136">
                  <a:extLst>
                    <a:ext uri="{FF2B5EF4-FFF2-40B4-BE49-F238E27FC236}">
                      <a16:creationId xmlns:a16="http://schemas.microsoft.com/office/drawing/2014/main" id="{9E0C544B-4CF8-4F09-9BF9-102DD98A43B0}"/>
                    </a:ext>
                  </a:extLst>
                </p:cNvPr>
                <p:cNvSpPr/>
                <p:nvPr/>
              </p:nvSpPr>
              <p:spPr>
                <a:xfrm>
                  <a:off x="2335547" y="4391992"/>
                  <a:ext cx="102066" cy="61563"/>
                </a:xfrm>
                <a:custGeom>
                  <a:avLst/>
                  <a:gdLst>
                    <a:gd name="connsiteX0" fmla="*/ 102066 w 102066"/>
                    <a:gd name="connsiteY0" fmla="*/ 0 h 61563"/>
                    <a:gd name="connsiteX1" fmla="*/ 0 w 102066"/>
                    <a:gd name="connsiteY1" fmla="*/ 0 h 61563"/>
                    <a:gd name="connsiteX2" fmla="*/ 0 w 102066"/>
                    <a:gd name="connsiteY2" fmla="*/ 61564 h 61563"/>
                    <a:gd name="connsiteX3" fmla="*/ 102066 w 102066"/>
                    <a:gd name="connsiteY3" fmla="*/ 61564 h 61563"/>
                    <a:gd name="connsiteX4" fmla="*/ 102066 w 102066"/>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6" h="61563">
                      <a:moveTo>
                        <a:pt x="102066" y="0"/>
                      </a:moveTo>
                      <a:lnTo>
                        <a:pt x="0" y="0"/>
                      </a:lnTo>
                      <a:lnTo>
                        <a:pt x="0" y="61564"/>
                      </a:lnTo>
                      <a:lnTo>
                        <a:pt x="102066" y="61564"/>
                      </a:lnTo>
                      <a:lnTo>
                        <a:pt x="102066" y="0"/>
                      </a:lnTo>
                      <a:close/>
                    </a:path>
                  </a:pathLst>
                </a:custGeom>
                <a:solidFill>
                  <a:srgbClr val="2272B3"/>
                </a:solidFill>
                <a:ln w="9331" cap="flat">
                  <a:noFill/>
                  <a:prstDash val="solid"/>
                  <a:miter/>
                </a:ln>
              </p:spPr>
              <p:txBody>
                <a:bodyPr rtlCol="0" anchor="ctr"/>
                <a:lstStyle/>
                <a:p>
                  <a:endParaRPr lang="en-US" sz="2400"/>
                </a:p>
              </p:txBody>
            </p:sp>
            <p:sp>
              <p:nvSpPr>
                <p:cNvPr id="5138" name="Freeform: Shape 5137">
                  <a:extLst>
                    <a:ext uri="{FF2B5EF4-FFF2-40B4-BE49-F238E27FC236}">
                      <a16:creationId xmlns:a16="http://schemas.microsoft.com/office/drawing/2014/main" id="{6C14F380-D698-4FE6-88E2-4D6D17E3B6D3}"/>
                    </a:ext>
                  </a:extLst>
                </p:cNvPr>
                <p:cNvSpPr/>
                <p:nvPr/>
              </p:nvSpPr>
              <p:spPr>
                <a:xfrm>
                  <a:off x="2457047" y="4391992"/>
                  <a:ext cx="102066" cy="61563"/>
                </a:xfrm>
                <a:custGeom>
                  <a:avLst/>
                  <a:gdLst>
                    <a:gd name="connsiteX0" fmla="*/ 102066 w 102066"/>
                    <a:gd name="connsiteY0" fmla="*/ 0 h 61563"/>
                    <a:gd name="connsiteX1" fmla="*/ 0 w 102066"/>
                    <a:gd name="connsiteY1" fmla="*/ 0 h 61563"/>
                    <a:gd name="connsiteX2" fmla="*/ 0 w 102066"/>
                    <a:gd name="connsiteY2" fmla="*/ 61564 h 61563"/>
                    <a:gd name="connsiteX3" fmla="*/ 102066 w 102066"/>
                    <a:gd name="connsiteY3" fmla="*/ 61564 h 61563"/>
                    <a:gd name="connsiteX4" fmla="*/ 102066 w 102066"/>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6" h="61563">
                      <a:moveTo>
                        <a:pt x="102066" y="0"/>
                      </a:moveTo>
                      <a:lnTo>
                        <a:pt x="0" y="0"/>
                      </a:lnTo>
                      <a:lnTo>
                        <a:pt x="0" y="61564"/>
                      </a:lnTo>
                      <a:lnTo>
                        <a:pt x="102066" y="61564"/>
                      </a:lnTo>
                      <a:lnTo>
                        <a:pt x="102066" y="0"/>
                      </a:lnTo>
                      <a:close/>
                    </a:path>
                  </a:pathLst>
                </a:custGeom>
                <a:solidFill>
                  <a:srgbClr val="2272B3"/>
                </a:solidFill>
                <a:ln w="9331" cap="flat">
                  <a:noFill/>
                  <a:prstDash val="solid"/>
                  <a:miter/>
                </a:ln>
              </p:spPr>
              <p:txBody>
                <a:bodyPr rtlCol="0" anchor="ctr"/>
                <a:lstStyle/>
                <a:p>
                  <a:endParaRPr lang="en-US" sz="2400"/>
                </a:p>
              </p:txBody>
            </p:sp>
            <p:sp>
              <p:nvSpPr>
                <p:cNvPr id="5139" name="Freeform: Shape 5138">
                  <a:extLst>
                    <a:ext uri="{FF2B5EF4-FFF2-40B4-BE49-F238E27FC236}">
                      <a16:creationId xmlns:a16="http://schemas.microsoft.com/office/drawing/2014/main" id="{3B94ACF2-9513-4494-A7A4-90785281BBF4}"/>
                    </a:ext>
                  </a:extLst>
                </p:cNvPr>
                <p:cNvSpPr/>
                <p:nvPr/>
              </p:nvSpPr>
              <p:spPr>
                <a:xfrm>
                  <a:off x="2218694" y="4225937"/>
                  <a:ext cx="102065" cy="61563"/>
                </a:xfrm>
                <a:custGeom>
                  <a:avLst/>
                  <a:gdLst>
                    <a:gd name="connsiteX0" fmla="*/ 102066 w 102065"/>
                    <a:gd name="connsiteY0" fmla="*/ 0 h 61563"/>
                    <a:gd name="connsiteX1" fmla="*/ 0 w 102065"/>
                    <a:gd name="connsiteY1" fmla="*/ 0 h 61563"/>
                    <a:gd name="connsiteX2" fmla="*/ 0 w 102065"/>
                    <a:gd name="connsiteY2" fmla="*/ 61564 h 61563"/>
                    <a:gd name="connsiteX3" fmla="*/ 102066 w 102065"/>
                    <a:gd name="connsiteY3" fmla="*/ 61564 h 61563"/>
                    <a:gd name="connsiteX4" fmla="*/ 102066 w 102065"/>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5" h="61563">
                      <a:moveTo>
                        <a:pt x="102066" y="0"/>
                      </a:moveTo>
                      <a:lnTo>
                        <a:pt x="0" y="0"/>
                      </a:lnTo>
                      <a:lnTo>
                        <a:pt x="0" y="61564"/>
                      </a:lnTo>
                      <a:lnTo>
                        <a:pt x="102066" y="61564"/>
                      </a:lnTo>
                      <a:lnTo>
                        <a:pt x="102066" y="0"/>
                      </a:lnTo>
                      <a:close/>
                    </a:path>
                  </a:pathLst>
                </a:custGeom>
                <a:solidFill>
                  <a:srgbClr val="FFFFFF"/>
                </a:solidFill>
                <a:ln w="9331" cap="flat">
                  <a:noFill/>
                  <a:prstDash val="solid"/>
                  <a:miter/>
                </a:ln>
              </p:spPr>
              <p:txBody>
                <a:bodyPr rtlCol="0" anchor="ctr"/>
                <a:lstStyle/>
                <a:p>
                  <a:endParaRPr lang="en-US" sz="2400"/>
                </a:p>
              </p:txBody>
            </p:sp>
          </p:grpSp>
        </p:grpSp>
        <p:grpSp>
          <p:nvGrpSpPr>
            <p:cNvPr id="33" name="Group 32">
              <a:extLst>
                <a:ext uri="{FF2B5EF4-FFF2-40B4-BE49-F238E27FC236}">
                  <a16:creationId xmlns:a16="http://schemas.microsoft.com/office/drawing/2014/main" id="{153B2A6E-5E75-4F3C-A0A6-564041B301E8}"/>
                </a:ext>
              </a:extLst>
            </p:cNvPr>
            <p:cNvGrpSpPr/>
            <p:nvPr/>
          </p:nvGrpSpPr>
          <p:grpSpPr>
            <a:xfrm>
              <a:off x="1546467" y="4748201"/>
              <a:ext cx="864441" cy="439883"/>
              <a:chOff x="1262864" y="4579241"/>
              <a:chExt cx="864441" cy="439883"/>
            </a:xfrm>
          </p:grpSpPr>
          <p:pic>
            <p:nvPicPr>
              <p:cNvPr id="10" name="Graphic 9">
                <a:extLst>
                  <a:ext uri="{FF2B5EF4-FFF2-40B4-BE49-F238E27FC236}">
                    <a16:creationId xmlns:a16="http://schemas.microsoft.com/office/drawing/2014/main" id="{6FE16143-9390-4081-BFF3-A789EEA4341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87363" y="4579241"/>
                <a:ext cx="215443" cy="215443"/>
              </a:xfrm>
              <a:prstGeom prst="rect">
                <a:avLst/>
              </a:prstGeom>
            </p:spPr>
          </p:pic>
          <p:sp>
            <p:nvSpPr>
              <p:cNvPr id="223" name="TextBox 222">
                <a:extLst>
                  <a:ext uri="{FF2B5EF4-FFF2-40B4-BE49-F238E27FC236}">
                    <a16:creationId xmlns:a16="http://schemas.microsoft.com/office/drawing/2014/main" id="{EDCDCBB4-9AF3-4A16-94A9-64B282243B48}"/>
                  </a:ext>
                </a:extLst>
              </p:cNvPr>
              <p:cNvSpPr txBox="1"/>
              <p:nvPr/>
            </p:nvSpPr>
            <p:spPr>
              <a:xfrm>
                <a:off x="1262864" y="4803680"/>
                <a:ext cx="864441" cy="215444"/>
              </a:xfrm>
              <a:prstGeom prst="rect">
                <a:avLst/>
              </a:prstGeom>
              <a:noFill/>
            </p:spPr>
            <p:txBody>
              <a:bodyPr wrap="none" lIns="0" tIns="0" rIns="0" bIns="0" rtlCol="0">
                <a:spAutoFit/>
              </a:bodyPr>
              <a:lstStyle/>
              <a:p>
                <a:pPr algn="ctr"/>
                <a:r>
                  <a:rPr lang="en-US" sz="700"/>
                  <a:t>Azure Database </a:t>
                </a:r>
                <a:br>
                  <a:rPr lang="en-US" sz="700"/>
                </a:br>
                <a:r>
                  <a:rPr lang="en-US" sz="700"/>
                  <a:t>for PostgreSQL OLAP</a:t>
                </a:r>
              </a:p>
            </p:txBody>
          </p:sp>
        </p:grpSp>
        <p:grpSp>
          <p:nvGrpSpPr>
            <p:cNvPr id="31" name="Group 30">
              <a:extLst>
                <a:ext uri="{FF2B5EF4-FFF2-40B4-BE49-F238E27FC236}">
                  <a16:creationId xmlns:a16="http://schemas.microsoft.com/office/drawing/2014/main" id="{2593B8BA-4E43-4B86-A6CE-F8D2F6CA7AA2}"/>
                </a:ext>
              </a:extLst>
            </p:cNvPr>
            <p:cNvGrpSpPr/>
            <p:nvPr/>
          </p:nvGrpSpPr>
          <p:grpSpPr>
            <a:xfrm>
              <a:off x="601137" y="4750569"/>
              <a:ext cx="835164" cy="437515"/>
              <a:chOff x="401659" y="4581609"/>
              <a:chExt cx="835164" cy="437515"/>
            </a:xfrm>
          </p:grpSpPr>
          <p:pic>
            <p:nvPicPr>
              <p:cNvPr id="227" name="Graphic 226">
                <a:extLst>
                  <a:ext uri="{FF2B5EF4-FFF2-40B4-BE49-F238E27FC236}">
                    <a16:creationId xmlns:a16="http://schemas.microsoft.com/office/drawing/2014/main" id="{A8717025-BAF5-49AC-AE32-C5EC03500BF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1520" y="4581609"/>
                <a:ext cx="215443" cy="215443"/>
              </a:xfrm>
              <a:prstGeom prst="rect">
                <a:avLst/>
              </a:prstGeom>
            </p:spPr>
          </p:pic>
          <p:sp>
            <p:nvSpPr>
              <p:cNvPr id="228" name="TextBox 227">
                <a:extLst>
                  <a:ext uri="{FF2B5EF4-FFF2-40B4-BE49-F238E27FC236}">
                    <a16:creationId xmlns:a16="http://schemas.microsoft.com/office/drawing/2014/main" id="{7B043406-EC3B-44EC-91D9-9714F3706FD8}"/>
                  </a:ext>
                </a:extLst>
              </p:cNvPr>
              <p:cNvSpPr txBox="1"/>
              <p:nvPr/>
            </p:nvSpPr>
            <p:spPr>
              <a:xfrm>
                <a:off x="401659" y="4803680"/>
                <a:ext cx="835164" cy="215444"/>
              </a:xfrm>
              <a:prstGeom prst="rect">
                <a:avLst/>
              </a:prstGeom>
              <a:noFill/>
            </p:spPr>
            <p:txBody>
              <a:bodyPr wrap="none" lIns="0" tIns="0" rIns="0" bIns="0" rtlCol="0">
                <a:spAutoFit/>
              </a:bodyPr>
              <a:lstStyle/>
              <a:p>
                <a:pPr algn="ctr"/>
                <a:r>
                  <a:rPr lang="en-US" sz="700"/>
                  <a:t>Azure Database </a:t>
                </a:r>
                <a:br>
                  <a:rPr lang="en-US" sz="700"/>
                </a:br>
                <a:r>
                  <a:rPr lang="en-US" sz="700"/>
                  <a:t>for PostgreSQL OLAP</a:t>
                </a:r>
              </a:p>
            </p:txBody>
          </p:sp>
        </p:grpSp>
        <p:grpSp>
          <p:nvGrpSpPr>
            <p:cNvPr id="259" name="Group 258">
              <a:extLst>
                <a:ext uri="{FF2B5EF4-FFF2-40B4-BE49-F238E27FC236}">
                  <a16:creationId xmlns:a16="http://schemas.microsoft.com/office/drawing/2014/main" id="{6C0E030A-9651-42D6-ADFB-E96DE7D67759}"/>
                </a:ext>
              </a:extLst>
            </p:cNvPr>
            <p:cNvGrpSpPr>
              <a:grpSpLocks noChangeAspect="1"/>
            </p:cNvGrpSpPr>
            <p:nvPr/>
          </p:nvGrpSpPr>
          <p:grpSpPr>
            <a:xfrm>
              <a:off x="2941788" y="5465196"/>
              <a:ext cx="139182" cy="70407"/>
              <a:chOff x="43735" y="3292743"/>
              <a:chExt cx="440097" cy="222631"/>
            </a:xfrm>
            <a:solidFill>
              <a:schemeClr val="tx1"/>
            </a:solidFill>
          </p:grpSpPr>
          <p:sp>
            <p:nvSpPr>
              <p:cNvPr id="260" name="Freeform: Shape 259">
                <a:extLst>
                  <a:ext uri="{FF2B5EF4-FFF2-40B4-BE49-F238E27FC236}">
                    <a16:creationId xmlns:a16="http://schemas.microsoft.com/office/drawing/2014/main" id="{D762A4D5-6BF1-4E1F-B8ED-843CCF2C4FE1}"/>
                  </a:ext>
                </a:extLst>
              </p:cNvPr>
              <p:cNvSpPr/>
              <p:nvPr/>
            </p:nvSpPr>
            <p:spPr>
              <a:xfrm>
                <a:off x="43735" y="3293079"/>
                <a:ext cx="126494" cy="217571"/>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grpFill/>
              <a:ln w="5695" cap="flat">
                <a:noFill/>
                <a:prstDash val="solid"/>
                <a:miter/>
              </a:ln>
            </p:spPr>
            <p:txBody>
              <a:bodyPr rtlCol="0" anchor="ctr"/>
              <a:lstStyle/>
              <a:p>
                <a:endParaRPr lang="en-US" sz="2400"/>
              </a:p>
            </p:txBody>
          </p:sp>
          <p:sp>
            <p:nvSpPr>
              <p:cNvPr id="261" name="Freeform: Shape 260">
                <a:extLst>
                  <a:ext uri="{FF2B5EF4-FFF2-40B4-BE49-F238E27FC236}">
                    <a16:creationId xmlns:a16="http://schemas.microsoft.com/office/drawing/2014/main" id="{BED60221-18D2-4A11-A3FA-FB594CB4DF45}"/>
                  </a:ext>
                </a:extLst>
              </p:cNvPr>
              <p:cNvSpPr/>
              <p:nvPr/>
            </p:nvSpPr>
            <p:spPr>
              <a:xfrm>
                <a:off x="352278" y="3292743"/>
                <a:ext cx="131554" cy="222631"/>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grpFill/>
              <a:ln w="5695" cap="flat">
                <a:noFill/>
                <a:prstDash val="solid"/>
                <a:miter/>
              </a:ln>
            </p:spPr>
            <p:txBody>
              <a:bodyPr rtlCol="0" anchor="ctr"/>
              <a:lstStyle/>
              <a:p>
                <a:endParaRPr lang="en-US" sz="2400"/>
              </a:p>
            </p:txBody>
          </p:sp>
          <p:sp>
            <p:nvSpPr>
              <p:cNvPr id="262" name="Freeform: Shape 261">
                <a:extLst>
                  <a:ext uri="{FF2B5EF4-FFF2-40B4-BE49-F238E27FC236}">
                    <a16:creationId xmlns:a16="http://schemas.microsoft.com/office/drawing/2014/main" id="{1163F845-A06C-49A4-87C4-6F7F8A74754A}"/>
                  </a:ext>
                </a:extLst>
              </p:cNvPr>
              <p:cNvSpPr/>
              <p:nvPr/>
            </p:nvSpPr>
            <p:spPr>
              <a:xfrm>
                <a:off x="159314" y="3375241"/>
                <a:ext cx="50598" cy="50598"/>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endParaRPr lang="en-US" sz="2400"/>
              </a:p>
            </p:txBody>
          </p:sp>
          <p:sp>
            <p:nvSpPr>
              <p:cNvPr id="263" name="Freeform: Shape 262">
                <a:extLst>
                  <a:ext uri="{FF2B5EF4-FFF2-40B4-BE49-F238E27FC236}">
                    <a16:creationId xmlns:a16="http://schemas.microsoft.com/office/drawing/2014/main" id="{92C1480F-BB95-4F0C-BE9D-2BB4079C124E}"/>
                  </a:ext>
                </a:extLst>
              </p:cNvPr>
              <p:cNvSpPr/>
              <p:nvPr/>
            </p:nvSpPr>
            <p:spPr>
              <a:xfrm>
                <a:off x="235680" y="3375241"/>
                <a:ext cx="50598" cy="50598"/>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endParaRPr lang="en-US" sz="2400"/>
              </a:p>
            </p:txBody>
          </p:sp>
          <p:sp>
            <p:nvSpPr>
              <p:cNvPr id="264" name="Freeform: Shape 263">
                <a:extLst>
                  <a:ext uri="{FF2B5EF4-FFF2-40B4-BE49-F238E27FC236}">
                    <a16:creationId xmlns:a16="http://schemas.microsoft.com/office/drawing/2014/main" id="{F7A6300D-444D-4DA8-B305-E197558BB423}"/>
                  </a:ext>
                </a:extLst>
              </p:cNvPr>
              <p:cNvSpPr/>
              <p:nvPr/>
            </p:nvSpPr>
            <p:spPr>
              <a:xfrm>
                <a:off x="312556" y="3375241"/>
                <a:ext cx="50598" cy="50598"/>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endParaRPr lang="en-US" sz="2400"/>
              </a:p>
            </p:txBody>
          </p:sp>
        </p:grpSp>
      </p:grpSp>
      <p:grpSp>
        <p:nvGrpSpPr>
          <p:cNvPr id="352" name="Group 351">
            <a:extLst>
              <a:ext uri="{FF2B5EF4-FFF2-40B4-BE49-F238E27FC236}">
                <a16:creationId xmlns:a16="http://schemas.microsoft.com/office/drawing/2014/main" id="{14E08404-2D10-4FBF-B4F6-EE630ED3BF29}"/>
              </a:ext>
              <a:ext uri="{C183D7F6-B498-43B3-948B-1728B52AA6E4}">
                <adec:decorative xmlns:adec="http://schemas.microsoft.com/office/drawing/2017/decorative" val="1"/>
              </a:ext>
            </a:extLst>
          </p:cNvPr>
          <p:cNvGrpSpPr/>
          <p:nvPr/>
        </p:nvGrpSpPr>
        <p:grpSpPr>
          <a:xfrm>
            <a:off x="3627935" y="3850051"/>
            <a:ext cx="466474" cy="372321"/>
            <a:chOff x="2540424" y="3847104"/>
            <a:chExt cx="466474" cy="372321"/>
          </a:xfrm>
        </p:grpSpPr>
        <p:sp>
          <p:nvSpPr>
            <p:cNvPr id="469" name="TextBox 468">
              <a:extLst>
                <a:ext uri="{FF2B5EF4-FFF2-40B4-BE49-F238E27FC236}">
                  <a16:creationId xmlns:a16="http://schemas.microsoft.com/office/drawing/2014/main" id="{50D3304D-658D-4371-BF82-309F8D7A156F}"/>
                </a:ext>
              </a:extLst>
            </p:cNvPr>
            <p:cNvSpPr txBox="1"/>
            <p:nvPr/>
          </p:nvSpPr>
          <p:spPr>
            <a:xfrm>
              <a:off x="2540424" y="4096314"/>
              <a:ext cx="466474" cy="123111"/>
            </a:xfrm>
            <a:prstGeom prst="rect">
              <a:avLst/>
            </a:prstGeom>
            <a:noFill/>
          </p:spPr>
          <p:txBody>
            <a:bodyPr wrap="none" lIns="0" tIns="0" rIns="0" bIns="0" rtlCol="0">
              <a:spAutoFit/>
            </a:bodyPr>
            <a:lstStyle/>
            <a:p>
              <a:pPr algn="ctr"/>
              <a:r>
                <a:rPr lang="en-US" sz="800"/>
                <a:t>Azure files</a:t>
              </a:r>
            </a:p>
          </p:txBody>
        </p:sp>
        <p:pic>
          <p:nvPicPr>
            <p:cNvPr id="470" name="Graphic 469" descr="Premium Storage ALT">
              <a:extLst>
                <a:ext uri="{FF2B5EF4-FFF2-40B4-BE49-F238E27FC236}">
                  <a16:creationId xmlns:a16="http://schemas.microsoft.com/office/drawing/2014/main" id="{76CA0CE7-248B-4CCA-8267-D079774BA3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48045" y="3847104"/>
              <a:ext cx="251231" cy="251231"/>
            </a:xfrm>
            <a:prstGeom prst="rect">
              <a:avLst/>
            </a:prstGeom>
          </p:spPr>
        </p:pic>
      </p:grpSp>
      <p:sp>
        <p:nvSpPr>
          <p:cNvPr id="584" name="cloud 4" descr="cloud">
            <a:extLst>
              <a:ext uri="{FF2B5EF4-FFF2-40B4-BE49-F238E27FC236}">
                <a16:creationId xmlns:a16="http://schemas.microsoft.com/office/drawing/2014/main" id="{2FB5202A-77C0-470D-B06D-D457CE2D77BE}"/>
              </a:ext>
            </a:extLst>
          </p:cNvPr>
          <p:cNvSpPr>
            <a:spLocks noChangeAspect="1"/>
          </p:cNvSpPr>
          <p:nvPr/>
        </p:nvSpPr>
        <p:spPr bwMode="auto">
          <a:xfrm flipV="1">
            <a:off x="709343" y="1097397"/>
            <a:ext cx="822079" cy="45317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93" name="TextBox 592">
            <a:extLst>
              <a:ext uri="{FF2B5EF4-FFF2-40B4-BE49-F238E27FC236}">
                <a16:creationId xmlns:a16="http://schemas.microsoft.com/office/drawing/2014/main" id="{6C1C3C83-CDC3-46B6-81A1-EC6AA6A407DD}"/>
              </a:ext>
            </a:extLst>
          </p:cNvPr>
          <p:cNvSpPr txBox="1"/>
          <p:nvPr/>
        </p:nvSpPr>
        <p:spPr>
          <a:xfrm>
            <a:off x="775138" y="1601146"/>
            <a:ext cx="690488" cy="161583"/>
          </a:xfrm>
          <a:prstGeom prst="rect">
            <a:avLst/>
          </a:prstGeom>
          <a:noFill/>
        </p:spPr>
        <p:txBody>
          <a:bodyPr wrap="square" lIns="0" tIns="0" rIns="0" bIns="0" rtlCol="0">
            <a:spAutoFit/>
          </a:bodyPr>
          <a:lstStyle/>
          <a:p>
            <a:pPr algn="ctr"/>
            <a:r>
              <a:rPr lang="en-US" sz="1050"/>
              <a:t>INTERNET</a:t>
            </a:r>
          </a:p>
        </p:txBody>
      </p:sp>
      <p:cxnSp>
        <p:nvCxnSpPr>
          <p:cNvPr id="5161" name="Straight Arrow Connector 5160">
            <a:extLst>
              <a:ext uri="{FF2B5EF4-FFF2-40B4-BE49-F238E27FC236}">
                <a16:creationId xmlns:a16="http://schemas.microsoft.com/office/drawing/2014/main" id="{2C1CB427-2882-4ADF-B0D8-F0B02DBE3D67}"/>
              </a:ext>
              <a:ext uri="{C183D7F6-B498-43B3-948B-1728B52AA6E4}">
                <adec:decorative xmlns:adec="http://schemas.microsoft.com/office/drawing/2017/decorative" val="1"/>
              </a:ext>
            </a:extLst>
          </p:cNvPr>
          <p:cNvCxnSpPr>
            <a:cxnSpLocks/>
          </p:cNvCxnSpPr>
          <p:nvPr/>
        </p:nvCxnSpPr>
        <p:spPr>
          <a:xfrm>
            <a:off x="1595268" y="1302473"/>
            <a:ext cx="154203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6" name="Straight Arrow Connector 595">
            <a:extLst>
              <a:ext uri="{FF2B5EF4-FFF2-40B4-BE49-F238E27FC236}">
                <a16:creationId xmlns:a16="http://schemas.microsoft.com/office/drawing/2014/main" id="{64EEE9FA-693A-4987-8E9B-6364211FE969}"/>
              </a:ext>
              <a:ext uri="{C183D7F6-B498-43B3-948B-1728B52AA6E4}">
                <adec:decorative xmlns:adec="http://schemas.microsoft.com/office/drawing/2017/decorative" val="1"/>
              </a:ext>
            </a:extLst>
          </p:cNvPr>
          <p:cNvCxnSpPr>
            <a:cxnSpLocks/>
          </p:cNvCxnSpPr>
          <p:nvPr/>
        </p:nvCxnSpPr>
        <p:spPr>
          <a:xfrm>
            <a:off x="1967463" y="1294459"/>
            <a:ext cx="0" cy="56858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164" name="Freeform: Shape 5163">
            <a:extLst>
              <a:ext uri="{FF2B5EF4-FFF2-40B4-BE49-F238E27FC236}">
                <a16:creationId xmlns:a16="http://schemas.microsoft.com/office/drawing/2014/main" id="{5C2A26F0-671E-438B-8560-EF2E2BA58C61}"/>
              </a:ext>
              <a:ext uri="{C183D7F6-B498-43B3-948B-1728B52AA6E4}">
                <adec:decorative xmlns:adec="http://schemas.microsoft.com/office/drawing/2017/decorative" val="1"/>
              </a:ext>
            </a:extLst>
          </p:cNvPr>
          <p:cNvSpPr/>
          <p:nvPr/>
        </p:nvSpPr>
        <p:spPr bwMode="auto">
          <a:xfrm>
            <a:off x="3845049" y="1312442"/>
            <a:ext cx="1247564" cy="585966"/>
          </a:xfrm>
          <a:custGeom>
            <a:avLst/>
            <a:gdLst>
              <a:gd name="connsiteX0" fmla="*/ 0 w 952500"/>
              <a:gd name="connsiteY0" fmla="*/ 0 h 546100"/>
              <a:gd name="connsiteX1" fmla="*/ 952500 w 952500"/>
              <a:gd name="connsiteY1" fmla="*/ 0 h 546100"/>
              <a:gd name="connsiteX2" fmla="*/ 952500 w 952500"/>
              <a:gd name="connsiteY2" fmla="*/ 546100 h 546100"/>
            </a:gdLst>
            <a:ahLst/>
            <a:cxnLst>
              <a:cxn ang="0">
                <a:pos x="connsiteX0" y="connsiteY0"/>
              </a:cxn>
              <a:cxn ang="0">
                <a:pos x="connsiteX1" y="connsiteY1"/>
              </a:cxn>
              <a:cxn ang="0">
                <a:pos x="connsiteX2" y="connsiteY2"/>
              </a:cxn>
            </a:cxnLst>
            <a:rect l="l" t="t" r="r" b="b"/>
            <a:pathLst>
              <a:path w="952500" h="546100">
                <a:moveTo>
                  <a:pt x="0" y="0"/>
                </a:moveTo>
                <a:lnTo>
                  <a:pt x="952500" y="0"/>
                </a:lnTo>
                <a:lnTo>
                  <a:pt x="952500" y="546100"/>
                </a:lnTo>
              </a:path>
            </a:pathLst>
          </a:custGeom>
          <a:noFill/>
          <a:ln>
            <a:solidFill>
              <a:schemeClr val="tx1"/>
            </a:solidFill>
            <a:prstDash val="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600" name="TextBox 599">
            <a:extLst>
              <a:ext uri="{FF2B5EF4-FFF2-40B4-BE49-F238E27FC236}">
                <a16:creationId xmlns:a16="http://schemas.microsoft.com/office/drawing/2014/main" id="{5CD08834-72B6-4290-8DE6-8842A12BC1D0}"/>
              </a:ext>
            </a:extLst>
          </p:cNvPr>
          <p:cNvSpPr txBox="1"/>
          <p:nvPr/>
        </p:nvSpPr>
        <p:spPr>
          <a:xfrm>
            <a:off x="3147468" y="1623927"/>
            <a:ext cx="690488" cy="161583"/>
          </a:xfrm>
          <a:prstGeom prst="rect">
            <a:avLst/>
          </a:prstGeom>
          <a:noFill/>
        </p:spPr>
        <p:txBody>
          <a:bodyPr wrap="square" lIns="0" tIns="0" rIns="0" bIns="0" rtlCol="0">
            <a:spAutoFit/>
          </a:bodyPr>
          <a:lstStyle/>
          <a:p>
            <a:pPr algn="ctr"/>
            <a:r>
              <a:rPr lang="en-US" sz="1050"/>
              <a:t>Azure DNS</a:t>
            </a:r>
          </a:p>
        </p:txBody>
      </p:sp>
      <p:pic>
        <p:nvPicPr>
          <p:cNvPr id="602" name="Graphic 601">
            <a:extLst>
              <a:ext uri="{FF2B5EF4-FFF2-40B4-BE49-F238E27FC236}">
                <a16:creationId xmlns:a16="http://schemas.microsoft.com/office/drawing/2014/main" id="{D39ADAA4-E47E-43DB-A670-AB2CF4E0EC0D}"/>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211927" y="1044575"/>
            <a:ext cx="548434" cy="548434"/>
          </a:xfrm>
          <a:prstGeom prst="rect">
            <a:avLst/>
          </a:prstGeom>
        </p:spPr>
      </p:pic>
      <p:grpSp>
        <p:nvGrpSpPr>
          <p:cNvPr id="607" name="Group 606">
            <a:extLst>
              <a:ext uri="{FF2B5EF4-FFF2-40B4-BE49-F238E27FC236}">
                <a16:creationId xmlns:a16="http://schemas.microsoft.com/office/drawing/2014/main" id="{73F5105B-8D66-41A8-99B4-B502CBE9CFD3}"/>
              </a:ext>
              <a:ext uri="{C183D7F6-B498-43B3-948B-1728B52AA6E4}">
                <adec:decorative xmlns:adec="http://schemas.microsoft.com/office/drawing/2017/decorative" val="1"/>
              </a:ext>
            </a:extLst>
          </p:cNvPr>
          <p:cNvGrpSpPr/>
          <p:nvPr/>
        </p:nvGrpSpPr>
        <p:grpSpPr>
          <a:xfrm>
            <a:off x="3324902" y="3939073"/>
            <a:ext cx="408257" cy="165095"/>
            <a:chOff x="2814602" y="4790321"/>
            <a:chExt cx="408257" cy="165095"/>
          </a:xfrm>
        </p:grpSpPr>
        <p:sp>
          <p:nvSpPr>
            <p:cNvPr id="608" name="Freeform: Shape 607">
              <a:extLst>
                <a:ext uri="{FF2B5EF4-FFF2-40B4-BE49-F238E27FC236}">
                  <a16:creationId xmlns:a16="http://schemas.microsoft.com/office/drawing/2014/main" id="{667678C7-EDC4-4304-BC4D-94CB2F49DB07}"/>
                </a:ext>
              </a:extLst>
            </p:cNvPr>
            <p:cNvSpPr>
              <a:spLocks noChangeAspect="1"/>
            </p:cNvSpPr>
            <p:nvPr/>
          </p:nvSpPr>
          <p:spPr bwMode="auto">
            <a:xfrm rot="5400000">
              <a:off x="3012635" y="4592288"/>
              <a:ext cx="12192" cy="408257"/>
            </a:xfrm>
            <a:custGeom>
              <a:avLst/>
              <a:gdLst>
                <a:gd name="connsiteX0" fmla="*/ 17253 w 18821"/>
                <a:gd name="connsiteY0" fmla="*/ 581891 h 581891"/>
                <a:gd name="connsiteX1" fmla="*/ 17253 w 18821"/>
                <a:gd name="connsiteY1" fmla="*/ 406226 h 581891"/>
                <a:gd name="connsiteX2" fmla="*/ 0 w 18821"/>
                <a:gd name="connsiteY2" fmla="*/ 388973 h 581891"/>
                <a:gd name="connsiteX3" fmla="*/ 18821 w 18821"/>
                <a:gd name="connsiteY3" fmla="*/ 370152 h 581891"/>
                <a:gd name="connsiteX4" fmla="*/ 18821 w 18821"/>
                <a:gd name="connsiteY4" fmla="*/ 0 h 581891"/>
                <a:gd name="connsiteX0" fmla="*/ 17253 w 18821"/>
                <a:gd name="connsiteY0" fmla="*/ 581891 h 581891"/>
                <a:gd name="connsiteX1" fmla="*/ 17253 w 18821"/>
                <a:gd name="connsiteY1" fmla="*/ 406226 h 581891"/>
                <a:gd name="connsiteX2" fmla="*/ 0 w 18821"/>
                <a:gd name="connsiteY2" fmla="*/ 387134 h 581891"/>
                <a:gd name="connsiteX3" fmla="*/ 18821 w 18821"/>
                <a:gd name="connsiteY3" fmla="*/ 370152 h 581891"/>
                <a:gd name="connsiteX4" fmla="*/ 18821 w 18821"/>
                <a:gd name="connsiteY4" fmla="*/ 0 h 581891"/>
                <a:gd name="connsiteX0" fmla="*/ 17255 w 18823"/>
                <a:gd name="connsiteY0" fmla="*/ 581891 h 581891"/>
                <a:gd name="connsiteX1" fmla="*/ 17255 w 18823"/>
                <a:gd name="connsiteY1" fmla="*/ 406226 h 581891"/>
                <a:gd name="connsiteX2" fmla="*/ 2 w 18823"/>
                <a:gd name="connsiteY2" fmla="*/ 387134 h 581891"/>
                <a:gd name="connsiteX3" fmla="*/ 18823 w 18823"/>
                <a:gd name="connsiteY3" fmla="*/ 370152 h 581891"/>
                <a:gd name="connsiteX4" fmla="*/ 18823 w 18823"/>
                <a:gd name="connsiteY4" fmla="*/ 0 h 581891"/>
                <a:gd name="connsiteX0" fmla="*/ 17255 w 18823"/>
                <a:gd name="connsiteY0" fmla="*/ 581891 h 581891"/>
                <a:gd name="connsiteX1" fmla="*/ 17255 w 18823"/>
                <a:gd name="connsiteY1" fmla="*/ 406226 h 581891"/>
                <a:gd name="connsiteX2" fmla="*/ 2 w 18823"/>
                <a:gd name="connsiteY2" fmla="*/ 387134 h 581891"/>
                <a:gd name="connsiteX3" fmla="*/ 18823 w 18823"/>
                <a:gd name="connsiteY3" fmla="*/ 370152 h 581891"/>
                <a:gd name="connsiteX4" fmla="*/ 18823 w 18823"/>
                <a:gd name="connsiteY4" fmla="*/ 0 h 581891"/>
                <a:gd name="connsiteX0" fmla="*/ 17268 w 18836"/>
                <a:gd name="connsiteY0" fmla="*/ 581891 h 581891"/>
                <a:gd name="connsiteX1" fmla="*/ 17268 w 18836"/>
                <a:gd name="connsiteY1" fmla="*/ 406226 h 581891"/>
                <a:gd name="connsiteX2" fmla="*/ 15 w 18836"/>
                <a:gd name="connsiteY2" fmla="*/ 387134 h 581891"/>
                <a:gd name="connsiteX3" fmla="*/ 18836 w 18836"/>
                <a:gd name="connsiteY3" fmla="*/ 370152 h 581891"/>
                <a:gd name="connsiteX4" fmla="*/ 18836 w 18836"/>
                <a:gd name="connsiteY4" fmla="*/ 0 h 581891"/>
                <a:gd name="connsiteX0" fmla="*/ 17263 w 18831"/>
                <a:gd name="connsiteY0" fmla="*/ 581891 h 581891"/>
                <a:gd name="connsiteX1" fmla="*/ 17263 w 18831"/>
                <a:gd name="connsiteY1" fmla="*/ 406226 h 581891"/>
                <a:gd name="connsiteX2" fmla="*/ 10 w 18831"/>
                <a:gd name="connsiteY2" fmla="*/ 387134 h 581891"/>
                <a:gd name="connsiteX3" fmla="*/ 18831 w 18831"/>
                <a:gd name="connsiteY3" fmla="*/ 370152 h 581891"/>
                <a:gd name="connsiteX4" fmla="*/ 18831 w 18831"/>
                <a:gd name="connsiteY4" fmla="*/ 0 h 581891"/>
                <a:gd name="connsiteX0" fmla="*/ 17263 w 18831"/>
                <a:gd name="connsiteY0" fmla="*/ 581891 h 581891"/>
                <a:gd name="connsiteX1" fmla="*/ 17263 w 18831"/>
                <a:gd name="connsiteY1" fmla="*/ 406226 h 581891"/>
                <a:gd name="connsiteX2" fmla="*/ 10 w 18831"/>
                <a:gd name="connsiteY2" fmla="*/ 387134 h 581891"/>
                <a:gd name="connsiteX3" fmla="*/ 18831 w 18831"/>
                <a:gd name="connsiteY3" fmla="*/ 370152 h 581891"/>
                <a:gd name="connsiteX4" fmla="*/ 18831 w 18831"/>
                <a:gd name="connsiteY4" fmla="*/ 0 h 581891"/>
                <a:gd name="connsiteX0" fmla="*/ 17263 w 18831"/>
                <a:gd name="connsiteY0" fmla="*/ 581891 h 581891"/>
                <a:gd name="connsiteX1" fmla="*/ 17263 w 18831"/>
                <a:gd name="connsiteY1" fmla="*/ 406226 h 581891"/>
                <a:gd name="connsiteX2" fmla="*/ 10 w 18831"/>
                <a:gd name="connsiteY2" fmla="*/ 387134 h 581891"/>
                <a:gd name="connsiteX3" fmla="*/ 18831 w 18831"/>
                <a:gd name="connsiteY3" fmla="*/ 370152 h 581891"/>
                <a:gd name="connsiteX4" fmla="*/ 18831 w 18831"/>
                <a:gd name="connsiteY4" fmla="*/ 0 h 581891"/>
                <a:gd name="connsiteX0" fmla="*/ 17263 w 18831"/>
                <a:gd name="connsiteY0" fmla="*/ 581891 h 581891"/>
                <a:gd name="connsiteX1" fmla="*/ 17263 w 18831"/>
                <a:gd name="connsiteY1" fmla="*/ 406226 h 581891"/>
                <a:gd name="connsiteX2" fmla="*/ 10 w 18831"/>
                <a:gd name="connsiteY2" fmla="*/ 387134 h 581891"/>
                <a:gd name="connsiteX3" fmla="*/ 18831 w 18831"/>
                <a:gd name="connsiteY3" fmla="*/ 370152 h 581891"/>
                <a:gd name="connsiteX4" fmla="*/ 18831 w 18831"/>
                <a:gd name="connsiteY4" fmla="*/ 0 h 581891"/>
                <a:gd name="connsiteX0" fmla="*/ 17262 w 18830"/>
                <a:gd name="connsiteY0" fmla="*/ 581891 h 581891"/>
                <a:gd name="connsiteX1" fmla="*/ 17262 w 18830"/>
                <a:gd name="connsiteY1" fmla="*/ 406226 h 581891"/>
                <a:gd name="connsiteX2" fmla="*/ 9 w 18830"/>
                <a:gd name="connsiteY2" fmla="*/ 387134 h 581891"/>
                <a:gd name="connsiteX3" fmla="*/ 18830 w 18830"/>
                <a:gd name="connsiteY3" fmla="*/ 370152 h 581891"/>
                <a:gd name="connsiteX4" fmla="*/ 18830 w 18830"/>
                <a:gd name="connsiteY4" fmla="*/ 0 h 581891"/>
                <a:gd name="connsiteX0" fmla="*/ 17262 w 18830"/>
                <a:gd name="connsiteY0" fmla="*/ 649500 h 649500"/>
                <a:gd name="connsiteX1" fmla="*/ 17262 w 18830"/>
                <a:gd name="connsiteY1" fmla="*/ 406226 h 649500"/>
                <a:gd name="connsiteX2" fmla="*/ 9 w 18830"/>
                <a:gd name="connsiteY2" fmla="*/ 387134 h 649500"/>
                <a:gd name="connsiteX3" fmla="*/ 18830 w 18830"/>
                <a:gd name="connsiteY3" fmla="*/ 370152 h 649500"/>
                <a:gd name="connsiteX4" fmla="*/ 18830 w 18830"/>
                <a:gd name="connsiteY4" fmla="*/ 0 h 649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30" h="649500">
                  <a:moveTo>
                    <a:pt x="17262" y="649500"/>
                  </a:moveTo>
                  <a:lnTo>
                    <a:pt x="17262" y="406226"/>
                  </a:lnTo>
                  <a:cubicBezTo>
                    <a:pt x="12063" y="406113"/>
                    <a:pt x="-381" y="401068"/>
                    <a:pt x="9" y="387134"/>
                  </a:cubicBezTo>
                  <a:cubicBezTo>
                    <a:pt x="399" y="373200"/>
                    <a:pt x="11453" y="372320"/>
                    <a:pt x="18830" y="370152"/>
                  </a:cubicBezTo>
                  <a:lnTo>
                    <a:pt x="18830" y="0"/>
                  </a:lnTo>
                </a:path>
              </a:pathLst>
            </a:custGeom>
            <a:noFill/>
            <a:ln>
              <a:solidFill>
                <a:schemeClr val="accent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609" name="TextBox 608">
              <a:extLst>
                <a:ext uri="{FF2B5EF4-FFF2-40B4-BE49-F238E27FC236}">
                  <a16:creationId xmlns:a16="http://schemas.microsoft.com/office/drawing/2014/main" id="{0F7226FC-1189-4B86-B66E-03B3379C587A}"/>
                </a:ext>
              </a:extLst>
            </p:cNvPr>
            <p:cNvSpPr txBox="1"/>
            <p:nvPr/>
          </p:nvSpPr>
          <p:spPr>
            <a:xfrm>
              <a:off x="2859410" y="4847694"/>
              <a:ext cx="283732" cy="107722"/>
            </a:xfrm>
            <a:prstGeom prst="rect">
              <a:avLst/>
            </a:prstGeom>
            <a:solidFill>
              <a:schemeClr val="bg1"/>
            </a:solidFill>
          </p:spPr>
          <p:txBody>
            <a:bodyPr wrap="none" lIns="0" tIns="0" rIns="0" bIns="0" rtlCol="0">
              <a:spAutoFit/>
            </a:bodyPr>
            <a:lstStyle/>
            <a:p>
              <a:pPr algn="ctr"/>
              <a:r>
                <a:rPr lang="en-US" sz="700">
                  <a:solidFill>
                    <a:schemeClr val="accent1"/>
                  </a:solidFill>
                </a:rPr>
                <a:t>Replica</a:t>
              </a:r>
            </a:p>
          </p:txBody>
        </p:sp>
      </p:grpSp>
      <p:grpSp>
        <p:nvGrpSpPr>
          <p:cNvPr id="617" name="Group 616">
            <a:extLst>
              <a:ext uri="{FF2B5EF4-FFF2-40B4-BE49-F238E27FC236}">
                <a16:creationId xmlns:a16="http://schemas.microsoft.com/office/drawing/2014/main" id="{7F4B7184-7523-4CA4-B80E-2A7004841B0F}"/>
              </a:ext>
              <a:ext uri="{C183D7F6-B498-43B3-948B-1728B52AA6E4}">
                <adec:decorative xmlns:adec="http://schemas.microsoft.com/office/drawing/2017/decorative" val="1"/>
              </a:ext>
            </a:extLst>
          </p:cNvPr>
          <p:cNvGrpSpPr/>
          <p:nvPr/>
        </p:nvGrpSpPr>
        <p:grpSpPr>
          <a:xfrm>
            <a:off x="3324902" y="4821023"/>
            <a:ext cx="408257" cy="165095"/>
            <a:chOff x="2814602" y="4790321"/>
            <a:chExt cx="408257" cy="165095"/>
          </a:xfrm>
        </p:grpSpPr>
        <p:sp>
          <p:nvSpPr>
            <p:cNvPr id="618" name="Freeform: Shape 617">
              <a:extLst>
                <a:ext uri="{FF2B5EF4-FFF2-40B4-BE49-F238E27FC236}">
                  <a16:creationId xmlns:a16="http://schemas.microsoft.com/office/drawing/2014/main" id="{C5E93B88-D68A-493C-B4EE-6319915FAAD4}"/>
                </a:ext>
              </a:extLst>
            </p:cNvPr>
            <p:cNvSpPr>
              <a:spLocks noChangeAspect="1"/>
            </p:cNvSpPr>
            <p:nvPr/>
          </p:nvSpPr>
          <p:spPr bwMode="auto">
            <a:xfrm rot="5400000">
              <a:off x="3012635" y="4592288"/>
              <a:ext cx="12192" cy="408257"/>
            </a:xfrm>
            <a:custGeom>
              <a:avLst/>
              <a:gdLst>
                <a:gd name="connsiteX0" fmla="*/ 17253 w 18821"/>
                <a:gd name="connsiteY0" fmla="*/ 581891 h 581891"/>
                <a:gd name="connsiteX1" fmla="*/ 17253 w 18821"/>
                <a:gd name="connsiteY1" fmla="*/ 406226 h 581891"/>
                <a:gd name="connsiteX2" fmla="*/ 0 w 18821"/>
                <a:gd name="connsiteY2" fmla="*/ 388973 h 581891"/>
                <a:gd name="connsiteX3" fmla="*/ 18821 w 18821"/>
                <a:gd name="connsiteY3" fmla="*/ 370152 h 581891"/>
                <a:gd name="connsiteX4" fmla="*/ 18821 w 18821"/>
                <a:gd name="connsiteY4" fmla="*/ 0 h 581891"/>
                <a:gd name="connsiteX0" fmla="*/ 17253 w 18821"/>
                <a:gd name="connsiteY0" fmla="*/ 581891 h 581891"/>
                <a:gd name="connsiteX1" fmla="*/ 17253 w 18821"/>
                <a:gd name="connsiteY1" fmla="*/ 406226 h 581891"/>
                <a:gd name="connsiteX2" fmla="*/ 0 w 18821"/>
                <a:gd name="connsiteY2" fmla="*/ 387134 h 581891"/>
                <a:gd name="connsiteX3" fmla="*/ 18821 w 18821"/>
                <a:gd name="connsiteY3" fmla="*/ 370152 h 581891"/>
                <a:gd name="connsiteX4" fmla="*/ 18821 w 18821"/>
                <a:gd name="connsiteY4" fmla="*/ 0 h 581891"/>
                <a:gd name="connsiteX0" fmla="*/ 17255 w 18823"/>
                <a:gd name="connsiteY0" fmla="*/ 581891 h 581891"/>
                <a:gd name="connsiteX1" fmla="*/ 17255 w 18823"/>
                <a:gd name="connsiteY1" fmla="*/ 406226 h 581891"/>
                <a:gd name="connsiteX2" fmla="*/ 2 w 18823"/>
                <a:gd name="connsiteY2" fmla="*/ 387134 h 581891"/>
                <a:gd name="connsiteX3" fmla="*/ 18823 w 18823"/>
                <a:gd name="connsiteY3" fmla="*/ 370152 h 581891"/>
                <a:gd name="connsiteX4" fmla="*/ 18823 w 18823"/>
                <a:gd name="connsiteY4" fmla="*/ 0 h 581891"/>
                <a:gd name="connsiteX0" fmla="*/ 17255 w 18823"/>
                <a:gd name="connsiteY0" fmla="*/ 581891 h 581891"/>
                <a:gd name="connsiteX1" fmla="*/ 17255 w 18823"/>
                <a:gd name="connsiteY1" fmla="*/ 406226 h 581891"/>
                <a:gd name="connsiteX2" fmla="*/ 2 w 18823"/>
                <a:gd name="connsiteY2" fmla="*/ 387134 h 581891"/>
                <a:gd name="connsiteX3" fmla="*/ 18823 w 18823"/>
                <a:gd name="connsiteY3" fmla="*/ 370152 h 581891"/>
                <a:gd name="connsiteX4" fmla="*/ 18823 w 18823"/>
                <a:gd name="connsiteY4" fmla="*/ 0 h 581891"/>
                <a:gd name="connsiteX0" fmla="*/ 17268 w 18836"/>
                <a:gd name="connsiteY0" fmla="*/ 581891 h 581891"/>
                <a:gd name="connsiteX1" fmla="*/ 17268 w 18836"/>
                <a:gd name="connsiteY1" fmla="*/ 406226 h 581891"/>
                <a:gd name="connsiteX2" fmla="*/ 15 w 18836"/>
                <a:gd name="connsiteY2" fmla="*/ 387134 h 581891"/>
                <a:gd name="connsiteX3" fmla="*/ 18836 w 18836"/>
                <a:gd name="connsiteY3" fmla="*/ 370152 h 581891"/>
                <a:gd name="connsiteX4" fmla="*/ 18836 w 18836"/>
                <a:gd name="connsiteY4" fmla="*/ 0 h 581891"/>
                <a:gd name="connsiteX0" fmla="*/ 17263 w 18831"/>
                <a:gd name="connsiteY0" fmla="*/ 581891 h 581891"/>
                <a:gd name="connsiteX1" fmla="*/ 17263 w 18831"/>
                <a:gd name="connsiteY1" fmla="*/ 406226 h 581891"/>
                <a:gd name="connsiteX2" fmla="*/ 10 w 18831"/>
                <a:gd name="connsiteY2" fmla="*/ 387134 h 581891"/>
                <a:gd name="connsiteX3" fmla="*/ 18831 w 18831"/>
                <a:gd name="connsiteY3" fmla="*/ 370152 h 581891"/>
                <a:gd name="connsiteX4" fmla="*/ 18831 w 18831"/>
                <a:gd name="connsiteY4" fmla="*/ 0 h 581891"/>
                <a:gd name="connsiteX0" fmla="*/ 17263 w 18831"/>
                <a:gd name="connsiteY0" fmla="*/ 581891 h 581891"/>
                <a:gd name="connsiteX1" fmla="*/ 17263 w 18831"/>
                <a:gd name="connsiteY1" fmla="*/ 406226 h 581891"/>
                <a:gd name="connsiteX2" fmla="*/ 10 w 18831"/>
                <a:gd name="connsiteY2" fmla="*/ 387134 h 581891"/>
                <a:gd name="connsiteX3" fmla="*/ 18831 w 18831"/>
                <a:gd name="connsiteY3" fmla="*/ 370152 h 581891"/>
                <a:gd name="connsiteX4" fmla="*/ 18831 w 18831"/>
                <a:gd name="connsiteY4" fmla="*/ 0 h 581891"/>
                <a:gd name="connsiteX0" fmla="*/ 17263 w 18831"/>
                <a:gd name="connsiteY0" fmla="*/ 581891 h 581891"/>
                <a:gd name="connsiteX1" fmla="*/ 17263 w 18831"/>
                <a:gd name="connsiteY1" fmla="*/ 406226 h 581891"/>
                <a:gd name="connsiteX2" fmla="*/ 10 w 18831"/>
                <a:gd name="connsiteY2" fmla="*/ 387134 h 581891"/>
                <a:gd name="connsiteX3" fmla="*/ 18831 w 18831"/>
                <a:gd name="connsiteY3" fmla="*/ 370152 h 581891"/>
                <a:gd name="connsiteX4" fmla="*/ 18831 w 18831"/>
                <a:gd name="connsiteY4" fmla="*/ 0 h 581891"/>
                <a:gd name="connsiteX0" fmla="*/ 17263 w 18831"/>
                <a:gd name="connsiteY0" fmla="*/ 581891 h 581891"/>
                <a:gd name="connsiteX1" fmla="*/ 17263 w 18831"/>
                <a:gd name="connsiteY1" fmla="*/ 406226 h 581891"/>
                <a:gd name="connsiteX2" fmla="*/ 10 w 18831"/>
                <a:gd name="connsiteY2" fmla="*/ 387134 h 581891"/>
                <a:gd name="connsiteX3" fmla="*/ 18831 w 18831"/>
                <a:gd name="connsiteY3" fmla="*/ 370152 h 581891"/>
                <a:gd name="connsiteX4" fmla="*/ 18831 w 18831"/>
                <a:gd name="connsiteY4" fmla="*/ 0 h 581891"/>
                <a:gd name="connsiteX0" fmla="*/ 17262 w 18830"/>
                <a:gd name="connsiteY0" fmla="*/ 581891 h 581891"/>
                <a:gd name="connsiteX1" fmla="*/ 17262 w 18830"/>
                <a:gd name="connsiteY1" fmla="*/ 406226 h 581891"/>
                <a:gd name="connsiteX2" fmla="*/ 9 w 18830"/>
                <a:gd name="connsiteY2" fmla="*/ 387134 h 581891"/>
                <a:gd name="connsiteX3" fmla="*/ 18830 w 18830"/>
                <a:gd name="connsiteY3" fmla="*/ 370152 h 581891"/>
                <a:gd name="connsiteX4" fmla="*/ 18830 w 18830"/>
                <a:gd name="connsiteY4" fmla="*/ 0 h 581891"/>
                <a:gd name="connsiteX0" fmla="*/ 17262 w 18830"/>
                <a:gd name="connsiteY0" fmla="*/ 649500 h 649500"/>
                <a:gd name="connsiteX1" fmla="*/ 17262 w 18830"/>
                <a:gd name="connsiteY1" fmla="*/ 406226 h 649500"/>
                <a:gd name="connsiteX2" fmla="*/ 9 w 18830"/>
                <a:gd name="connsiteY2" fmla="*/ 387134 h 649500"/>
                <a:gd name="connsiteX3" fmla="*/ 18830 w 18830"/>
                <a:gd name="connsiteY3" fmla="*/ 370152 h 649500"/>
                <a:gd name="connsiteX4" fmla="*/ 18830 w 18830"/>
                <a:gd name="connsiteY4" fmla="*/ 0 h 649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30" h="649500">
                  <a:moveTo>
                    <a:pt x="17262" y="649500"/>
                  </a:moveTo>
                  <a:lnTo>
                    <a:pt x="17262" y="406226"/>
                  </a:lnTo>
                  <a:cubicBezTo>
                    <a:pt x="12063" y="406113"/>
                    <a:pt x="-381" y="401068"/>
                    <a:pt x="9" y="387134"/>
                  </a:cubicBezTo>
                  <a:cubicBezTo>
                    <a:pt x="399" y="373200"/>
                    <a:pt x="11453" y="372320"/>
                    <a:pt x="18830" y="370152"/>
                  </a:cubicBezTo>
                  <a:lnTo>
                    <a:pt x="18830" y="0"/>
                  </a:lnTo>
                </a:path>
              </a:pathLst>
            </a:custGeom>
            <a:noFill/>
            <a:ln>
              <a:solidFill>
                <a:schemeClr val="accent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619" name="TextBox 618">
              <a:extLst>
                <a:ext uri="{FF2B5EF4-FFF2-40B4-BE49-F238E27FC236}">
                  <a16:creationId xmlns:a16="http://schemas.microsoft.com/office/drawing/2014/main" id="{88650AE0-36A5-4735-9F82-628C0AC87177}"/>
                </a:ext>
              </a:extLst>
            </p:cNvPr>
            <p:cNvSpPr txBox="1"/>
            <p:nvPr/>
          </p:nvSpPr>
          <p:spPr>
            <a:xfrm>
              <a:off x="2859410" y="4847694"/>
              <a:ext cx="283732" cy="107722"/>
            </a:xfrm>
            <a:prstGeom prst="rect">
              <a:avLst/>
            </a:prstGeom>
            <a:solidFill>
              <a:schemeClr val="bg1"/>
            </a:solidFill>
          </p:spPr>
          <p:txBody>
            <a:bodyPr wrap="none" lIns="0" tIns="0" rIns="0" bIns="0" rtlCol="0">
              <a:spAutoFit/>
            </a:bodyPr>
            <a:lstStyle/>
            <a:p>
              <a:pPr algn="ctr"/>
              <a:r>
                <a:rPr lang="en-US" sz="700">
                  <a:solidFill>
                    <a:schemeClr val="accent1"/>
                  </a:solidFill>
                </a:rPr>
                <a:t>Replica</a:t>
              </a:r>
            </a:p>
          </p:txBody>
        </p:sp>
      </p:grpSp>
      <p:grpSp>
        <p:nvGrpSpPr>
          <p:cNvPr id="620" name="Group 619">
            <a:extLst>
              <a:ext uri="{FF2B5EF4-FFF2-40B4-BE49-F238E27FC236}">
                <a16:creationId xmlns:a16="http://schemas.microsoft.com/office/drawing/2014/main" id="{44682C2D-A8EC-4D1D-ACFC-8C9B871B808B}"/>
              </a:ext>
              <a:ext uri="{C183D7F6-B498-43B3-948B-1728B52AA6E4}">
                <adec:decorative xmlns:adec="http://schemas.microsoft.com/office/drawing/2017/decorative" val="1"/>
              </a:ext>
            </a:extLst>
          </p:cNvPr>
          <p:cNvGrpSpPr/>
          <p:nvPr/>
        </p:nvGrpSpPr>
        <p:grpSpPr>
          <a:xfrm>
            <a:off x="3324902" y="5785809"/>
            <a:ext cx="408257" cy="165095"/>
            <a:chOff x="2814602" y="4790321"/>
            <a:chExt cx="408257" cy="165095"/>
          </a:xfrm>
        </p:grpSpPr>
        <p:sp>
          <p:nvSpPr>
            <p:cNvPr id="621" name="Freeform: Shape 620">
              <a:extLst>
                <a:ext uri="{FF2B5EF4-FFF2-40B4-BE49-F238E27FC236}">
                  <a16:creationId xmlns:a16="http://schemas.microsoft.com/office/drawing/2014/main" id="{B6743978-58D4-4422-8C3D-E410B8771C40}"/>
                </a:ext>
              </a:extLst>
            </p:cNvPr>
            <p:cNvSpPr>
              <a:spLocks noChangeAspect="1"/>
            </p:cNvSpPr>
            <p:nvPr/>
          </p:nvSpPr>
          <p:spPr bwMode="auto">
            <a:xfrm rot="5400000">
              <a:off x="3012635" y="4592288"/>
              <a:ext cx="12192" cy="408257"/>
            </a:xfrm>
            <a:custGeom>
              <a:avLst/>
              <a:gdLst>
                <a:gd name="connsiteX0" fmla="*/ 17253 w 18821"/>
                <a:gd name="connsiteY0" fmla="*/ 581891 h 581891"/>
                <a:gd name="connsiteX1" fmla="*/ 17253 w 18821"/>
                <a:gd name="connsiteY1" fmla="*/ 406226 h 581891"/>
                <a:gd name="connsiteX2" fmla="*/ 0 w 18821"/>
                <a:gd name="connsiteY2" fmla="*/ 388973 h 581891"/>
                <a:gd name="connsiteX3" fmla="*/ 18821 w 18821"/>
                <a:gd name="connsiteY3" fmla="*/ 370152 h 581891"/>
                <a:gd name="connsiteX4" fmla="*/ 18821 w 18821"/>
                <a:gd name="connsiteY4" fmla="*/ 0 h 581891"/>
                <a:gd name="connsiteX0" fmla="*/ 17253 w 18821"/>
                <a:gd name="connsiteY0" fmla="*/ 581891 h 581891"/>
                <a:gd name="connsiteX1" fmla="*/ 17253 w 18821"/>
                <a:gd name="connsiteY1" fmla="*/ 406226 h 581891"/>
                <a:gd name="connsiteX2" fmla="*/ 0 w 18821"/>
                <a:gd name="connsiteY2" fmla="*/ 387134 h 581891"/>
                <a:gd name="connsiteX3" fmla="*/ 18821 w 18821"/>
                <a:gd name="connsiteY3" fmla="*/ 370152 h 581891"/>
                <a:gd name="connsiteX4" fmla="*/ 18821 w 18821"/>
                <a:gd name="connsiteY4" fmla="*/ 0 h 581891"/>
                <a:gd name="connsiteX0" fmla="*/ 17255 w 18823"/>
                <a:gd name="connsiteY0" fmla="*/ 581891 h 581891"/>
                <a:gd name="connsiteX1" fmla="*/ 17255 w 18823"/>
                <a:gd name="connsiteY1" fmla="*/ 406226 h 581891"/>
                <a:gd name="connsiteX2" fmla="*/ 2 w 18823"/>
                <a:gd name="connsiteY2" fmla="*/ 387134 h 581891"/>
                <a:gd name="connsiteX3" fmla="*/ 18823 w 18823"/>
                <a:gd name="connsiteY3" fmla="*/ 370152 h 581891"/>
                <a:gd name="connsiteX4" fmla="*/ 18823 w 18823"/>
                <a:gd name="connsiteY4" fmla="*/ 0 h 581891"/>
                <a:gd name="connsiteX0" fmla="*/ 17255 w 18823"/>
                <a:gd name="connsiteY0" fmla="*/ 581891 h 581891"/>
                <a:gd name="connsiteX1" fmla="*/ 17255 w 18823"/>
                <a:gd name="connsiteY1" fmla="*/ 406226 h 581891"/>
                <a:gd name="connsiteX2" fmla="*/ 2 w 18823"/>
                <a:gd name="connsiteY2" fmla="*/ 387134 h 581891"/>
                <a:gd name="connsiteX3" fmla="*/ 18823 w 18823"/>
                <a:gd name="connsiteY3" fmla="*/ 370152 h 581891"/>
                <a:gd name="connsiteX4" fmla="*/ 18823 w 18823"/>
                <a:gd name="connsiteY4" fmla="*/ 0 h 581891"/>
                <a:gd name="connsiteX0" fmla="*/ 17268 w 18836"/>
                <a:gd name="connsiteY0" fmla="*/ 581891 h 581891"/>
                <a:gd name="connsiteX1" fmla="*/ 17268 w 18836"/>
                <a:gd name="connsiteY1" fmla="*/ 406226 h 581891"/>
                <a:gd name="connsiteX2" fmla="*/ 15 w 18836"/>
                <a:gd name="connsiteY2" fmla="*/ 387134 h 581891"/>
                <a:gd name="connsiteX3" fmla="*/ 18836 w 18836"/>
                <a:gd name="connsiteY3" fmla="*/ 370152 h 581891"/>
                <a:gd name="connsiteX4" fmla="*/ 18836 w 18836"/>
                <a:gd name="connsiteY4" fmla="*/ 0 h 581891"/>
                <a:gd name="connsiteX0" fmla="*/ 17263 w 18831"/>
                <a:gd name="connsiteY0" fmla="*/ 581891 h 581891"/>
                <a:gd name="connsiteX1" fmla="*/ 17263 w 18831"/>
                <a:gd name="connsiteY1" fmla="*/ 406226 h 581891"/>
                <a:gd name="connsiteX2" fmla="*/ 10 w 18831"/>
                <a:gd name="connsiteY2" fmla="*/ 387134 h 581891"/>
                <a:gd name="connsiteX3" fmla="*/ 18831 w 18831"/>
                <a:gd name="connsiteY3" fmla="*/ 370152 h 581891"/>
                <a:gd name="connsiteX4" fmla="*/ 18831 w 18831"/>
                <a:gd name="connsiteY4" fmla="*/ 0 h 581891"/>
                <a:gd name="connsiteX0" fmla="*/ 17263 w 18831"/>
                <a:gd name="connsiteY0" fmla="*/ 581891 h 581891"/>
                <a:gd name="connsiteX1" fmla="*/ 17263 w 18831"/>
                <a:gd name="connsiteY1" fmla="*/ 406226 h 581891"/>
                <a:gd name="connsiteX2" fmla="*/ 10 w 18831"/>
                <a:gd name="connsiteY2" fmla="*/ 387134 h 581891"/>
                <a:gd name="connsiteX3" fmla="*/ 18831 w 18831"/>
                <a:gd name="connsiteY3" fmla="*/ 370152 h 581891"/>
                <a:gd name="connsiteX4" fmla="*/ 18831 w 18831"/>
                <a:gd name="connsiteY4" fmla="*/ 0 h 581891"/>
                <a:gd name="connsiteX0" fmla="*/ 17263 w 18831"/>
                <a:gd name="connsiteY0" fmla="*/ 581891 h 581891"/>
                <a:gd name="connsiteX1" fmla="*/ 17263 w 18831"/>
                <a:gd name="connsiteY1" fmla="*/ 406226 h 581891"/>
                <a:gd name="connsiteX2" fmla="*/ 10 w 18831"/>
                <a:gd name="connsiteY2" fmla="*/ 387134 h 581891"/>
                <a:gd name="connsiteX3" fmla="*/ 18831 w 18831"/>
                <a:gd name="connsiteY3" fmla="*/ 370152 h 581891"/>
                <a:gd name="connsiteX4" fmla="*/ 18831 w 18831"/>
                <a:gd name="connsiteY4" fmla="*/ 0 h 581891"/>
                <a:gd name="connsiteX0" fmla="*/ 17263 w 18831"/>
                <a:gd name="connsiteY0" fmla="*/ 581891 h 581891"/>
                <a:gd name="connsiteX1" fmla="*/ 17263 w 18831"/>
                <a:gd name="connsiteY1" fmla="*/ 406226 h 581891"/>
                <a:gd name="connsiteX2" fmla="*/ 10 w 18831"/>
                <a:gd name="connsiteY2" fmla="*/ 387134 h 581891"/>
                <a:gd name="connsiteX3" fmla="*/ 18831 w 18831"/>
                <a:gd name="connsiteY3" fmla="*/ 370152 h 581891"/>
                <a:gd name="connsiteX4" fmla="*/ 18831 w 18831"/>
                <a:gd name="connsiteY4" fmla="*/ 0 h 581891"/>
                <a:gd name="connsiteX0" fmla="*/ 17262 w 18830"/>
                <a:gd name="connsiteY0" fmla="*/ 581891 h 581891"/>
                <a:gd name="connsiteX1" fmla="*/ 17262 w 18830"/>
                <a:gd name="connsiteY1" fmla="*/ 406226 h 581891"/>
                <a:gd name="connsiteX2" fmla="*/ 9 w 18830"/>
                <a:gd name="connsiteY2" fmla="*/ 387134 h 581891"/>
                <a:gd name="connsiteX3" fmla="*/ 18830 w 18830"/>
                <a:gd name="connsiteY3" fmla="*/ 370152 h 581891"/>
                <a:gd name="connsiteX4" fmla="*/ 18830 w 18830"/>
                <a:gd name="connsiteY4" fmla="*/ 0 h 581891"/>
                <a:gd name="connsiteX0" fmla="*/ 17262 w 18830"/>
                <a:gd name="connsiteY0" fmla="*/ 649500 h 649500"/>
                <a:gd name="connsiteX1" fmla="*/ 17262 w 18830"/>
                <a:gd name="connsiteY1" fmla="*/ 406226 h 649500"/>
                <a:gd name="connsiteX2" fmla="*/ 9 w 18830"/>
                <a:gd name="connsiteY2" fmla="*/ 387134 h 649500"/>
                <a:gd name="connsiteX3" fmla="*/ 18830 w 18830"/>
                <a:gd name="connsiteY3" fmla="*/ 370152 h 649500"/>
                <a:gd name="connsiteX4" fmla="*/ 18830 w 18830"/>
                <a:gd name="connsiteY4" fmla="*/ 0 h 649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30" h="649500">
                  <a:moveTo>
                    <a:pt x="17262" y="649500"/>
                  </a:moveTo>
                  <a:lnTo>
                    <a:pt x="17262" y="406226"/>
                  </a:lnTo>
                  <a:cubicBezTo>
                    <a:pt x="12063" y="406113"/>
                    <a:pt x="-381" y="401068"/>
                    <a:pt x="9" y="387134"/>
                  </a:cubicBezTo>
                  <a:cubicBezTo>
                    <a:pt x="399" y="373200"/>
                    <a:pt x="11453" y="372320"/>
                    <a:pt x="18830" y="370152"/>
                  </a:cubicBezTo>
                  <a:lnTo>
                    <a:pt x="18830" y="0"/>
                  </a:lnTo>
                </a:path>
              </a:pathLst>
            </a:custGeom>
            <a:noFill/>
            <a:ln>
              <a:solidFill>
                <a:schemeClr val="accent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622" name="TextBox 621">
              <a:extLst>
                <a:ext uri="{FF2B5EF4-FFF2-40B4-BE49-F238E27FC236}">
                  <a16:creationId xmlns:a16="http://schemas.microsoft.com/office/drawing/2014/main" id="{9023C1B4-6909-44DA-A8E3-00AB91F26815}"/>
                </a:ext>
              </a:extLst>
            </p:cNvPr>
            <p:cNvSpPr txBox="1"/>
            <p:nvPr/>
          </p:nvSpPr>
          <p:spPr>
            <a:xfrm>
              <a:off x="2859410" y="4847694"/>
              <a:ext cx="283732" cy="107722"/>
            </a:xfrm>
            <a:prstGeom prst="rect">
              <a:avLst/>
            </a:prstGeom>
            <a:solidFill>
              <a:schemeClr val="bg1"/>
            </a:solidFill>
          </p:spPr>
          <p:txBody>
            <a:bodyPr wrap="none" lIns="0" tIns="0" rIns="0" bIns="0" rtlCol="0">
              <a:spAutoFit/>
            </a:bodyPr>
            <a:lstStyle/>
            <a:p>
              <a:pPr algn="ctr"/>
              <a:r>
                <a:rPr lang="en-US" sz="700">
                  <a:solidFill>
                    <a:schemeClr val="accent1"/>
                  </a:solidFill>
                </a:rPr>
                <a:t>Replica</a:t>
              </a:r>
            </a:p>
          </p:txBody>
        </p:sp>
      </p:grpSp>
      <p:sp>
        <p:nvSpPr>
          <p:cNvPr id="5144" name="Freeform: Shape 5143">
            <a:extLst>
              <a:ext uri="{FF2B5EF4-FFF2-40B4-BE49-F238E27FC236}">
                <a16:creationId xmlns:a16="http://schemas.microsoft.com/office/drawing/2014/main" id="{646BAB60-9FE9-4CD2-9C6F-70843DA44ABD}"/>
              </a:ext>
              <a:ext uri="{C183D7F6-B498-43B3-948B-1728B52AA6E4}">
                <adec:decorative xmlns:adec="http://schemas.microsoft.com/office/drawing/2017/decorative" val="1"/>
              </a:ext>
            </a:extLst>
          </p:cNvPr>
          <p:cNvSpPr/>
          <p:nvPr/>
        </p:nvSpPr>
        <p:spPr bwMode="auto">
          <a:xfrm>
            <a:off x="3226900" y="3335944"/>
            <a:ext cx="189288" cy="505588"/>
          </a:xfrm>
          <a:custGeom>
            <a:avLst/>
            <a:gdLst>
              <a:gd name="connsiteX0" fmla="*/ 0 w 78422"/>
              <a:gd name="connsiteY0" fmla="*/ 0 h 531700"/>
              <a:gd name="connsiteX1" fmla="*/ 78422 w 78422"/>
              <a:gd name="connsiteY1" fmla="*/ 0 h 531700"/>
              <a:gd name="connsiteX2" fmla="*/ 78422 w 78422"/>
              <a:gd name="connsiteY2" fmla="*/ 531700 h 531700"/>
            </a:gdLst>
            <a:ahLst/>
            <a:cxnLst>
              <a:cxn ang="0">
                <a:pos x="connsiteX0" y="connsiteY0"/>
              </a:cxn>
              <a:cxn ang="0">
                <a:pos x="connsiteX1" y="connsiteY1"/>
              </a:cxn>
              <a:cxn ang="0">
                <a:pos x="connsiteX2" y="connsiteY2"/>
              </a:cxn>
            </a:cxnLst>
            <a:rect l="l" t="t" r="r" b="b"/>
            <a:pathLst>
              <a:path w="78422" h="531700">
                <a:moveTo>
                  <a:pt x="0" y="0"/>
                </a:moveTo>
                <a:lnTo>
                  <a:pt x="78422" y="0"/>
                </a:lnTo>
                <a:lnTo>
                  <a:pt x="78422" y="531700"/>
                </a:lnTo>
              </a:path>
            </a:pathLst>
          </a:custGeom>
          <a:noFill/>
          <a:ln>
            <a:solidFill>
              <a:schemeClr val="accent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192" name="Rectangle: Rounded Corners 191">
            <a:extLst>
              <a:ext uri="{FF2B5EF4-FFF2-40B4-BE49-F238E27FC236}">
                <a16:creationId xmlns:a16="http://schemas.microsoft.com/office/drawing/2014/main" id="{80257585-2F06-462C-80CE-373362D783B9}"/>
              </a:ext>
              <a:ext uri="{C183D7F6-B498-43B3-948B-1728B52AA6E4}">
                <adec:decorative xmlns:adec="http://schemas.microsoft.com/office/drawing/2017/decorative" val="1"/>
              </a:ext>
            </a:extLst>
          </p:cNvPr>
          <p:cNvSpPr/>
          <p:nvPr/>
        </p:nvSpPr>
        <p:spPr bwMode="auto">
          <a:xfrm>
            <a:off x="609576" y="1890958"/>
            <a:ext cx="2689174" cy="1865789"/>
          </a:xfrm>
          <a:prstGeom prst="roundRect">
            <a:avLst>
              <a:gd name="adj" fmla="val 501"/>
            </a:avLst>
          </a:pr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100" err="1">
              <a:solidFill>
                <a:schemeClr val="accent1"/>
              </a:solidFill>
              <a:cs typeface="Segoe UI" pitchFamily="34" charset="0"/>
            </a:endParaRPr>
          </a:p>
        </p:txBody>
      </p:sp>
      <p:sp>
        <p:nvSpPr>
          <p:cNvPr id="162" name="Rectangle: Rounded Corners 161">
            <a:extLst>
              <a:ext uri="{FF2B5EF4-FFF2-40B4-BE49-F238E27FC236}">
                <a16:creationId xmlns:a16="http://schemas.microsoft.com/office/drawing/2014/main" id="{B591F4A7-468B-401A-A4FA-4A98F1DA10EA}"/>
              </a:ext>
            </a:extLst>
          </p:cNvPr>
          <p:cNvSpPr/>
          <p:nvPr/>
        </p:nvSpPr>
        <p:spPr bwMode="auto">
          <a:xfrm>
            <a:off x="773955" y="2425535"/>
            <a:ext cx="2446459" cy="514654"/>
          </a:xfrm>
          <a:prstGeom prst="roundRect">
            <a:avLst>
              <a:gd name="adj" fmla="val 5619"/>
            </a:avLst>
          </a:prstGeom>
          <a:solidFill>
            <a:schemeClr val="accent3">
              <a:alpha val="50000"/>
            </a:schemeClr>
          </a:solidFill>
          <a:ln w="952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18288" numCol="1" spcCol="0" rtlCol="0" fromWordArt="0" anchor="b" anchorCtr="0" forceAA="0" compatLnSpc="1">
            <a:prstTxWarp prst="textNoShape">
              <a:avLst/>
            </a:prstTxWarp>
            <a:noAutofit/>
          </a:bodyPr>
          <a:lstStyle/>
          <a:p>
            <a:pPr algn="r"/>
            <a:r>
              <a:rPr lang="en-US" sz="600"/>
              <a:t>Public Subnet </a:t>
            </a:r>
            <a:r>
              <a:rPr lang="en-US" sz="600" err="1"/>
              <a:t>xxxxx</a:t>
            </a:r>
            <a:r>
              <a:rPr lang="en-US" sz="600"/>
              <a:t>/xx</a:t>
            </a:r>
          </a:p>
        </p:txBody>
      </p:sp>
      <p:sp>
        <p:nvSpPr>
          <p:cNvPr id="579" name="Rectangle: Rounded Corners 578">
            <a:extLst>
              <a:ext uri="{FF2B5EF4-FFF2-40B4-BE49-F238E27FC236}">
                <a16:creationId xmlns:a16="http://schemas.microsoft.com/office/drawing/2014/main" id="{A4D0B460-1F04-4CC3-8486-61874F93929E}"/>
              </a:ext>
            </a:extLst>
          </p:cNvPr>
          <p:cNvSpPr/>
          <p:nvPr/>
        </p:nvSpPr>
        <p:spPr bwMode="auto">
          <a:xfrm>
            <a:off x="775138" y="2992665"/>
            <a:ext cx="2446459" cy="514654"/>
          </a:xfrm>
          <a:prstGeom prst="roundRect">
            <a:avLst>
              <a:gd name="adj" fmla="val 5619"/>
            </a:avLst>
          </a:prstGeom>
          <a:solidFill>
            <a:schemeClr val="accent3">
              <a:alpha val="50000"/>
            </a:schemeClr>
          </a:solidFill>
          <a:ln w="952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18288" numCol="1" spcCol="0" rtlCol="0" fromWordArt="0" anchor="b" anchorCtr="0" forceAA="0" compatLnSpc="1">
            <a:prstTxWarp prst="textNoShape">
              <a:avLst/>
            </a:prstTxWarp>
            <a:noAutofit/>
          </a:bodyPr>
          <a:lstStyle/>
          <a:p>
            <a:pPr algn="r"/>
            <a:r>
              <a:rPr lang="en-US" sz="600"/>
              <a:t>Public Subnet </a:t>
            </a:r>
            <a:r>
              <a:rPr lang="en-US" sz="600" err="1"/>
              <a:t>xxxxx</a:t>
            </a:r>
            <a:r>
              <a:rPr lang="en-US" sz="600"/>
              <a:t>/xx</a:t>
            </a:r>
          </a:p>
        </p:txBody>
      </p:sp>
      <p:grpSp>
        <p:nvGrpSpPr>
          <p:cNvPr id="44" name="Group 43">
            <a:extLst>
              <a:ext uri="{FF2B5EF4-FFF2-40B4-BE49-F238E27FC236}">
                <a16:creationId xmlns:a16="http://schemas.microsoft.com/office/drawing/2014/main" id="{85A74966-CAEF-4553-AD52-53E1F1D93F22}"/>
              </a:ext>
              <a:ext uri="{C183D7F6-B498-43B3-948B-1728B52AA6E4}">
                <adec:decorative xmlns:adec="http://schemas.microsoft.com/office/drawing/2017/decorative" val="1"/>
              </a:ext>
            </a:extLst>
          </p:cNvPr>
          <p:cNvGrpSpPr/>
          <p:nvPr/>
        </p:nvGrpSpPr>
        <p:grpSpPr>
          <a:xfrm>
            <a:off x="698830" y="2357373"/>
            <a:ext cx="822960" cy="1200560"/>
            <a:chOff x="539863" y="2526959"/>
            <a:chExt cx="822960" cy="1200560"/>
          </a:xfrm>
        </p:grpSpPr>
        <p:grpSp>
          <p:nvGrpSpPr>
            <p:cNvPr id="12" name="Group 11">
              <a:extLst>
                <a:ext uri="{FF2B5EF4-FFF2-40B4-BE49-F238E27FC236}">
                  <a16:creationId xmlns:a16="http://schemas.microsoft.com/office/drawing/2014/main" id="{8B763E75-601A-4062-9EF4-0B75D46099DB}"/>
                </a:ext>
              </a:extLst>
            </p:cNvPr>
            <p:cNvGrpSpPr/>
            <p:nvPr/>
          </p:nvGrpSpPr>
          <p:grpSpPr>
            <a:xfrm>
              <a:off x="613320" y="2638640"/>
              <a:ext cx="676046" cy="326321"/>
              <a:chOff x="836159" y="2582303"/>
              <a:chExt cx="676046" cy="326321"/>
            </a:xfrm>
          </p:grpSpPr>
          <p:sp>
            <p:nvSpPr>
              <p:cNvPr id="14" name="TextBox 13">
                <a:extLst>
                  <a:ext uri="{FF2B5EF4-FFF2-40B4-BE49-F238E27FC236}">
                    <a16:creationId xmlns:a16="http://schemas.microsoft.com/office/drawing/2014/main" id="{75158683-6A70-41E7-9EA7-EFD5591EA70D}"/>
                  </a:ext>
                </a:extLst>
              </p:cNvPr>
              <p:cNvSpPr txBox="1"/>
              <p:nvPr/>
            </p:nvSpPr>
            <p:spPr>
              <a:xfrm>
                <a:off x="836159" y="2785513"/>
                <a:ext cx="676046" cy="123111"/>
              </a:xfrm>
              <a:prstGeom prst="rect">
                <a:avLst/>
              </a:prstGeom>
              <a:noFill/>
            </p:spPr>
            <p:txBody>
              <a:bodyPr wrap="square" lIns="0" tIns="0" rIns="0" bIns="0" rtlCol="0">
                <a:spAutoFit/>
              </a:bodyPr>
              <a:lstStyle/>
              <a:p>
                <a:pPr algn="ctr"/>
                <a:r>
                  <a:rPr lang="en-US" sz="800"/>
                  <a:t>Bastion Host</a:t>
                </a:r>
              </a:p>
            </p:txBody>
          </p:sp>
          <p:grpSp>
            <p:nvGrpSpPr>
              <p:cNvPr id="3" name="Group 2">
                <a:extLst>
                  <a:ext uri="{FF2B5EF4-FFF2-40B4-BE49-F238E27FC236}">
                    <a16:creationId xmlns:a16="http://schemas.microsoft.com/office/drawing/2014/main" id="{EBEB65A3-1BBC-4EA3-A431-8E2B8B781205}"/>
                  </a:ext>
                </a:extLst>
              </p:cNvPr>
              <p:cNvGrpSpPr/>
              <p:nvPr/>
            </p:nvGrpSpPr>
            <p:grpSpPr>
              <a:xfrm>
                <a:off x="1083661" y="2582303"/>
                <a:ext cx="181043" cy="166938"/>
                <a:chOff x="45451" y="2367412"/>
                <a:chExt cx="224124" cy="206663"/>
              </a:xfrm>
            </p:grpSpPr>
            <p:sp>
              <p:nvSpPr>
                <p:cNvPr id="23" name="Freeform: Shape 22">
                  <a:extLst>
                    <a:ext uri="{FF2B5EF4-FFF2-40B4-BE49-F238E27FC236}">
                      <a16:creationId xmlns:a16="http://schemas.microsoft.com/office/drawing/2014/main" id="{6D87F0AD-23C9-4EDD-ADC1-4B5E35B7F6C4}"/>
                    </a:ext>
                  </a:extLst>
                </p:cNvPr>
                <p:cNvSpPr/>
                <p:nvPr/>
              </p:nvSpPr>
              <p:spPr>
                <a:xfrm>
                  <a:off x="61579" y="2379514"/>
                  <a:ext cx="195005" cy="138073"/>
                </a:xfrm>
                <a:custGeom>
                  <a:avLst/>
                  <a:gdLst>
                    <a:gd name="connsiteX0" fmla="*/ 257257 w 257257"/>
                    <a:gd name="connsiteY0" fmla="*/ 0 h 182150"/>
                    <a:gd name="connsiteX1" fmla="*/ 0 w 257257"/>
                    <a:gd name="connsiteY1" fmla="*/ 0 h 182150"/>
                    <a:gd name="connsiteX2" fmla="*/ 0 w 257257"/>
                    <a:gd name="connsiteY2" fmla="*/ 182151 h 182150"/>
                    <a:gd name="connsiteX3" fmla="*/ 257257 w 257257"/>
                    <a:gd name="connsiteY3" fmla="*/ 182151 h 182150"/>
                    <a:gd name="connsiteX4" fmla="*/ 257257 w 257257"/>
                    <a:gd name="connsiteY4" fmla="*/ 0 h 182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257" h="182150">
                      <a:moveTo>
                        <a:pt x="257257" y="0"/>
                      </a:moveTo>
                      <a:lnTo>
                        <a:pt x="0" y="0"/>
                      </a:lnTo>
                      <a:lnTo>
                        <a:pt x="0" y="182151"/>
                      </a:lnTo>
                      <a:lnTo>
                        <a:pt x="257257" y="182151"/>
                      </a:lnTo>
                      <a:lnTo>
                        <a:pt x="257257" y="0"/>
                      </a:lnTo>
                      <a:close/>
                    </a:path>
                  </a:pathLst>
                </a:custGeom>
                <a:solidFill>
                  <a:schemeClr val="tx1"/>
                </a:solidFill>
                <a:ln w="6804" cap="flat">
                  <a:noFill/>
                  <a:prstDash val="solid"/>
                  <a:miter/>
                </a:ln>
              </p:spPr>
              <p:txBody>
                <a:bodyPr rtlCol="0" anchor="ctr"/>
                <a:lstStyle/>
                <a:p>
                  <a:endParaRPr lang="en-US" sz="2400"/>
                </a:p>
              </p:txBody>
            </p:sp>
            <p:sp>
              <p:nvSpPr>
                <p:cNvPr id="24" name="Freeform: Shape 23">
                  <a:extLst>
                    <a:ext uri="{FF2B5EF4-FFF2-40B4-BE49-F238E27FC236}">
                      <a16:creationId xmlns:a16="http://schemas.microsoft.com/office/drawing/2014/main" id="{C7C5734F-3CF3-4507-A80A-053607696AD6}"/>
                    </a:ext>
                  </a:extLst>
                </p:cNvPr>
                <p:cNvSpPr/>
                <p:nvPr/>
              </p:nvSpPr>
              <p:spPr>
                <a:xfrm>
                  <a:off x="83986" y="2531039"/>
                  <a:ext cx="146142" cy="43036"/>
                </a:xfrm>
                <a:custGeom>
                  <a:avLst/>
                  <a:gdLst>
                    <a:gd name="connsiteX0" fmla="*/ 140752 w 192795"/>
                    <a:gd name="connsiteY0" fmla="*/ 0 h 56774"/>
                    <a:gd name="connsiteX1" fmla="*/ 133656 w 192795"/>
                    <a:gd name="connsiteY1" fmla="*/ 0 h 56774"/>
                    <a:gd name="connsiteX2" fmla="*/ 63871 w 192795"/>
                    <a:gd name="connsiteY2" fmla="*/ 0 h 56774"/>
                    <a:gd name="connsiteX3" fmla="*/ 60322 w 192795"/>
                    <a:gd name="connsiteY3" fmla="*/ 0 h 56774"/>
                    <a:gd name="connsiteX4" fmla="*/ 0 w 192795"/>
                    <a:gd name="connsiteY4" fmla="*/ 39032 h 56774"/>
                    <a:gd name="connsiteX5" fmla="*/ 0 w 192795"/>
                    <a:gd name="connsiteY5" fmla="*/ 56774 h 56774"/>
                    <a:gd name="connsiteX6" fmla="*/ 72150 w 192795"/>
                    <a:gd name="connsiteY6" fmla="*/ 56774 h 56774"/>
                    <a:gd name="connsiteX7" fmla="*/ 124784 w 192795"/>
                    <a:gd name="connsiteY7" fmla="*/ 56774 h 56774"/>
                    <a:gd name="connsiteX8" fmla="*/ 192795 w 192795"/>
                    <a:gd name="connsiteY8" fmla="*/ 56774 h 56774"/>
                    <a:gd name="connsiteX9" fmla="*/ 192795 w 192795"/>
                    <a:gd name="connsiteY9" fmla="*/ 39032 h 56774"/>
                    <a:gd name="connsiteX10" fmla="*/ 140752 w 192795"/>
                    <a:gd name="connsiteY10" fmla="*/ 0 h 5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795" h="56774">
                      <a:moveTo>
                        <a:pt x="140752" y="0"/>
                      </a:moveTo>
                      <a:lnTo>
                        <a:pt x="133656" y="0"/>
                      </a:lnTo>
                      <a:lnTo>
                        <a:pt x="63871" y="0"/>
                      </a:lnTo>
                      <a:lnTo>
                        <a:pt x="60322" y="0"/>
                      </a:lnTo>
                      <a:cubicBezTo>
                        <a:pt x="69785" y="34301"/>
                        <a:pt x="56774" y="39032"/>
                        <a:pt x="0" y="39032"/>
                      </a:cubicBezTo>
                      <a:lnTo>
                        <a:pt x="0" y="56774"/>
                      </a:lnTo>
                      <a:lnTo>
                        <a:pt x="72150" y="56774"/>
                      </a:lnTo>
                      <a:lnTo>
                        <a:pt x="124784" y="56774"/>
                      </a:lnTo>
                      <a:lnTo>
                        <a:pt x="192795" y="56774"/>
                      </a:lnTo>
                      <a:lnTo>
                        <a:pt x="192795" y="39032"/>
                      </a:lnTo>
                      <a:cubicBezTo>
                        <a:pt x="136612" y="39032"/>
                        <a:pt x="131290" y="34301"/>
                        <a:pt x="140752" y="0"/>
                      </a:cubicBezTo>
                      <a:close/>
                    </a:path>
                  </a:pathLst>
                </a:custGeom>
                <a:solidFill>
                  <a:srgbClr val="1B5BAE"/>
                </a:solidFill>
                <a:ln w="6804" cap="flat">
                  <a:noFill/>
                  <a:prstDash val="solid"/>
                  <a:miter/>
                </a:ln>
              </p:spPr>
              <p:txBody>
                <a:bodyPr rtlCol="0" anchor="ctr"/>
                <a:lstStyle/>
                <a:p>
                  <a:endParaRPr lang="en-US" sz="2400"/>
                </a:p>
              </p:txBody>
            </p:sp>
            <p:sp>
              <p:nvSpPr>
                <p:cNvPr id="25" name="Freeform: Shape 24">
                  <a:extLst>
                    <a:ext uri="{FF2B5EF4-FFF2-40B4-BE49-F238E27FC236}">
                      <a16:creationId xmlns:a16="http://schemas.microsoft.com/office/drawing/2014/main" id="{46CAD991-15A2-4DCF-ACEA-29D73481E2C6}"/>
                    </a:ext>
                  </a:extLst>
                </p:cNvPr>
                <p:cNvSpPr/>
                <p:nvPr/>
              </p:nvSpPr>
              <p:spPr>
                <a:xfrm>
                  <a:off x="62004" y="2367412"/>
                  <a:ext cx="207571" cy="163526"/>
                </a:xfrm>
                <a:custGeom>
                  <a:avLst/>
                  <a:gdLst>
                    <a:gd name="connsiteX0" fmla="*/ 256093 w 273834"/>
                    <a:gd name="connsiteY0" fmla="*/ 0 h 215728"/>
                    <a:gd name="connsiteX1" fmla="*/ 228889 w 273834"/>
                    <a:gd name="connsiteY1" fmla="*/ 22473 h 215728"/>
                    <a:gd name="connsiteX2" fmla="*/ 250179 w 273834"/>
                    <a:gd name="connsiteY2" fmla="*/ 22473 h 215728"/>
                    <a:gd name="connsiteX3" fmla="*/ 250160 w 273834"/>
                    <a:gd name="connsiteY3" fmla="*/ 193256 h 215728"/>
                    <a:gd name="connsiteX4" fmla="*/ 27204 w 273834"/>
                    <a:gd name="connsiteY4" fmla="*/ 193256 h 215728"/>
                    <a:gd name="connsiteX5" fmla="*/ 0 w 273834"/>
                    <a:gd name="connsiteY5" fmla="*/ 215729 h 215728"/>
                    <a:gd name="connsiteX6" fmla="*/ 256074 w 273834"/>
                    <a:gd name="connsiteY6" fmla="*/ 215729 h 215728"/>
                    <a:gd name="connsiteX7" fmla="*/ 273816 w 273834"/>
                    <a:gd name="connsiteY7" fmla="*/ 199169 h 215728"/>
                    <a:gd name="connsiteX8" fmla="*/ 273835 w 273834"/>
                    <a:gd name="connsiteY8" fmla="*/ 16559 h 215728"/>
                    <a:gd name="connsiteX9" fmla="*/ 256093 w 273834"/>
                    <a:gd name="connsiteY9" fmla="*/ 0 h 2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34" h="215728">
                      <a:moveTo>
                        <a:pt x="256093" y="0"/>
                      </a:moveTo>
                      <a:lnTo>
                        <a:pt x="228889" y="22473"/>
                      </a:lnTo>
                      <a:lnTo>
                        <a:pt x="250179" y="22473"/>
                      </a:lnTo>
                      <a:lnTo>
                        <a:pt x="250160" y="193256"/>
                      </a:lnTo>
                      <a:lnTo>
                        <a:pt x="27204" y="193256"/>
                      </a:lnTo>
                      <a:lnTo>
                        <a:pt x="0" y="215729"/>
                      </a:lnTo>
                      <a:lnTo>
                        <a:pt x="256074" y="215729"/>
                      </a:lnTo>
                      <a:cubicBezTo>
                        <a:pt x="264946" y="215729"/>
                        <a:pt x="273816" y="208040"/>
                        <a:pt x="273816" y="199169"/>
                      </a:cubicBezTo>
                      <a:lnTo>
                        <a:pt x="273835" y="16559"/>
                      </a:lnTo>
                      <a:cubicBezTo>
                        <a:pt x="273835" y="8280"/>
                        <a:pt x="264963" y="0"/>
                        <a:pt x="256093" y="0"/>
                      </a:cubicBezTo>
                      <a:close/>
                    </a:path>
                  </a:pathLst>
                </a:custGeom>
                <a:solidFill>
                  <a:srgbClr val="56A1D2"/>
                </a:solidFill>
                <a:ln w="6804" cap="flat">
                  <a:noFill/>
                  <a:prstDash val="solid"/>
                  <a:miter/>
                </a:ln>
              </p:spPr>
              <p:txBody>
                <a:bodyPr rtlCol="0" anchor="ctr"/>
                <a:lstStyle/>
                <a:p>
                  <a:endParaRPr lang="en-US" sz="2400"/>
                </a:p>
              </p:txBody>
            </p:sp>
            <p:sp>
              <p:nvSpPr>
                <p:cNvPr id="26" name="Freeform: Shape 25">
                  <a:extLst>
                    <a:ext uri="{FF2B5EF4-FFF2-40B4-BE49-F238E27FC236}">
                      <a16:creationId xmlns:a16="http://schemas.microsoft.com/office/drawing/2014/main" id="{7ED68437-5F4D-4CF8-9892-0C26CB9830E4}"/>
                    </a:ext>
                  </a:extLst>
                </p:cNvPr>
                <p:cNvSpPr/>
                <p:nvPr/>
              </p:nvSpPr>
              <p:spPr>
                <a:xfrm>
                  <a:off x="84450" y="2560622"/>
                  <a:ext cx="146590" cy="13448"/>
                </a:xfrm>
                <a:custGeom>
                  <a:avLst/>
                  <a:gdLst>
                    <a:gd name="connsiteX0" fmla="*/ 193387 w 193386"/>
                    <a:gd name="connsiteY0" fmla="*/ 0 h 17741"/>
                    <a:gd name="connsiteX1" fmla="*/ 0 w 193386"/>
                    <a:gd name="connsiteY1" fmla="*/ 0 h 17741"/>
                    <a:gd name="connsiteX2" fmla="*/ 0 w 193386"/>
                    <a:gd name="connsiteY2" fmla="*/ 17742 h 17741"/>
                    <a:gd name="connsiteX3" fmla="*/ 193387 w 193386"/>
                    <a:gd name="connsiteY3" fmla="*/ 17742 h 17741"/>
                    <a:gd name="connsiteX4" fmla="*/ 193387 w 193386"/>
                    <a:gd name="connsiteY4" fmla="*/ 0 h 17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386" h="17741">
                      <a:moveTo>
                        <a:pt x="193387" y="0"/>
                      </a:moveTo>
                      <a:lnTo>
                        <a:pt x="0" y="0"/>
                      </a:lnTo>
                      <a:lnTo>
                        <a:pt x="0" y="17742"/>
                      </a:lnTo>
                      <a:lnTo>
                        <a:pt x="193387" y="17742"/>
                      </a:lnTo>
                      <a:lnTo>
                        <a:pt x="193387" y="0"/>
                      </a:lnTo>
                      <a:close/>
                    </a:path>
                  </a:pathLst>
                </a:custGeom>
                <a:solidFill>
                  <a:srgbClr val="56A1D2"/>
                </a:solidFill>
                <a:ln w="6804" cap="flat">
                  <a:noFill/>
                  <a:prstDash val="solid"/>
                  <a:miter/>
                </a:ln>
              </p:spPr>
              <p:txBody>
                <a:bodyPr rtlCol="0" anchor="ctr"/>
                <a:lstStyle/>
                <a:p>
                  <a:endParaRPr lang="en-US" sz="2400"/>
                </a:p>
              </p:txBody>
            </p:sp>
            <p:sp>
              <p:nvSpPr>
                <p:cNvPr id="27" name="Freeform: Shape 26">
                  <a:extLst>
                    <a:ext uri="{FF2B5EF4-FFF2-40B4-BE49-F238E27FC236}">
                      <a16:creationId xmlns:a16="http://schemas.microsoft.com/office/drawing/2014/main" id="{39F97184-DF32-470F-AB7E-F527091DBA2C}"/>
                    </a:ext>
                  </a:extLst>
                </p:cNvPr>
                <p:cNvSpPr/>
                <p:nvPr/>
              </p:nvSpPr>
              <p:spPr>
                <a:xfrm>
                  <a:off x="119412" y="2398347"/>
                  <a:ext cx="81140" cy="47070"/>
                </a:xfrm>
                <a:custGeom>
                  <a:avLst/>
                  <a:gdLst>
                    <a:gd name="connsiteX0" fmla="*/ 53226 w 107042"/>
                    <a:gd name="connsiteY0" fmla="*/ 62096 h 62096"/>
                    <a:gd name="connsiteX1" fmla="*/ 52634 w 107042"/>
                    <a:gd name="connsiteY1" fmla="*/ 62096 h 62096"/>
                    <a:gd name="connsiteX2" fmla="*/ 591 w 107042"/>
                    <a:gd name="connsiteY2" fmla="*/ 31935 h 62096"/>
                    <a:gd name="connsiteX3" fmla="*/ 0 w 107042"/>
                    <a:gd name="connsiteY3" fmla="*/ 30753 h 62096"/>
                    <a:gd name="connsiteX4" fmla="*/ 591 w 107042"/>
                    <a:gd name="connsiteY4" fmla="*/ 29570 h 62096"/>
                    <a:gd name="connsiteX5" fmla="*/ 52634 w 107042"/>
                    <a:gd name="connsiteY5" fmla="*/ 0 h 62096"/>
                    <a:gd name="connsiteX6" fmla="*/ 54408 w 107042"/>
                    <a:gd name="connsiteY6" fmla="*/ 0 h 62096"/>
                    <a:gd name="connsiteX7" fmla="*/ 106451 w 107042"/>
                    <a:gd name="connsiteY7" fmla="*/ 30161 h 62096"/>
                    <a:gd name="connsiteX8" fmla="*/ 107042 w 107042"/>
                    <a:gd name="connsiteY8" fmla="*/ 31344 h 62096"/>
                    <a:gd name="connsiteX9" fmla="*/ 106451 w 107042"/>
                    <a:gd name="connsiteY9" fmla="*/ 32527 h 62096"/>
                    <a:gd name="connsiteX10" fmla="*/ 54999 w 107042"/>
                    <a:gd name="connsiteY10" fmla="*/ 62096 h 62096"/>
                    <a:gd name="connsiteX11" fmla="*/ 53226 w 107042"/>
                    <a:gd name="connsiteY11" fmla="*/ 62096 h 6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042" h="62096">
                      <a:moveTo>
                        <a:pt x="53226" y="62096"/>
                      </a:moveTo>
                      <a:lnTo>
                        <a:pt x="52634" y="62096"/>
                      </a:lnTo>
                      <a:lnTo>
                        <a:pt x="591" y="31935"/>
                      </a:lnTo>
                      <a:cubicBezTo>
                        <a:pt x="0" y="31935"/>
                        <a:pt x="0" y="31344"/>
                        <a:pt x="0" y="30753"/>
                      </a:cubicBezTo>
                      <a:cubicBezTo>
                        <a:pt x="0" y="30161"/>
                        <a:pt x="0" y="29570"/>
                        <a:pt x="591" y="29570"/>
                      </a:cubicBezTo>
                      <a:lnTo>
                        <a:pt x="52634" y="0"/>
                      </a:lnTo>
                      <a:cubicBezTo>
                        <a:pt x="53226" y="0"/>
                        <a:pt x="53817" y="0"/>
                        <a:pt x="54408" y="0"/>
                      </a:cubicBezTo>
                      <a:lnTo>
                        <a:pt x="106451" y="30161"/>
                      </a:lnTo>
                      <a:cubicBezTo>
                        <a:pt x="107042" y="30161"/>
                        <a:pt x="107042" y="30753"/>
                        <a:pt x="107042" y="31344"/>
                      </a:cubicBezTo>
                      <a:cubicBezTo>
                        <a:pt x="107042" y="31935"/>
                        <a:pt x="107042" y="32527"/>
                        <a:pt x="106451" y="32527"/>
                      </a:cubicBezTo>
                      <a:lnTo>
                        <a:pt x="54999" y="62096"/>
                      </a:lnTo>
                      <a:cubicBezTo>
                        <a:pt x="53817" y="62096"/>
                        <a:pt x="53817" y="62096"/>
                        <a:pt x="53226" y="62096"/>
                      </a:cubicBezTo>
                      <a:close/>
                    </a:path>
                  </a:pathLst>
                </a:custGeom>
                <a:solidFill>
                  <a:srgbClr val="82B8F9"/>
                </a:solidFill>
                <a:ln w="6804" cap="flat">
                  <a:noFill/>
                  <a:prstDash val="solid"/>
                  <a:miter/>
                </a:ln>
              </p:spPr>
              <p:txBody>
                <a:bodyPr rtlCol="0" anchor="ctr"/>
                <a:lstStyle/>
                <a:p>
                  <a:endParaRPr lang="en-US" sz="2400"/>
                </a:p>
              </p:txBody>
            </p:sp>
            <p:sp>
              <p:nvSpPr>
                <p:cNvPr id="28" name="Freeform: Shape 27">
                  <a:extLst>
                    <a:ext uri="{FF2B5EF4-FFF2-40B4-BE49-F238E27FC236}">
                      <a16:creationId xmlns:a16="http://schemas.microsoft.com/office/drawing/2014/main" id="{8D43318B-04AA-4869-9468-E66D6F5202DF}"/>
                    </a:ext>
                  </a:extLst>
                </p:cNvPr>
                <p:cNvSpPr/>
                <p:nvPr/>
              </p:nvSpPr>
              <p:spPr>
                <a:xfrm>
                  <a:off x="113578" y="2430170"/>
                  <a:ext cx="41691" cy="70381"/>
                </a:xfrm>
                <a:custGeom>
                  <a:avLst/>
                  <a:gdLst>
                    <a:gd name="connsiteX0" fmla="*/ 55000 w 55000"/>
                    <a:gd name="connsiteY0" fmla="*/ 91666 h 92849"/>
                    <a:gd name="connsiteX1" fmla="*/ 55000 w 55000"/>
                    <a:gd name="connsiteY1" fmla="*/ 31344 h 92849"/>
                    <a:gd name="connsiteX2" fmla="*/ 54409 w 55000"/>
                    <a:gd name="connsiteY2" fmla="*/ 30161 h 92849"/>
                    <a:gd name="connsiteX3" fmla="*/ 2366 w 55000"/>
                    <a:gd name="connsiteY3" fmla="*/ 0 h 92849"/>
                    <a:gd name="connsiteX4" fmla="*/ 592 w 55000"/>
                    <a:gd name="connsiteY4" fmla="*/ 0 h 92849"/>
                    <a:gd name="connsiteX5" fmla="*/ 0 w 55000"/>
                    <a:gd name="connsiteY5" fmla="*/ 1183 h 92849"/>
                    <a:gd name="connsiteX6" fmla="*/ 0 w 55000"/>
                    <a:gd name="connsiteY6" fmla="*/ 61505 h 92849"/>
                    <a:gd name="connsiteX7" fmla="*/ 592 w 55000"/>
                    <a:gd name="connsiteY7" fmla="*/ 62688 h 92849"/>
                    <a:gd name="connsiteX8" fmla="*/ 52635 w 55000"/>
                    <a:gd name="connsiteY8" fmla="*/ 92849 h 92849"/>
                    <a:gd name="connsiteX9" fmla="*/ 53226 w 55000"/>
                    <a:gd name="connsiteY9" fmla="*/ 92849 h 92849"/>
                    <a:gd name="connsiteX10" fmla="*/ 53817 w 55000"/>
                    <a:gd name="connsiteY10" fmla="*/ 92849 h 92849"/>
                    <a:gd name="connsiteX11" fmla="*/ 55000 w 55000"/>
                    <a:gd name="connsiteY11" fmla="*/ 91666 h 9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000" h="92849">
                      <a:moveTo>
                        <a:pt x="55000" y="91666"/>
                      </a:moveTo>
                      <a:lnTo>
                        <a:pt x="55000" y="31344"/>
                      </a:lnTo>
                      <a:cubicBezTo>
                        <a:pt x="55000" y="30753"/>
                        <a:pt x="54409" y="30161"/>
                        <a:pt x="54409" y="30161"/>
                      </a:cubicBezTo>
                      <a:lnTo>
                        <a:pt x="2366" y="0"/>
                      </a:lnTo>
                      <a:cubicBezTo>
                        <a:pt x="1775" y="0"/>
                        <a:pt x="1183" y="0"/>
                        <a:pt x="592" y="0"/>
                      </a:cubicBezTo>
                      <a:cubicBezTo>
                        <a:pt x="1" y="0"/>
                        <a:pt x="0" y="591"/>
                        <a:pt x="0" y="1183"/>
                      </a:cubicBezTo>
                      <a:lnTo>
                        <a:pt x="0" y="61505"/>
                      </a:lnTo>
                      <a:cubicBezTo>
                        <a:pt x="0" y="62096"/>
                        <a:pt x="592" y="62688"/>
                        <a:pt x="592" y="62688"/>
                      </a:cubicBezTo>
                      <a:lnTo>
                        <a:pt x="52635" y="92849"/>
                      </a:lnTo>
                      <a:lnTo>
                        <a:pt x="53226" y="92849"/>
                      </a:lnTo>
                      <a:lnTo>
                        <a:pt x="53817" y="92849"/>
                      </a:lnTo>
                      <a:cubicBezTo>
                        <a:pt x="55000" y="92849"/>
                        <a:pt x="55000" y="92258"/>
                        <a:pt x="55000" y="91666"/>
                      </a:cubicBezTo>
                      <a:close/>
                    </a:path>
                  </a:pathLst>
                </a:custGeom>
                <a:solidFill>
                  <a:srgbClr val="61A2F5"/>
                </a:solidFill>
                <a:ln w="6804" cap="flat">
                  <a:noFill/>
                  <a:prstDash val="solid"/>
                  <a:miter/>
                </a:ln>
              </p:spPr>
              <p:txBody>
                <a:bodyPr rtlCol="0" anchor="ctr"/>
                <a:lstStyle/>
                <a:p>
                  <a:endParaRPr lang="en-US" sz="2400"/>
                </a:p>
              </p:txBody>
            </p:sp>
            <p:sp>
              <p:nvSpPr>
                <p:cNvPr id="29" name="Freeform: Shape 28">
                  <a:extLst>
                    <a:ext uri="{FF2B5EF4-FFF2-40B4-BE49-F238E27FC236}">
                      <a16:creationId xmlns:a16="http://schemas.microsoft.com/office/drawing/2014/main" id="{3B2C53BE-5CA9-4861-A2D2-DEDEA1332303}"/>
                    </a:ext>
                  </a:extLst>
                </p:cNvPr>
                <p:cNvSpPr/>
                <p:nvPr/>
              </p:nvSpPr>
              <p:spPr>
                <a:xfrm>
                  <a:off x="164245" y="2430625"/>
                  <a:ext cx="41691" cy="69933"/>
                </a:xfrm>
                <a:custGeom>
                  <a:avLst/>
                  <a:gdLst>
                    <a:gd name="connsiteX0" fmla="*/ 54408 w 55000"/>
                    <a:gd name="connsiteY0" fmla="*/ 62096 h 92258"/>
                    <a:gd name="connsiteX1" fmla="*/ 55000 w 55000"/>
                    <a:gd name="connsiteY1" fmla="*/ 60914 h 92258"/>
                    <a:gd name="connsiteX2" fmla="*/ 55000 w 55000"/>
                    <a:gd name="connsiteY2" fmla="*/ 1183 h 92258"/>
                    <a:gd name="connsiteX3" fmla="*/ 54408 w 55000"/>
                    <a:gd name="connsiteY3" fmla="*/ 0 h 92258"/>
                    <a:gd name="connsiteX4" fmla="*/ 52635 w 55000"/>
                    <a:gd name="connsiteY4" fmla="*/ 0 h 92258"/>
                    <a:gd name="connsiteX5" fmla="*/ 592 w 55000"/>
                    <a:gd name="connsiteY5" fmla="*/ 30161 h 92258"/>
                    <a:gd name="connsiteX6" fmla="*/ 0 w 55000"/>
                    <a:gd name="connsiteY6" fmla="*/ 31344 h 92258"/>
                    <a:gd name="connsiteX7" fmla="*/ 0 w 55000"/>
                    <a:gd name="connsiteY7" fmla="*/ 91075 h 92258"/>
                    <a:gd name="connsiteX8" fmla="*/ 592 w 55000"/>
                    <a:gd name="connsiteY8" fmla="*/ 92258 h 92258"/>
                    <a:gd name="connsiteX9" fmla="*/ 1183 w 55000"/>
                    <a:gd name="connsiteY9" fmla="*/ 92258 h 92258"/>
                    <a:gd name="connsiteX10" fmla="*/ 1775 w 55000"/>
                    <a:gd name="connsiteY10" fmla="*/ 92258 h 92258"/>
                    <a:gd name="connsiteX11" fmla="*/ 54408 w 55000"/>
                    <a:gd name="connsiteY11" fmla="*/ 62096 h 9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000" h="92258">
                      <a:moveTo>
                        <a:pt x="54408" y="62096"/>
                      </a:moveTo>
                      <a:cubicBezTo>
                        <a:pt x="55000" y="62096"/>
                        <a:pt x="55000" y="61505"/>
                        <a:pt x="55000" y="60914"/>
                      </a:cubicBezTo>
                      <a:lnTo>
                        <a:pt x="55000" y="1183"/>
                      </a:lnTo>
                      <a:cubicBezTo>
                        <a:pt x="55000" y="591"/>
                        <a:pt x="54408" y="0"/>
                        <a:pt x="54408" y="0"/>
                      </a:cubicBezTo>
                      <a:cubicBezTo>
                        <a:pt x="53817" y="0"/>
                        <a:pt x="53226" y="0"/>
                        <a:pt x="52635" y="0"/>
                      </a:cubicBezTo>
                      <a:lnTo>
                        <a:pt x="592" y="30161"/>
                      </a:lnTo>
                      <a:cubicBezTo>
                        <a:pt x="0" y="30161"/>
                        <a:pt x="0" y="30753"/>
                        <a:pt x="0" y="31344"/>
                      </a:cubicBezTo>
                      <a:lnTo>
                        <a:pt x="0" y="91075"/>
                      </a:lnTo>
                      <a:cubicBezTo>
                        <a:pt x="0" y="91666"/>
                        <a:pt x="592" y="92258"/>
                        <a:pt x="592" y="92258"/>
                      </a:cubicBezTo>
                      <a:lnTo>
                        <a:pt x="1183" y="92258"/>
                      </a:lnTo>
                      <a:lnTo>
                        <a:pt x="1775" y="92258"/>
                      </a:lnTo>
                      <a:lnTo>
                        <a:pt x="54408" y="62096"/>
                      </a:lnTo>
                      <a:close/>
                    </a:path>
                  </a:pathLst>
                </a:custGeom>
                <a:solidFill>
                  <a:srgbClr val="1976BE"/>
                </a:solidFill>
                <a:ln w="6804" cap="flat">
                  <a:noFill/>
                  <a:prstDash val="solid"/>
                  <a:miter/>
                </a:ln>
              </p:spPr>
              <p:txBody>
                <a:bodyPr rtlCol="0" anchor="ctr"/>
                <a:lstStyle/>
                <a:p>
                  <a:endParaRPr lang="en-US" sz="2400"/>
                </a:p>
              </p:txBody>
            </p:sp>
            <p:sp>
              <p:nvSpPr>
                <p:cNvPr id="30" name="Freeform: Shape 29">
                  <a:extLst>
                    <a:ext uri="{FF2B5EF4-FFF2-40B4-BE49-F238E27FC236}">
                      <a16:creationId xmlns:a16="http://schemas.microsoft.com/office/drawing/2014/main" id="{EDF7D4DF-EFF4-4A38-88A0-E8421C864ACA}"/>
                    </a:ext>
                  </a:extLst>
                </p:cNvPr>
                <p:cNvSpPr/>
                <p:nvPr/>
              </p:nvSpPr>
              <p:spPr>
                <a:xfrm>
                  <a:off x="45451" y="2367412"/>
                  <a:ext cx="210696" cy="163626"/>
                </a:xfrm>
                <a:custGeom>
                  <a:avLst/>
                  <a:gdLst>
                    <a:gd name="connsiteX0" fmla="*/ 22473 w 277956"/>
                    <a:gd name="connsiteY0" fmla="*/ 193387 h 215860"/>
                    <a:gd name="connsiteX1" fmla="*/ 22473 w 277956"/>
                    <a:gd name="connsiteY1" fmla="*/ 22473 h 215860"/>
                    <a:gd name="connsiteX2" fmla="*/ 251343 w 277956"/>
                    <a:gd name="connsiteY2" fmla="*/ 22473 h 215860"/>
                    <a:gd name="connsiteX3" fmla="*/ 277956 w 277956"/>
                    <a:gd name="connsiteY3" fmla="*/ 0 h 215860"/>
                    <a:gd name="connsiteX4" fmla="*/ 15968 w 277956"/>
                    <a:gd name="connsiteY4" fmla="*/ 0 h 215860"/>
                    <a:gd name="connsiteX5" fmla="*/ 5914 w 277956"/>
                    <a:gd name="connsiteY5" fmla="*/ 4140 h 215860"/>
                    <a:gd name="connsiteX6" fmla="*/ 0 w 277956"/>
                    <a:gd name="connsiteY6" fmla="*/ 16559 h 215860"/>
                    <a:gd name="connsiteX7" fmla="*/ 0 w 277956"/>
                    <a:gd name="connsiteY7" fmla="*/ 199301 h 215860"/>
                    <a:gd name="connsiteX8" fmla="*/ 15968 w 277956"/>
                    <a:gd name="connsiteY8" fmla="*/ 215860 h 215860"/>
                    <a:gd name="connsiteX9" fmla="*/ 22473 w 277956"/>
                    <a:gd name="connsiteY9" fmla="*/ 215860 h 215860"/>
                    <a:gd name="connsiteX10" fmla="*/ 49678 w 277956"/>
                    <a:gd name="connsiteY10" fmla="*/ 193387 h 215860"/>
                    <a:gd name="connsiteX11" fmla="*/ 22473 w 277956"/>
                    <a:gd name="connsiteY11" fmla="*/ 193387 h 21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956" h="215860">
                      <a:moveTo>
                        <a:pt x="22473" y="193387"/>
                      </a:moveTo>
                      <a:lnTo>
                        <a:pt x="22473" y="22473"/>
                      </a:lnTo>
                      <a:lnTo>
                        <a:pt x="251343" y="22473"/>
                      </a:lnTo>
                      <a:lnTo>
                        <a:pt x="277956" y="0"/>
                      </a:lnTo>
                      <a:lnTo>
                        <a:pt x="15968" y="0"/>
                      </a:lnTo>
                      <a:cubicBezTo>
                        <a:pt x="12419" y="0"/>
                        <a:pt x="8871" y="1774"/>
                        <a:pt x="5914" y="4140"/>
                      </a:cubicBezTo>
                      <a:cubicBezTo>
                        <a:pt x="2366" y="7097"/>
                        <a:pt x="0" y="11828"/>
                        <a:pt x="0" y="16559"/>
                      </a:cubicBezTo>
                      <a:lnTo>
                        <a:pt x="0" y="199301"/>
                      </a:lnTo>
                      <a:cubicBezTo>
                        <a:pt x="0" y="208172"/>
                        <a:pt x="7097" y="215860"/>
                        <a:pt x="15968" y="215860"/>
                      </a:cubicBezTo>
                      <a:lnTo>
                        <a:pt x="22473" y="215860"/>
                      </a:lnTo>
                      <a:lnTo>
                        <a:pt x="49678" y="193387"/>
                      </a:lnTo>
                      <a:lnTo>
                        <a:pt x="22473" y="193387"/>
                      </a:lnTo>
                      <a:close/>
                    </a:path>
                  </a:pathLst>
                </a:custGeom>
                <a:solidFill>
                  <a:srgbClr val="84ADD7"/>
                </a:solidFill>
                <a:ln w="6804" cap="flat">
                  <a:noFill/>
                  <a:prstDash val="solid"/>
                  <a:miter/>
                </a:ln>
              </p:spPr>
              <p:txBody>
                <a:bodyPr rtlCol="0" anchor="ctr"/>
                <a:lstStyle/>
                <a:p>
                  <a:endParaRPr lang="en-US" sz="2400"/>
                </a:p>
              </p:txBody>
            </p:sp>
            <p:sp>
              <p:nvSpPr>
                <p:cNvPr id="32" name="Freeform: Shape 31">
                  <a:extLst>
                    <a:ext uri="{FF2B5EF4-FFF2-40B4-BE49-F238E27FC236}">
                      <a16:creationId xmlns:a16="http://schemas.microsoft.com/office/drawing/2014/main" id="{334C3674-5881-4A5E-B5D0-DA283FEDF6E9}"/>
                    </a:ext>
                  </a:extLst>
                </p:cNvPr>
                <p:cNvSpPr/>
                <p:nvPr/>
              </p:nvSpPr>
              <p:spPr>
                <a:xfrm>
                  <a:off x="153486" y="2373690"/>
                  <a:ext cx="6276" cy="6276"/>
                </a:xfrm>
                <a:custGeom>
                  <a:avLst/>
                  <a:gdLst>
                    <a:gd name="connsiteX0" fmla="*/ 8280 w 8279"/>
                    <a:gd name="connsiteY0" fmla="*/ 4140 h 8279"/>
                    <a:gd name="connsiteX1" fmla="*/ 4140 w 8279"/>
                    <a:gd name="connsiteY1" fmla="*/ 8280 h 8279"/>
                    <a:gd name="connsiteX2" fmla="*/ 0 w 8279"/>
                    <a:gd name="connsiteY2" fmla="*/ 4140 h 8279"/>
                    <a:gd name="connsiteX3" fmla="*/ 4140 w 8279"/>
                    <a:gd name="connsiteY3" fmla="*/ 0 h 8279"/>
                    <a:gd name="connsiteX4" fmla="*/ 8280 w 8279"/>
                    <a:gd name="connsiteY4" fmla="*/ 4140 h 8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9" h="8279">
                      <a:moveTo>
                        <a:pt x="8280" y="4140"/>
                      </a:moveTo>
                      <a:cubicBezTo>
                        <a:pt x="8280" y="6505"/>
                        <a:pt x="6506" y="8280"/>
                        <a:pt x="4140" y="8280"/>
                      </a:cubicBezTo>
                      <a:cubicBezTo>
                        <a:pt x="1775" y="8280"/>
                        <a:pt x="0" y="6505"/>
                        <a:pt x="0" y="4140"/>
                      </a:cubicBezTo>
                      <a:cubicBezTo>
                        <a:pt x="0" y="1774"/>
                        <a:pt x="1775" y="0"/>
                        <a:pt x="4140" y="0"/>
                      </a:cubicBezTo>
                      <a:cubicBezTo>
                        <a:pt x="6506" y="0"/>
                        <a:pt x="8280" y="1774"/>
                        <a:pt x="8280" y="4140"/>
                      </a:cubicBezTo>
                      <a:close/>
                    </a:path>
                  </a:pathLst>
                </a:custGeom>
                <a:solidFill>
                  <a:srgbClr val="B7D332"/>
                </a:solidFill>
                <a:ln w="6804" cap="flat">
                  <a:noFill/>
                  <a:prstDash val="solid"/>
                  <a:miter/>
                </a:ln>
              </p:spPr>
              <p:txBody>
                <a:bodyPr rtlCol="0" anchor="ctr"/>
                <a:lstStyle/>
                <a:p>
                  <a:endParaRPr lang="en-US" sz="2400"/>
                </a:p>
              </p:txBody>
            </p:sp>
          </p:grpSp>
        </p:grpSp>
        <p:grpSp>
          <p:nvGrpSpPr>
            <p:cNvPr id="137" name="Group 5">
              <a:extLst>
                <a:ext uri="{FF2B5EF4-FFF2-40B4-BE49-F238E27FC236}">
                  <a16:creationId xmlns:a16="http://schemas.microsoft.com/office/drawing/2014/main" id="{B2996D6D-E8D2-4BA0-9B89-27F04206A060}"/>
                </a:ext>
              </a:extLst>
            </p:cNvPr>
            <p:cNvGrpSpPr>
              <a:grpSpLocks noChangeAspect="1"/>
            </p:cNvGrpSpPr>
            <p:nvPr/>
          </p:nvGrpSpPr>
          <p:grpSpPr bwMode="auto">
            <a:xfrm>
              <a:off x="806170" y="3322850"/>
              <a:ext cx="290346" cy="213292"/>
              <a:chOff x="2099" y="2414"/>
              <a:chExt cx="260" cy="191"/>
            </a:xfrm>
          </p:grpSpPr>
          <p:sp>
            <p:nvSpPr>
              <p:cNvPr id="139" name="AutoShape 4">
                <a:extLst>
                  <a:ext uri="{FF2B5EF4-FFF2-40B4-BE49-F238E27FC236}">
                    <a16:creationId xmlns:a16="http://schemas.microsoft.com/office/drawing/2014/main" id="{D88F18D1-1D71-4E13-889E-B33A3534E111}"/>
                  </a:ext>
                </a:extLst>
              </p:cNvPr>
              <p:cNvSpPr>
                <a:spLocks noChangeAspect="1" noChangeArrowheads="1" noTextEdit="1"/>
              </p:cNvSpPr>
              <p:nvPr/>
            </p:nvSpPr>
            <p:spPr bwMode="auto">
              <a:xfrm>
                <a:off x="2099" y="2416"/>
                <a:ext cx="260"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40" name="Freeform 6">
                <a:extLst>
                  <a:ext uri="{FF2B5EF4-FFF2-40B4-BE49-F238E27FC236}">
                    <a16:creationId xmlns:a16="http://schemas.microsoft.com/office/drawing/2014/main" id="{1988A789-CB95-43C0-A91E-A51915614616}"/>
                  </a:ext>
                </a:extLst>
              </p:cNvPr>
              <p:cNvSpPr>
                <a:spLocks noEditPoints="1"/>
              </p:cNvSpPr>
              <p:nvPr/>
            </p:nvSpPr>
            <p:spPr bwMode="auto">
              <a:xfrm>
                <a:off x="2234"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8 w 29"/>
                  <a:gd name="T11" fmla="*/ 54 h 64"/>
                  <a:gd name="T12" fmla="*/ 18 w 29"/>
                  <a:gd name="T13" fmla="*/ 11 h 64"/>
                  <a:gd name="T14" fmla="*/ 27 w 29"/>
                  <a:gd name="T15" fmla="*/ 8 h 64"/>
                  <a:gd name="T16" fmla="*/ 27 w 29"/>
                  <a:gd name="T17" fmla="*/ 57 h 64"/>
                  <a:gd name="T18" fmla="*/ 18 w 29"/>
                  <a:gd name="T19" fmla="*/ 54 h 64"/>
                  <a:gd name="T20" fmla="*/ 9 w 29"/>
                  <a:gd name="T21" fmla="*/ 51 h 64"/>
                  <a:gd name="T22" fmla="*/ 9 w 29"/>
                  <a:gd name="T23" fmla="*/ 12 h 64"/>
                  <a:gd name="T24" fmla="*/ 16 w 29"/>
                  <a:gd name="T25" fmla="*/ 11 h 64"/>
                  <a:gd name="T26" fmla="*/ 16 w 29"/>
                  <a:gd name="T27" fmla="*/ 54 h 64"/>
                  <a:gd name="T28" fmla="*/ 9 w 29"/>
                  <a:gd name="T29" fmla="*/ 51 h 64"/>
                  <a:gd name="T30" fmla="*/ 2 w 29"/>
                  <a:gd name="T31" fmla="*/ 49 h 64"/>
                  <a:gd name="T32" fmla="*/ 2 w 29"/>
                  <a:gd name="T33" fmla="*/ 15 h 64"/>
                  <a:gd name="T34" fmla="*/ 7 w 29"/>
                  <a:gd name="T35" fmla="*/ 14 h 64"/>
                  <a:gd name="T36" fmla="*/ 7 w 29"/>
                  <a:gd name="T37" fmla="*/ 51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8" y="54"/>
                    </a:moveTo>
                    <a:lnTo>
                      <a:pt x="18" y="11"/>
                    </a:lnTo>
                    <a:lnTo>
                      <a:pt x="27" y="8"/>
                    </a:lnTo>
                    <a:lnTo>
                      <a:pt x="27" y="57"/>
                    </a:lnTo>
                    <a:lnTo>
                      <a:pt x="18" y="54"/>
                    </a:lnTo>
                    <a:close/>
                    <a:moveTo>
                      <a:pt x="9" y="51"/>
                    </a:moveTo>
                    <a:lnTo>
                      <a:pt x="9" y="12"/>
                    </a:lnTo>
                    <a:lnTo>
                      <a:pt x="16" y="11"/>
                    </a:lnTo>
                    <a:lnTo>
                      <a:pt x="16" y="54"/>
                    </a:lnTo>
                    <a:lnTo>
                      <a:pt x="9" y="51"/>
                    </a:lnTo>
                    <a:close/>
                    <a:moveTo>
                      <a:pt x="2" y="49"/>
                    </a:moveTo>
                    <a:lnTo>
                      <a:pt x="2" y="15"/>
                    </a:lnTo>
                    <a:lnTo>
                      <a:pt x="7" y="14"/>
                    </a:lnTo>
                    <a:lnTo>
                      <a:pt x="7" y="51"/>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41" name="Freeform 7">
                <a:extLst>
                  <a:ext uri="{FF2B5EF4-FFF2-40B4-BE49-F238E27FC236}">
                    <a16:creationId xmlns:a16="http://schemas.microsoft.com/office/drawing/2014/main" id="{08AD6668-E2DD-46D4-86E4-90965DE0E3ED}"/>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42" name="Freeform 8">
                <a:extLst>
                  <a:ext uri="{FF2B5EF4-FFF2-40B4-BE49-F238E27FC236}">
                    <a16:creationId xmlns:a16="http://schemas.microsoft.com/office/drawing/2014/main" id="{CDABC4B5-DC39-410B-AD26-7DB6D3E83E4D}"/>
                  </a:ext>
                </a:extLst>
              </p:cNvPr>
              <p:cNvSpPr>
                <a:spLocks noEditPoints="1"/>
              </p:cNvSpPr>
              <p:nvPr/>
            </p:nvSpPr>
            <p:spPr bwMode="auto">
              <a:xfrm>
                <a:off x="2142"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7 w 29"/>
                  <a:gd name="T11" fmla="*/ 54 h 64"/>
                  <a:gd name="T12" fmla="*/ 17 w 29"/>
                  <a:gd name="T13" fmla="*/ 11 h 64"/>
                  <a:gd name="T14" fmla="*/ 26 w 29"/>
                  <a:gd name="T15" fmla="*/ 8 h 64"/>
                  <a:gd name="T16" fmla="*/ 26 w 29"/>
                  <a:gd name="T17" fmla="*/ 57 h 64"/>
                  <a:gd name="T18" fmla="*/ 17 w 29"/>
                  <a:gd name="T19" fmla="*/ 54 h 64"/>
                  <a:gd name="T20" fmla="*/ 8 w 29"/>
                  <a:gd name="T21" fmla="*/ 51 h 64"/>
                  <a:gd name="T22" fmla="*/ 8 w 29"/>
                  <a:gd name="T23" fmla="*/ 12 h 64"/>
                  <a:gd name="T24" fmla="*/ 16 w 29"/>
                  <a:gd name="T25" fmla="*/ 11 h 64"/>
                  <a:gd name="T26" fmla="*/ 16 w 29"/>
                  <a:gd name="T27" fmla="*/ 54 h 64"/>
                  <a:gd name="T28" fmla="*/ 8 w 29"/>
                  <a:gd name="T29" fmla="*/ 51 h 64"/>
                  <a:gd name="T30" fmla="*/ 1 w 29"/>
                  <a:gd name="T31" fmla="*/ 49 h 64"/>
                  <a:gd name="T32" fmla="*/ 1 w 29"/>
                  <a:gd name="T33" fmla="*/ 15 h 64"/>
                  <a:gd name="T34" fmla="*/ 7 w 29"/>
                  <a:gd name="T35" fmla="*/ 14 h 64"/>
                  <a:gd name="T36" fmla="*/ 7 w 29"/>
                  <a:gd name="T37" fmla="*/ 51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7" y="54"/>
                    </a:moveTo>
                    <a:lnTo>
                      <a:pt x="17" y="11"/>
                    </a:lnTo>
                    <a:lnTo>
                      <a:pt x="26" y="8"/>
                    </a:lnTo>
                    <a:lnTo>
                      <a:pt x="26" y="57"/>
                    </a:lnTo>
                    <a:lnTo>
                      <a:pt x="17" y="54"/>
                    </a:lnTo>
                    <a:close/>
                    <a:moveTo>
                      <a:pt x="8" y="51"/>
                    </a:moveTo>
                    <a:lnTo>
                      <a:pt x="8" y="12"/>
                    </a:lnTo>
                    <a:lnTo>
                      <a:pt x="16" y="11"/>
                    </a:lnTo>
                    <a:lnTo>
                      <a:pt x="16" y="54"/>
                    </a:lnTo>
                    <a:lnTo>
                      <a:pt x="8" y="51"/>
                    </a:lnTo>
                    <a:close/>
                    <a:moveTo>
                      <a:pt x="1" y="49"/>
                    </a:moveTo>
                    <a:lnTo>
                      <a:pt x="1" y="15"/>
                    </a:lnTo>
                    <a:lnTo>
                      <a:pt x="7" y="14"/>
                    </a:lnTo>
                    <a:lnTo>
                      <a:pt x="7" y="51"/>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43" name="Freeform 9">
                <a:extLst>
                  <a:ext uri="{FF2B5EF4-FFF2-40B4-BE49-F238E27FC236}">
                    <a16:creationId xmlns:a16="http://schemas.microsoft.com/office/drawing/2014/main" id="{4218097B-C201-4A23-AAE7-031C7EA6B288}"/>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44" name="Freeform 10">
                <a:extLst>
                  <a:ext uri="{FF2B5EF4-FFF2-40B4-BE49-F238E27FC236}">
                    <a16:creationId xmlns:a16="http://schemas.microsoft.com/office/drawing/2014/main" id="{2D56B7F2-FC7B-44FB-A54F-65D0B1B2735B}"/>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45" name="Freeform 11">
                <a:extLst>
                  <a:ext uri="{FF2B5EF4-FFF2-40B4-BE49-F238E27FC236}">
                    <a16:creationId xmlns:a16="http://schemas.microsoft.com/office/drawing/2014/main" id="{38E98CA2-E4A9-400F-B6A2-247828A79A46}"/>
                  </a:ext>
                </a:extLst>
              </p:cNvPr>
              <p:cNvSpPr>
                <a:spLocks noEditPoints="1"/>
              </p:cNvSpPr>
              <p:nvPr/>
            </p:nvSpPr>
            <p:spPr bwMode="auto">
              <a:xfrm>
                <a:off x="2142"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7 w 29"/>
                  <a:gd name="T11" fmla="*/ 53 h 64"/>
                  <a:gd name="T12" fmla="*/ 17 w 29"/>
                  <a:gd name="T13" fmla="*/ 10 h 64"/>
                  <a:gd name="T14" fmla="*/ 26 w 29"/>
                  <a:gd name="T15" fmla="*/ 7 h 64"/>
                  <a:gd name="T16" fmla="*/ 26 w 29"/>
                  <a:gd name="T17" fmla="*/ 56 h 64"/>
                  <a:gd name="T18" fmla="*/ 17 w 29"/>
                  <a:gd name="T19" fmla="*/ 53 h 64"/>
                  <a:gd name="T20" fmla="*/ 8 w 29"/>
                  <a:gd name="T21" fmla="*/ 50 h 64"/>
                  <a:gd name="T22" fmla="*/ 8 w 29"/>
                  <a:gd name="T23" fmla="*/ 12 h 64"/>
                  <a:gd name="T24" fmla="*/ 16 w 29"/>
                  <a:gd name="T25" fmla="*/ 10 h 64"/>
                  <a:gd name="T26" fmla="*/ 16 w 29"/>
                  <a:gd name="T27" fmla="*/ 53 h 64"/>
                  <a:gd name="T28" fmla="*/ 8 w 29"/>
                  <a:gd name="T29" fmla="*/ 50 h 64"/>
                  <a:gd name="T30" fmla="*/ 1 w 29"/>
                  <a:gd name="T31" fmla="*/ 49 h 64"/>
                  <a:gd name="T32" fmla="*/ 1 w 29"/>
                  <a:gd name="T33" fmla="*/ 15 h 64"/>
                  <a:gd name="T34" fmla="*/ 7 w 29"/>
                  <a:gd name="T35" fmla="*/ 13 h 64"/>
                  <a:gd name="T36" fmla="*/ 7 w 29"/>
                  <a:gd name="T37" fmla="*/ 50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7" y="53"/>
                    </a:moveTo>
                    <a:lnTo>
                      <a:pt x="17" y="10"/>
                    </a:lnTo>
                    <a:lnTo>
                      <a:pt x="26" y="7"/>
                    </a:lnTo>
                    <a:lnTo>
                      <a:pt x="26" y="56"/>
                    </a:lnTo>
                    <a:lnTo>
                      <a:pt x="17" y="53"/>
                    </a:lnTo>
                    <a:close/>
                    <a:moveTo>
                      <a:pt x="8" y="50"/>
                    </a:moveTo>
                    <a:lnTo>
                      <a:pt x="8" y="12"/>
                    </a:lnTo>
                    <a:lnTo>
                      <a:pt x="16" y="10"/>
                    </a:lnTo>
                    <a:lnTo>
                      <a:pt x="16" y="53"/>
                    </a:lnTo>
                    <a:lnTo>
                      <a:pt x="8" y="50"/>
                    </a:lnTo>
                    <a:close/>
                    <a:moveTo>
                      <a:pt x="1" y="49"/>
                    </a:moveTo>
                    <a:lnTo>
                      <a:pt x="1" y="15"/>
                    </a:lnTo>
                    <a:lnTo>
                      <a:pt x="7" y="13"/>
                    </a:lnTo>
                    <a:lnTo>
                      <a:pt x="7" y="50"/>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46" name="Freeform 12">
                <a:extLst>
                  <a:ext uri="{FF2B5EF4-FFF2-40B4-BE49-F238E27FC236}">
                    <a16:creationId xmlns:a16="http://schemas.microsoft.com/office/drawing/2014/main" id="{399061FF-B6EB-4EB7-9AC2-190A0785A6C7}"/>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47" name="Freeform 13">
                <a:extLst>
                  <a:ext uri="{FF2B5EF4-FFF2-40B4-BE49-F238E27FC236}">
                    <a16:creationId xmlns:a16="http://schemas.microsoft.com/office/drawing/2014/main" id="{20D08607-3176-4397-9B85-43816DC3BC17}"/>
                  </a:ext>
                </a:extLst>
              </p:cNvPr>
              <p:cNvSpPr>
                <a:spLocks noEditPoints="1"/>
              </p:cNvSpPr>
              <p:nvPr/>
            </p:nvSpPr>
            <p:spPr bwMode="auto">
              <a:xfrm>
                <a:off x="2234"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8 w 29"/>
                  <a:gd name="T11" fmla="*/ 53 h 64"/>
                  <a:gd name="T12" fmla="*/ 18 w 29"/>
                  <a:gd name="T13" fmla="*/ 10 h 64"/>
                  <a:gd name="T14" fmla="*/ 27 w 29"/>
                  <a:gd name="T15" fmla="*/ 7 h 64"/>
                  <a:gd name="T16" fmla="*/ 27 w 29"/>
                  <a:gd name="T17" fmla="*/ 56 h 64"/>
                  <a:gd name="T18" fmla="*/ 18 w 29"/>
                  <a:gd name="T19" fmla="*/ 53 h 64"/>
                  <a:gd name="T20" fmla="*/ 9 w 29"/>
                  <a:gd name="T21" fmla="*/ 50 h 64"/>
                  <a:gd name="T22" fmla="*/ 9 w 29"/>
                  <a:gd name="T23" fmla="*/ 12 h 64"/>
                  <a:gd name="T24" fmla="*/ 16 w 29"/>
                  <a:gd name="T25" fmla="*/ 10 h 64"/>
                  <a:gd name="T26" fmla="*/ 16 w 29"/>
                  <a:gd name="T27" fmla="*/ 53 h 64"/>
                  <a:gd name="T28" fmla="*/ 9 w 29"/>
                  <a:gd name="T29" fmla="*/ 50 h 64"/>
                  <a:gd name="T30" fmla="*/ 2 w 29"/>
                  <a:gd name="T31" fmla="*/ 49 h 64"/>
                  <a:gd name="T32" fmla="*/ 2 w 29"/>
                  <a:gd name="T33" fmla="*/ 15 h 64"/>
                  <a:gd name="T34" fmla="*/ 7 w 29"/>
                  <a:gd name="T35" fmla="*/ 13 h 64"/>
                  <a:gd name="T36" fmla="*/ 7 w 29"/>
                  <a:gd name="T37" fmla="*/ 50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8" y="53"/>
                    </a:moveTo>
                    <a:lnTo>
                      <a:pt x="18" y="10"/>
                    </a:lnTo>
                    <a:lnTo>
                      <a:pt x="27" y="7"/>
                    </a:lnTo>
                    <a:lnTo>
                      <a:pt x="27" y="56"/>
                    </a:lnTo>
                    <a:lnTo>
                      <a:pt x="18" y="53"/>
                    </a:lnTo>
                    <a:close/>
                    <a:moveTo>
                      <a:pt x="9" y="50"/>
                    </a:moveTo>
                    <a:lnTo>
                      <a:pt x="9" y="12"/>
                    </a:lnTo>
                    <a:lnTo>
                      <a:pt x="16" y="10"/>
                    </a:lnTo>
                    <a:lnTo>
                      <a:pt x="16" y="53"/>
                    </a:lnTo>
                    <a:lnTo>
                      <a:pt x="9" y="50"/>
                    </a:lnTo>
                    <a:close/>
                    <a:moveTo>
                      <a:pt x="2" y="49"/>
                    </a:moveTo>
                    <a:lnTo>
                      <a:pt x="2" y="15"/>
                    </a:lnTo>
                    <a:lnTo>
                      <a:pt x="7" y="13"/>
                    </a:lnTo>
                    <a:lnTo>
                      <a:pt x="7" y="50"/>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48" name="Freeform 14">
                <a:extLst>
                  <a:ext uri="{FF2B5EF4-FFF2-40B4-BE49-F238E27FC236}">
                    <a16:creationId xmlns:a16="http://schemas.microsoft.com/office/drawing/2014/main" id="{D6C2859C-1831-4B57-AD5D-E162A4134A4F}"/>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49" name="Freeform 15">
                <a:extLst>
                  <a:ext uri="{FF2B5EF4-FFF2-40B4-BE49-F238E27FC236}">
                    <a16:creationId xmlns:a16="http://schemas.microsoft.com/office/drawing/2014/main" id="{E52FADFC-AA5A-4315-9368-56EFABE87250}"/>
                  </a:ext>
                </a:extLst>
              </p:cNvPr>
              <p:cNvSpPr>
                <a:spLocks noEditPoints="1"/>
              </p:cNvSpPr>
              <p:nvPr/>
            </p:nvSpPr>
            <p:spPr bwMode="auto">
              <a:xfrm>
                <a:off x="2192" y="2478"/>
                <a:ext cx="29" cy="63"/>
              </a:xfrm>
              <a:custGeom>
                <a:avLst/>
                <a:gdLst>
                  <a:gd name="T0" fmla="*/ 17 w 29"/>
                  <a:gd name="T1" fmla="*/ 54 h 63"/>
                  <a:gd name="T2" fmla="*/ 17 w 29"/>
                  <a:gd name="T3" fmla="*/ 9 h 63"/>
                  <a:gd name="T4" fmla="*/ 24 w 29"/>
                  <a:gd name="T5" fmla="*/ 6 h 63"/>
                  <a:gd name="T6" fmla="*/ 24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4" y="6"/>
                    </a:lnTo>
                    <a:lnTo>
                      <a:pt x="24"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50" name="Freeform 16">
                <a:extLst>
                  <a:ext uri="{FF2B5EF4-FFF2-40B4-BE49-F238E27FC236}">
                    <a16:creationId xmlns:a16="http://schemas.microsoft.com/office/drawing/2014/main" id="{3255F849-A084-49E7-A59A-062307E55B8F}"/>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51" name="Freeform 17">
                <a:extLst>
                  <a:ext uri="{FF2B5EF4-FFF2-40B4-BE49-F238E27FC236}">
                    <a16:creationId xmlns:a16="http://schemas.microsoft.com/office/drawing/2014/main" id="{711D0BC0-ECDA-46A8-82FC-FE494B6A95F2}"/>
                  </a:ext>
                </a:extLst>
              </p:cNvPr>
              <p:cNvSpPr>
                <a:spLocks noEditPoints="1"/>
              </p:cNvSpPr>
              <p:nvPr/>
            </p:nvSpPr>
            <p:spPr bwMode="auto">
              <a:xfrm>
                <a:off x="2099" y="2478"/>
                <a:ext cx="29" cy="63"/>
              </a:xfrm>
              <a:custGeom>
                <a:avLst/>
                <a:gdLst>
                  <a:gd name="T0" fmla="*/ 0 w 29"/>
                  <a:gd name="T1" fmla="*/ 9 h 63"/>
                  <a:gd name="T2" fmla="*/ 0 w 29"/>
                  <a:gd name="T3" fmla="*/ 51 h 63"/>
                  <a:gd name="T4" fmla="*/ 29 w 29"/>
                  <a:gd name="T5" fmla="*/ 63 h 63"/>
                  <a:gd name="T6" fmla="*/ 29 w 29"/>
                  <a:gd name="T7" fmla="*/ 0 h 63"/>
                  <a:gd name="T8" fmla="*/ 0 w 29"/>
                  <a:gd name="T9" fmla="*/ 9 h 63"/>
                  <a:gd name="T10" fmla="*/ 18 w 29"/>
                  <a:gd name="T11" fmla="*/ 54 h 63"/>
                  <a:gd name="T12" fmla="*/ 18 w 29"/>
                  <a:gd name="T13" fmla="*/ 9 h 63"/>
                  <a:gd name="T14" fmla="*/ 26 w 29"/>
                  <a:gd name="T15" fmla="*/ 6 h 63"/>
                  <a:gd name="T16" fmla="*/ 26 w 29"/>
                  <a:gd name="T17" fmla="*/ 55 h 63"/>
                  <a:gd name="T18" fmla="*/ 18 w 29"/>
                  <a:gd name="T19" fmla="*/ 54 h 63"/>
                  <a:gd name="T20" fmla="*/ 9 w 29"/>
                  <a:gd name="T21" fmla="*/ 51 h 63"/>
                  <a:gd name="T22" fmla="*/ 9 w 29"/>
                  <a:gd name="T23" fmla="*/ 12 h 63"/>
                  <a:gd name="T24" fmla="*/ 15 w 29"/>
                  <a:gd name="T25" fmla="*/ 11 h 63"/>
                  <a:gd name="T26" fmla="*/ 15 w 29"/>
                  <a:gd name="T27" fmla="*/ 52 h 63"/>
                  <a:gd name="T28" fmla="*/ 9 w 29"/>
                  <a:gd name="T29" fmla="*/ 51 h 63"/>
                  <a:gd name="T30" fmla="*/ 1 w 29"/>
                  <a:gd name="T31" fmla="*/ 48 h 63"/>
                  <a:gd name="T32" fmla="*/ 1 w 29"/>
                  <a:gd name="T33" fmla="*/ 14 h 63"/>
                  <a:gd name="T34" fmla="*/ 6 w 29"/>
                  <a:gd name="T35" fmla="*/ 12 h 63"/>
                  <a:gd name="T36" fmla="*/ 6 w 29"/>
                  <a:gd name="T37" fmla="*/ 49 h 63"/>
                  <a:gd name="T38" fmla="*/ 1 w 29"/>
                  <a:gd name="T3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0" y="9"/>
                    </a:moveTo>
                    <a:lnTo>
                      <a:pt x="0" y="51"/>
                    </a:lnTo>
                    <a:lnTo>
                      <a:pt x="29" y="63"/>
                    </a:lnTo>
                    <a:lnTo>
                      <a:pt x="29" y="0"/>
                    </a:lnTo>
                    <a:lnTo>
                      <a:pt x="0" y="9"/>
                    </a:lnTo>
                    <a:close/>
                    <a:moveTo>
                      <a:pt x="18" y="54"/>
                    </a:moveTo>
                    <a:lnTo>
                      <a:pt x="18" y="9"/>
                    </a:lnTo>
                    <a:lnTo>
                      <a:pt x="26" y="6"/>
                    </a:lnTo>
                    <a:lnTo>
                      <a:pt x="26" y="55"/>
                    </a:lnTo>
                    <a:lnTo>
                      <a:pt x="18" y="54"/>
                    </a:lnTo>
                    <a:close/>
                    <a:moveTo>
                      <a:pt x="9" y="51"/>
                    </a:moveTo>
                    <a:lnTo>
                      <a:pt x="9" y="12"/>
                    </a:lnTo>
                    <a:lnTo>
                      <a:pt x="15" y="11"/>
                    </a:lnTo>
                    <a:lnTo>
                      <a:pt x="15" y="52"/>
                    </a:lnTo>
                    <a:lnTo>
                      <a:pt x="9" y="51"/>
                    </a:lnTo>
                    <a:close/>
                    <a:moveTo>
                      <a:pt x="1" y="48"/>
                    </a:moveTo>
                    <a:lnTo>
                      <a:pt x="1" y="14"/>
                    </a:lnTo>
                    <a:lnTo>
                      <a:pt x="6" y="12"/>
                    </a:lnTo>
                    <a:lnTo>
                      <a:pt x="6" y="49"/>
                    </a:lnTo>
                    <a:lnTo>
                      <a:pt x="1" y="48"/>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52" name="Freeform 18">
                <a:extLst>
                  <a:ext uri="{FF2B5EF4-FFF2-40B4-BE49-F238E27FC236}">
                    <a16:creationId xmlns:a16="http://schemas.microsoft.com/office/drawing/2014/main" id="{4C9EA21E-D214-4328-9FD3-73685C32B90A}"/>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53" name="Freeform 19">
                <a:extLst>
                  <a:ext uri="{FF2B5EF4-FFF2-40B4-BE49-F238E27FC236}">
                    <a16:creationId xmlns:a16="http://schemas.microsoft.com/office/drawing/2014/main" id="{8F785D7E-E214-487B-BBDC-3483897312FF}"/>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54" name="Freeform 20">
                <a:extLst>
                  <a:ext uri="{FF2B5EF4-FFF2-40B4-BE49-F238E27FC236}">
                    <a16:creationId xmlns:a16="http://schemas.microsoft.com/office/drawing/2014/main" id="{3D424648-EB78-4D95-A52E-90B17023DE4B}"/>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55" name="Freeform 21">
                <a:extLst>
                  <a:ext uri="{FF2B5EF4-FFF2-40B4-BE49-F238E27FC236}">
                    <a16:creationId xmlns:a16="http://schemas.microsoft.com/office/drawing/2014/main" id="{84CB929D-6A08-4599-A95C-8C91B124C88D}"/>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56" name="Freeform 22">
                <a:extLst>
                  <a:ext uri="{FF2B5EF4-FFF2-40B4-BE49-F238E27FC236}">
                    <a16:creationId xmlns:a16="http://schemas.microsoft.com/office/drawing/2014/main" id="{6A8F5FDF-34C6-486B-96E6-CD13C27096D3}"/>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57" name="Freeform 23">
                <a:extLst>
                  <a:ext uri="{FF2B5EF4-FFF2-40B4-BE49-F238E27FC236}">
                    <a16:creationId xmlns:a16="http://schemas.microsoft.com/office/drawing/2014/main" id="{B8596ED7-F1BC-47D2-AFAE-9D962E85B09B}"/>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58" name="Freeform 24">
                <a:extLst>
                  <a:ext uri="{FF2B5EF4-FFF2-40B4-BE49-F238E27FC236}">
                    <a16:creationId xmlns:a16="http://schemas.microsoft.com/office/drawing/2014/main" id="{C8C5EB7B-3148-4179-9BC9-B58BEC836F8B}"/>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59" name="Freeform 25">
                <a:extLst>
                  <a:ext uri="{FF2B5EF4-FFF2-40B4-BE49-F238E27FC236}">
                    <a16:creationId xmlns:a16="http://schemas.microsoft.com/office/drawing/2014/main" id="{9F8169B3-0474-4D94-BC5B-A1E234BA12EF}"/>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60" name="Freeform 26">
                <a:extLst>
                  <a:ext uri="{FF2B5EF4-FFF2-40B4-BE49-F238E27FC236}">
                    <a16:creationId xmlns:a16="http://schemas.microsoft.com/office/drawing/2014/main" id="{AF8194CE-2D41-4129-9504-9E9BC741D363}"/>
                  </a:ext>
                </a:extLst>
              </p:cNvPr>
              <p:cNvSpPr>
                <a:spLocks noEditPoints="1"/>
              </p:cNvSpPr>
              <p:nvPr/>
            </p:nvSpPr>
            <p:spPr bwMode="auto">
              <a:xfrm>
                <a:off x="2283" y="2478"/>
                <a:ext cx="29" cy="63"/>
              </a:xfrm>
              <a:custGeom>
                <a:avLst/>
                <a:gdLst>
                  <a:gd name="T0" fmla="*/ 17 w 29"/>
                  <a:gd name="T1" fmla="*/ 54 h 63"/>
                  <a:gd name="T2" fmla="*/ 17 w 29"/>
                  <a:gd name="T3" fmla="*/ 9 h 63"/>
                  <a:gd name="T4" fmla="*/ 25 w 29"/>
                  <a:gd name="T5" fmla="*/ 6 h 63"/>
                  <a:gd name="T6" fmla="*/ 25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5" y="6"/>
                    </a:lnTo>
                    <a:lnTo>
                      <a:pt x="25"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161" name="TextBox 160">
              <a:extLst>
                <a:ext uri="{FF2B5EF4-FFF2-40B4-BE49-F238E27FC236}">
                  <a16:creationId xmlns:a16="http://schemas.microsoft.com/office/drawing/2014/main" id="{74F0CAFB-E24B-4375-96F9-B7D1B2A91F50}"/>
                </a:ext>
              </a:extLst>
            </p:cNvPr>
            <p:cNvSpPr txBox="1"/>
            <p:nvPr/>
          </p:nvSpPr>
          <p:spPr>
            <a:xfrm>
              <a:off x="861575" y="3533919"/>
              <a:ext cx="179537" cy="123111"/>
            </a:xfrm>
            <a:prstGeom prst="rect">
              <a:avLst/>
            </a:prstGeom>
            <a:noFill/>
          </p:spPr>
          <p:txBody>
            <a:bodyPr wrap="none" lIns="0" tIns="0" rIns="0" bIns="0" rtlCol="0">
              <a:spAutoFit/>
            </a:bodyPr>
            <a:lstStyle/>
            <a:p>
              <a:pPr algn="ctr"/>
              <a:r>
                <a:rPr lang="en-US" sz="800"/>
                <a:t>AKS</a:t>
              </a:r>
            </a:p>
          </p:txBody>
        </p:sp>
        <p:sp>
          <p:nvSpPr>
            <p:cNvPr id="191" name="Rectangle: Rounded Corners 190">
              <a:extLst>
                <a:ext uri="{FF2B5EF4-FFF2-40B4-BE49-F238E27FC236}">
                  <a16:creationId xmlns:a16="http://schemas.microsoft.com/office/drawing/2014/main" id="{2B639179-1706-40F1-AB90-A2988CC1ADFA}"/>
                </a:ext>
              </a:extLst>
            </p:cNvPr>
            <p:cNvSpPr/>
            <p:nvPr/>
          </p:nvSpPr>
          <p:spPr bwMode="auto">
            <a:xfrm>
              <a:off x="539863" y="2526959"/>
              <a:ext cx="822960" cy="1200560"/>
            </a:xfrm>
            <a:prstGeom prst="roundRect">
              <a:avLst>
                <a:gd name="adj" fmla="val 5619"/>
              </a:avLst>
            </a:prstGeom>
            <a:noFill/>
            <a:ln w="9525" cap="rnd">
              <a:solidFill>
                <a:schemeClr val="accent2">
                  <a:lumMod val="60000"/>
                  <a:lumOff val="4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800" err="1">
                <a:solidFill>
                  <a:srgbClr val="000000"/>
                </a:solidFill>
                <a:ea typeface="Segoe UI" pitchFamily="34" charset="0"/>
                <a:cs typeface="Segoe UI" pitchFamily="34" charset="0"/>
              </a:endParaRPr>
            </a:p>
          </p:txBody>
        </p:sp>
        <p:sp>
          <p:nvSpPr>
            <p:cNvPr id="138" name="TextBox 137">
              <a:extLst>
                <a:ext uri="{FF2B5EF4-FFF2-40B4-BE49-F238E27FC236}">
                  <a16:creationId xmlns:a16="http://schemas.microsoft.com/office/drawing/2014/main" id="{259A4DD7-3190-468B-9467-0FDEBE15764B}"/>
                </a:ext>
              </a:extLst>
            </p:cNvPr>
            <p:cNvSpPr txBox="1"/>
            <p:nvPr/>
          </p:nvSpPr>
          <p:spPr>
            <a:xfrm>
              <a:off x="658634" y="3170121"/>
              <a:ext cx="585418" cy="107722"/>
            </a:xfrm>
            <a:prstGeom prst="rect">
              <a:avLst/>
            </a:prstGeom>
            <a:noFill/>
          </p:spPr>
          <p:txBody>
            <a:bodyPr wrap="none" lIns="0" tIns="0" rIns="0" bIns="0" rtlCol="0">
              <a:spAutoFit/>
            </a:bodyPr>
            <a:lstStyle/>
            <a:p>
              <a:pPr algn="ctr"/>
              <a:r>
                <a:rPr lang="en-US" sz="800" spc="-20"/>
                <a:t>Namespace 1-n</a:t>
              </a:r>
            </a:p>
          </p:txBody>
        </p:sp>
      </p:grpSp>
      <p:grpSp>
        <p:nvGrpSpPr>
          <p:cNvPr id="45" name="Group 44">
            <a:extLst>
              <a:ext uri="{FF2B5EF4-FFF2-40B4-BE49-F238E27FC236}">
                <a16:creationId xmlns:a16="http://schemas.microsoft.com/office/drawing/2014/main" id="{79BD44CC-E9FD-4342-A369-191428424E99}"/>
              </a:ext>
              <a:ext uri="{C183D7F6-B498-43B3-948B-1728B52AA6E4}">
                <adec:decorative xmlns:adec="http://schemas.microsoft.com/office/drawing/2017/decorative" val="1"/>
              </a:ext>
            </a:extLst>
          </p:cNvPr>
          <p:cNvGrpSpPr/>
          <p:nvPr/>
        </p:nvGrpSpPr>
        <p:grpSpPr>
          <a:xfrm>
            <a:off x="1597010" y="2357373"/>
            <a:ext cx="778209" cy="1200560"/>
            <a:chOff x="1545056" y="2526959"/>
            <a:chExt cx="778209" cy="1200560"/>
          </a:xfrm>
        </p:grpSpPr>
        <p:grpSp>
          <p:nvGrpSpPr>
            <p:cNvPr id="8" name="Group 7">
              <a:extLst>
                <a:ext uri="{FF2B5EF4-FFF2-40B4-BE49-F238E27FC236}">
                  <a16:creationId xmlns:a16="http://schemas.microsoft.com/office/drawing/2014/main" id="{2BE0296C-86DC-4C21-8BD9-3A322F44C5C0}"/>
                </a:ext>
              </a:extLst>
            </p:cNvPr>
            <p:cNvGrpSpPr/>
            <p:nvPr/>
          </p:nvGrpSpPr>
          <p:grpSpPr>
            <a:xfrm>
              <a:off x="1596137" y="2638640"/>
              <a:ext cx="676046" cy="326321"/>
              <a:chOff x="1477680" y="2582303"/>
              <a:chExt cx="676046" cy="326321"/>
            </a:xfrm>
          </p:grpSpPr>
          <p:sp>
            <p:nvSpPr>
              <p:cNvPr id="63" name="TextBox 62">
                <a:extLst>
                  <a:ext uri="{FF2B5EF4-FFF2-40B4-BE49-F238E27FC236}">
                    <a16:creationId xmlns:a16="http://schemas.microsoft.com/office/drawing/2014/main" id="{5C0795CB-CF76-49B6-B8EA-3CA1F9160B6C}"/>
                  </a:ext>
                </a:extLst>
              </p:cNvPr>
              <p:cNvSpPr txBox="1"/>
              <p:nvPr/>
            </p:nvSpPr>
            <p:spPr>
              <a:xfrm>
                <a:off x="1477680" y="2785513"/>
                <a:ext cx="676046" cy="123111"/>
              </a:xfrm>
              <a:prstGeom prst="rect">
                <a:avLst/>
              </a:prstGeom>
              <a:noFill/>
            </p:spPr>
            <p:txBody>
              <a:bodyPr wrap="square" lIns="0" tIns="0" rIns="0" bIns="0" rtlCol="0">
                <a:spAutoFit/>
              </a:bodyPr>
              <a:lstStyle/>
              <a:p>
                <a:pPr algn="ctr"/>
                <a:r>
                  <a:rPr lang="en-US" sz="800"/>
                  <a:t>Bastion Host</a:t>
                </a:r>
              </a:p>
            </p:txBody>
          </p:sp>
          <p:grpSp>
            <p:nvGrpSpPr>
              <p:cNvPr id="64" name="Group 63">
                <a:extLst>
                  <a:ext uri="{FF2B5EF4-FFF2-40B4-BE49-F238E27FC236}">
                    <a16:creationId xmlns:a16="http://schemas.microsoft.com/office/drawing/2014/main" id="{ED13B6D0-0D4C-4678-8A57-527513FBC95F}"/>
                  </a:ext>
                </a:extLst>
              </p:cNvPr>
              <p:cNvGrpSpPr/>
              <p:nvPr/>
            </p:nvGrpSpPr>
            <p:grpSpPr>
              <a:xfrm>
                <a:off x="1725182" y="2582303"/>
                <a:ext cx="181043" cy="166938"/>
                <a:chOff x="45451" y="2367412"/>
                <a:chExt cx="224124" cy="206663"/>
              </a:xfrm>
            </p:grpSpPr>
            <p:sp>
              <p:nvSpPr>
                <p:cNvPr id="65" name="Freeform: Shape 64">
                  <a:extLst>
                    <a:ext uri="{FF2B5EF4-FFF2-40B4-BE49-F238E27FC236}">
                      <a16:creationId xmlns:a16="http://schemas.microsoft.com/office/drawing/2014/main" id="{BC4C89DF-2A8A-4966-9F72-DA8511836D82}"/>
                    </a:ext>
                  </a:extLst>
                </p:cNvPr>
                <p:cNvSpPr/>
                <p:nvPr/>
              </p:nvSpPr>
              <p:spPr>
                <a:xfrm>
                  <a:off x="61579" y="2379514"/>
                  <a:ext cx="195005" cy="138073"/>
                </a:xfrm>
                <a:custGeom>
                  <a:avLst/>
                  <a:gdLst>
                    <a:gd name="connsiteX0" fmla="*/ 257257 w 257257"/>
                    <a:gd name="connsiteY0" fmla="*/ 0 h 182150"/>
                    <a:gd name="connsiteX1" fmla="*/ 0 w 257257"/>
                    <a:gd name="connsiteY1" fmla="*/ 0 h 182150"/>
                    <a:gd name="connsiteX2" fmla="*/ 0 w 257257"/>
                    <a:gd name="connsiteY2" fmla="*/ 182151 h 182150"/>
                    <a:gd name="connsiteX3" fmla="*/ 257257 w 257257"/>
                    <a:gd name="connsiteY3" fmla="*/ 182151 h 182150"/>
                    <a:gd name="connsiteX4" fmla="*/ 257257 w 257257"/>
                    <a:gd name="connsiteY4" fmla="*/ 0 h 182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257" h="182150">
                      <a:moveTo>
                        <a:pt x="257257" y="0"/>
                      </a:moveTo>
                      <a:lnTo>
                        <a:pt x="0" y="0"/>
                      </a:lnTo>
                      <a:lnTo>
                        <a:pt x="0" y="182151"/>
                      </a:lnTo>
                      <a:lnTo>
                        <a:pt x="257257" y="182151"/>
                      </a:lnTo>
                      <a:lnTo>
                        <a:pt x="257257" y="0"/>
                      </a:lnTo>
                      <a:close/>
                    </a:path>
                  </a:pathLst>
                </a:custGeom>
                <a:solidFill>
                  <a:schemeClr val="tx1"/>
                </a:solidFill>
                <a:ln w="6804" cap="flat">
                  <a:noFill/>
                  <a:prstDash val="solid"/>
                  <a:miter/>
                </a:ln>
              </p:spPr>
              <p:txBody>
                <a:bodyPr rtlCol="0" anchor="ctr"/>
                <a:lstStyle/>
                <a:p>
                  <a:endParaRPr lang="en-US" sz="2400"/>
                </a:p>
              </p:txBody>
            </p:sp>
            <p:sp>
              <p:nvSpPr>
                <p:cNvPr id="66" name="Freeform: Shape 65">
                  <a:extLst>
                    <a:ext uri="{FF2B5EF4-FFF2-40B4-BE49-F238E27FC236}">
                      <a16:creationId xmlns:a16="http://schemas.microsoft.com/office/drawing/2014/main" id="{8597496E-9C1B-4E8F-9B64-F692208E9172}"/>
                    </a:ext>
                  </a:extLst>
                </p:cNvPr>
                <p:cNvSpPr/>
                <p:nvPr/>
              </p:nvSpPr>
              <p:spPr>
                <a:xfrm>
                  <a:off x="83986" y="2531039"/>
                  <a:ext cx="146142" cy="43036"/>
                </a:xfrm>
                <a:custGeom>
                  <a:avLst/>
                  <a:gdLst>
                    <a:gd name="connsiteX0" fmla="*/ 140752 w 192795"/>
                    <a:gd name="connsiteY0" fmla="*/ 0 h 56774"/>
                    <a:gd name="connsiteX1" fmla="*/ 133656 w 192795"/>
                    <a:gd name="connsiteY1" fmla="*/ 0 h 56774"/>
                    <a:gd name="connsiteX2" fmla="*/ 63871 w 192795"/>
                    <a:gd name="connsiteY2" fmla="*/ 0 h 56774"/>
                    <a:gd name="connsiteX3" fmla="*/ 60322 w 192795"/>
                    <a:gd name="connsiteY3" fmla="*/ 0 h 56774"/>
                    <a:gd name="connsiteX4" fmla="*/ 0 w 192795"/>
                    <a:gd name="connsiteY4" fmla="*/ 39032 h 56774"/>
                    <a:gd name="connsiteX5" fmla="*/ 0 w 192795"/>
                    <a:gd name="connsiteY5" fmla="*/ 56774 h 56774"/>
                    <a:gd name="connsiteX6" fmla="*/ 72150 w 192795"/>
                    <a:gd name="connsiteY6" fmla="*/ 56774 h 56774"/>
                    <a:gd name="connsiteX7" fmla="*/ 124784 w 192795"/>
                    <a:gd name="connsiteY7" fmla="*/ 56774 h 56774"/>
                    <a:gd name="connsiteX8" fmla="*/ 192795 w 192795"/>
                    <a:gd name="connsiteY8" fmla="*/ 56774 h 56774"/>
                    <a:gd name="connsiteX9" fmla="*/ 192795 w 192795"/>
                    <a:gd name="connsiteY9" fmla="*/ 39032 h 56774"/>
                    <a:gd name="connsiteX10" fmla="*/ 140752 w 192795"/>
                    <a:gd name="connsiteY10" fmla="*/ 0 h 5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795" h="56774">
                      <a:moveTo>
                        <a:pt x="140752" y="0"/>
                      </a:moveTo>
                      <a:lnTo>
                        <a:pt x="133656" y="0"/>
                      </a:lnTo>
                      <a:lnTo>
                        <a:pt x="63871" y="0"/>
                      </a:lnTo>
                      <a:lnTo>
                        <a:pt x="60322" y="0"/>
                      </a:lnTo>
                      <a:cubicBezTo>
                        <a:pt x="69785" y="34301"/>
                        <a:pt x="56774" y="39032"/>
                        <a:pt x="0" y="39032"/>
                      </a:cubicBezTo>
                      <a:lnTo>
                        <a:pt x="0" y="56774"/>
                      </a:lnTo>
                      <a:lnTo>
                        <a:pt x="72150" y="56774"/>
                      </a:lnTo>
                      <a:lnTo>
                        <a:pt x="124784" y="56774"/>
                      </a:lnTo>
                      <a:lnTo>
                        <a:pt x="192795" y="56774"/>
                      </a:lnTo>
                      <a:lnTo>
                        <a:pt x="192795" y="39032"/>
                      </a:lnTo>
                      <a:cubicBezTo>
                        <a:pt x="136612" y="39032"/>
                        <a:pt x="131290" y="34301"/>
                        <a:pt x="140752" y="0"/>
                      </a:cubicBezTo>
                      <a:close/>
                    </a:path>
                  </a:pathLst>
                </a:custGeom>
                <a:solidFill>
                  <a:srgbClr val="1B5BAE"/>
                </a:solidFill>
                <a:ln w="6804" cap="flat">
                  <a:noFill/>
                  <a:prstDash val="solid"/>
                  <a:miter/>
                </a:ln>
              </p:spPr>
              <p:txBody>
                <a:bodyPr rtlCol="0" anchor="ctr"/>
                <a:lstStyle/>
                <a:p>
                  <a:endParaRPr lang="en-US" sz="2400"/>
                </a:p>
              </p:txBody>
            </p:sp>
            <p:sp>
              <p:nvSpPr>
                <p:cNvPr id="67" name="Freeform: Shape 66">
                  <a:extLst>
                    <a:ext uri="{FF2B5EF4-FFF2-40B4-BE49-F238E27FC236}">
                      <a16:creationId xmlns:a16="http://schemas.microsoft.com/office/drawing/2014/main" id="{AF1F01B1-ECE4-4DF1-835E-2C6748CFBAF0}"/>
                    </a:ext>
                  </a:extLst>
                </p:cNvPr>
                <p:cNvSpPr/>
                <p:nvPr/>
              </p:nvSpPr>
              <p:spPr>
                <a:xfrm>
                  <a:off x="62004" y="2367412"/>
                  <a:ext cx="207571" cy="163526"/>
                </a:xfrm>
                <a:custGeom>
                  <a:avLst/>
                  <a:gdLst>
                    <a:gd name="connsiteX0" fmla="*/ 256093 w 273834"/>
                    <a:gd name="connsiteY0" fmla="*/ 0 h 215728"/>
                    <a:gd name="connsiteX1" fmla="*/ 228889 w 273834"/>
                    <a:gd name="connsiteY1" fmla="*/ 22473 h 215728"/>
                    <a:gd name="connsiteX2" fmla="*/ 250179 w 273834"/>
                    <a:gd name="connsiteY2" fmla="*/ 22473 h 215728"/>
                    <a:gd name="connsiteX3" fmla="*/ 250160 w 273834"/>
                    <a:gd name="connsiteY3" fmla="*/ 193256 h 215728"/>
                    <a:gd name="connsiteX4" fmla="*/ 27204 w 273834"/>
                    <a:gd name="connsiteY4" fmla="*/ 193256 h 215728"/>
                    <a:gd name="connsiteX5" fmla="*/ 0 w 273834"/>
                    <a:gd name="connsiteY5" fmla="*/ 215729 h 215728"/>
                    <a:gd name="connsiteX6" fmla="*/ 256074 w 273834"/>
                    <a:gd name="connsiteY6" fmla="*/ 215729 h 215728"/>
                    <a:gd name="connsiteX7" fmla="*/ 273816 w 273834"/>
                    <a:gd name="connsiteY7" fmla="*/ 199169 h 215728"/>
                    <a:gd name="connsiteX8" fmla="*/ 273835 w 273834"/>
                    <a:gd name="connsiteY8" fmla="*/ 16559 h 215728"/>
                    <a:gd name="connsiteX9" fmla="*/ 256093 w 273834"/>
                    <a:gd name="connsiteY9" fmla="*/ 0 h 2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34" h="215728">
                      <a:moveTo>
                        <a:pt x="256093" y="0"/>
                      </a:moveTo>
                      <a:lnTo>
                        <a:pt x="228889" y="22473"/>
                      </a:lnTo>
                      <a:lnTo>
                        <a:pt x="250179" y="22473"/>
                      </a:lnTo>
                      <a:lnTo>
                        <a:pt x="250160" y="193256"/>
                      </a:lnTo>
                      <a:lnTo>
                        <a:pt x="27204" y="193256"/>
                      </a:lnTo>
                      <a:lnTo>
                        <a:pt x="0" y="215729"/>
                      </a:lnTo>
                      <a:lnTo>
                        <a:pt x="256074" y="215729"/>
                      </a:lnTo>
                      <a:cubicBezTo>
                        <a:pt x="264946" y="215729"/>
                        <a:pt x="273816" y="208040"/>
                        <a:pt x="273816" y="199169"/>
                      </a:cubicBezTo>
                      <a:lnTo>
                        <a:pt x="273835" y="16559"/>
                      </a:lnTo>
                      <a:cubicBezTo>
                        <a:pt x="273835" y="8280"/>
                        <a:pt x="264963" y="0"/>
                        <a:pt x="256093" y="0"/>
                      </a:cubicBezTo>
                      <a:close/>
                    </a:path>
                  </a:pathLst>
                </a:custGeom>
                <a:solidFill>
                  <a:srgbClr val="56A1D2"/>
                </a:solidFill>
                <a:ln w="6804" cap="flat">
                  <a:noFill/>
                  <a:prstDash val="solid"/>
                  <a:miter/>
                </a:ln>
              </p:spPr>
              <p:txBody>
                <a:bodyPr rtlCol="0" anchor="ctr"/>
                <a:lstStyle/>
                <a:p>
                  <a:endParaRPr lang="en-US" sz="2400"/>
                </a:p>
              </p:txBody>
            </p:sp>
            <p:sp>
              <p:nvSpPr>
                <p:cNvPr id="68" name="Freeform: Shape 67">
                  <a:extLst>
                    <a:ext uri="{FF2B5EF4-FFF2-40B4-BE49-F238E27FC236}">
                      <a16:creationId xmlns:a16="http://schemas.microsoft.com/office/drawing/2014/main" id="{3F31F6EC-98FA-4AA0-A6FC-3434326E55E3}"/>
                    </a:ext>
                  </a:extLst>
                </p:cNvPr>
                <p:cNvSpPr/>
                <p:nvPr/>
              </p:nvSpPr>
              <p:spPr>
                <a:xfrm>
                  <a:off x="84450" y="2560622"/>
                  <a:ext cx="146590" cy="13448"/>
                </a:xfrm>
                <a:custGeom>
                  <a:avLst/>
                  <a:gdLst>
                    <a:gd name="connsiteX0" fmla="*/ 193387 w 193386"/>
                    <a:gd name="connsiteY0" fmla="*/ 0 h 17741"/>
                    <a:gd name="connsiteX1" fmla="*/ 0 w 193386"/>
                    <a:gd name="connsiteY1" fmla="*/ 0 h 17741"/>
                    <a:gd name="connsiteX2" fmla="*/ 0 w 193386"/>
                    <a:gd name="connsiteY2" fmla="*/ 17742 h 17741"/>
                    <a:gd name="connsiteX3" fmla="*/ 193387 w 193386"/>
                    <a:gd name="connsiteY3" fmla="*/ 17742 h 17741"/>
                    <a:gd name="connsiteX4" fmla="*/ 193387 w 193386"/>
                    <a:gd name="connsiteY4" fmla="*/ 0 h 17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386" h="17741">
                      <a:moveTo>
                        <a:pt x="193387" y="0"/>
                      </a:moveTo>
                      <a:lnTo>
                        <a:pt x="0" y="0"/>
                      </a:lnTo>
                      <a:lnTo>
                        <a:pt x="0" y="17742"/>
                      </a:lnTo>
                      <a:lnTo>
                        <a:pt x="193387" y="17742"/>
                      </a:lnTo>
                      <a:lnTo>
                        <a:pt x="193387" y="0"/>
                      </a:lnTo>
                      <a:close/>
                    </a:path>
                  </a:pathLst>
                </a:custGeom>
                <a:solidFill>
                  <a:srgbClr val="56A1D2"/>
                </a:solidFill>
                <a:ln w="6804" cap="flat">
                  <a:noFill/>
                  <a:prstDash val="solid"/>
                  <a:miter/>
                </a:ln>
              </p:spPr>
              <p:txBody>
                <a:bodyPr rtlCol="0" anchor="ctr"/>
                <a:lstStyle/>
                <a:p>
                  <a:endParaRPr lang="en-US" sz="2400"/>
                </a:p>
              </p:txBody>
            </p:sp>
            <p:sp>
              <p:nvSpPr>
                <p:cNvPr id="69" name="Freeform: Shape 68">
                  <a:extLst>
                    <a:ext uri="{FF2B5EF4-FFF2-40B4-BE49-F238E27FC236}">
                      <a16:creationId xmlns:a16="http://schemas.microsoft.com/office/drawing/2014/main" id="{A4FBD6CC-1433-4A0D-9095-D12EED7B5DDF}"/>
                    </a:ext>
                  </a:extLst>
                </p:cNvPr>
                <p:cNvSpPr/>
                <p:nvPr/>
              </p:nvSpPr>
              <p:spPr>
                <a:xfrm>
                  <a:off x="119412" y="2398347"/>
                  <a:ext cx="81140" cy="47070"/>
                </a:xfrm>
                <a:custGeom>
                  <a:avLst/>
                  <a:gdLst>
                    <a:gd name="connsiteX0" fmla="*/ 53226 w 107042"/>
                    <a:gd name="connsiteY0" fmla="*/ 62096 h 62096"/>
                    <a:gd name="connsiteX1" fmla="*/ 52634 w 107042"/>
                    <a:gd name="connsiteY1" fmla="*/ 62096 h 62096"/>
                    <a:gd name="connsiteX2" fmla="*/ 591 w 107042"/>
                    <a:gd name="connsiteY2" fmla="*/ 31935 h 62096"/>
                    <a:gd name="connsiteX3" fmla="*/ 0 w 107042"/>
                    <a:gd name="connsiteY3" fmla="*/ 30753 h 62096"/>
                    <a:gd name="connsiteX4" fmla="*/ 591 w 107042"/>
                    <a:gd name="connsiteY4" fmla="*/ 29570 h 62096"/>
                    <a:gd name="connsiteX5" fmla="*/ 52634 w 107042"/>
                    <a:gd name="connsiteY5" fmla="*/ 0 h 62096"/>
                    <a:gd name="connsiteX6" fmla="*/ 54408 w 107042"/>
                    <a:gd name="connsiteY6" fmla="*/ 0 h 62096"/>
                    <a:gd name="connsiteX7" fmla="*/ 106451 w 107042"/>
                    <a:gd name="connsiteY7" fmla="*/ 30161 h 62096"/>
                    <a:gd name="connsiteX8" fmla="*/ 107042 w 107042"/>
                    <a:gd name="connsiteY8" fmla="*/ 31344 h 62096"/>
                    <a:gd name="connsiteX9" fmla="*/ 106451 w 107042"/>
                    <a:gd name="connsiteY9" fmla="*/ 32527 h 62096"/>
                    <a:gd name="connsiteX10" fmla="*/ 54999 w 107042"/>
                    <a:gd name="connsiteY10" fmla="*/ 62096 h 62096"/>
                    <a:gd name="connsiteX11" fmla="*/ 53226 w 107042"/>
                    <a:gd name="connsiteY11" fmla="*/ 62096 h 6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042" h="62096">
                      <a:moveTo>
                        <a:pt x="53226" y="62096"/>
                      </a:moveTo>
                      <a:lnTo>
                        <a:pt x="52634" y="62096"/>
                      </a:lnTo>
                      <a:lnTo>
                        <a:pt x="591" y="31935"/>
                      </a:lnTo>
                      <a:cubicBezTo>
                        <a:pt x="0" y="31935"/>
                        <a:pt x="0" y="31344"/>
                        <a:pt x="0" y="30753"/>
                      </a:cubicBezTo>
                      <a:cubicBezTo>
                        <a:pt x="0" y="30161"/>
                        <a:pt x="0" y="29570"/>
                        <a:pt x="591" y="29570"/>
                      </a:cubicBezTo>
                      <a:lnTo>
                        <a:pt x="52634" y="0"/>
                      </a:lnTo>
                      <a:cubicBezTo>
                        <a:pt x="53226" y="0"/>
                        <a:pt x="53817" y="0"/>
                        <a:pt x="54408" y="0"/>
                      </a:cubicBezTo>
                      <a:lnTo>
                        <a:pt x="106451" y="30161"/>
                      </a:lnTo>
                      <a:cubicBezTo>
                        <a:pt x="107042" y="30161"/>
                        <a:pt x="107042" y="30753"/>
                        <a:pt x="107042" y="31344"/>
                      </a:cubicBezTo>
                      <a:cubicBezTo>
                        <a:pt x="107042" y="31935"/>
                        <a:pt x="107042" y="32527"/>
                        <a:pt x="106451" y="32527"/>
                      </a:cubicBezTo>
                      <a:lnTo>
                        <a:pt x="54999" y="62096"/>
                      </a:lnTo>
                      <a:cubicBezTo>
                        <a:pt x="53817" y="62096"/>
                        <a:pt x="53817" y="62096"/>
                        <a:pt x="53226" y="62096"/>
                      </a:cubicBezTo>
                      <a:close/>
                    </a:path>
                  </a:pathLst>
                </a:custGeom>
                <a:solidFill>
                  <a:srgbClr val="82B8F9"/>
                </a:solidFill>
                <a:ln w="6804" cap="flat">
                  <a:noFill/>
                  <a:prstDash val="solid"/>
                  <a:miter/>
                </a:ln>
              </p:spPr>
              <p:txBody>
                <a:bodyPr rtlCol="0" anchor="ctr"/>
                <a:lstStyle/>
                <a:p>
                  <a:endParaRPr lang="en-US" sz="2400"/>
                </a:p>
              </p:txBody>
            </p:sp>
            <p:sp>
              <p:nvSpPr>
                <p:cNvPr id="70" name="Freeform: Shape 69">
                  <a:extLst>
                    <a:ext uri="{FF2B5EF4-FFF2-40B4-BE49-F238E27FC236}">
                      <a16:creationId xmlns:a16="http://schemas.microsoft.com/office/drawing/2014/main" id="{5943CE3C-D1E3-4E9F-8B66-B9675D3679B4}"/>
                    </a:ext>
                  </a:extLst>
                </p:cNvPr>
                <p:cNvSpPr/>
                <p:nvPr/>
              </p:nvSpPr>
              <p:spPr>
                <a:xfrm>
                  <a:off x="113578" y="2430170"/>
                  <a:ext cx="41691" cy="70381"/>
                </a:xfrm>
                <a:custGeom>
                  <a:avLst/>
                  <a:gdLst>
                    <a:gd name="connsiteX0" fmla="*/ 55000 w 55000"/>
                    <a:gd name="connsiteY0" fmla="*/ 91666 h 92849"/>
                    <a:gd name="connsiteX1" fmla="*/ 55000 w 55000"/>
                    <a:gd name="connsiteY1" fmla="*/ 31344 h 92849"/>
                    <a:gd name="connsiteX2" fmla="*/ 54409 w 55000"/>
                    <a:gd name="connsiteY2" fmla="*/ 30161 h 92849"/>
                    <a:gd name="connsiteX3" fmla="*/ 2366 w 55000"/>
                    <a:gd name="connsiteY3" fmla="*/ 0 h 92849"/>
                    <a:gd name="connsiteX4" fmla="*/ 592 w 55000"/>
                    <a:gd name="connsiteY4" fmla="*/ 0 h 92849"/>
                    <a:gd name="connsiteX5" fmla="*/ 0 w 55000"/>
                    <a:gd name="connsiteY5" fmla="*/ 1183 h 92849"/>
                    <a:gd name="connsiteX6" fmla="*/ 0 w 55000"/>
                    <a:gd name="connsiteY6" fmla="*/ 61505 h 92849"/>
                    <a:gd name="connsiteX7" fmla="*/ 592 w 55000"/>
                    <a:gd name="connsiteY7" fmla="*/ 62688 h 92849"/>
                    <a:gd name="connsiteX8" fmla="*/ 52635 w 55000"/>
                    <a:gd name="connsiteY8" fmla="*/ 92849 h 92849"/>
                    <a:gd name="connsiteX9" fmla="*/ 53226 w 55000"/>
                    <a:gd name="connsiteY9" fmla="*/ 92849 h 92849"/>
                    <a:gd name="connsiteX10" fmla="*/ 53817 w 55000"/>
                    <a:gd name="connsiteY10" fmla="*/ 92849 h 92849"/>
                    <a:gd name="connsiteX11" fmla="*/ 55000 w 55000"/>
                    <a:gd name="connsiteY11" fmla="*/ 91666 h 9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000" h="92849">
                      <a:moveTo>
                        <a:pt x="55000" y="91666"/>
                      </a:moveTo>
                      <a:lnTo>
                        <a:pt x="55000" y="31344"/>
                      </a:lnTo>
                      <a:cubicBezTo>
                        <a:pt x="55000" y="30753"/>
                        <a:pt x="54409" y="30161"/>
                        <a:pt x="54409" y="30161"/>
                      </a:cubicBezTo>
                      <a:lnTo>
                        <a:pt x="2366" y="0"/>
                      </a:lnTo>
                      <a:cubicBezTo>
                        <a:pt x="1775" y="0"/>
                        <a:pt x="1183" y="0"/>
                        <a:pt x="592" y="0"/>
                      </a:cubicBezTo>
                      <a:cubicBezTo>
                        <a:pt x="1" y="0"/>
                        <a:pt x="0" y="591"/>
                        <a:pt x="0" y="1183"/>
                      </a:cubicBezTo>
                      <a:lnTo>
                        <a:pt x="0" y="61505"/>
                      </a:lnTo>
                      <a:cubicBezTo>
                        <a:pt x="0" y="62096"/>
                        <a:pt x="592" y="62688"/>
                        <a:pt x="592" y="62688"/>
                      </a:cubicBezTo>
                      <a:lnTo>
                        <a:pt x="52635" y="92849"/>
                      </a:lnTo>
                      <a:lnTo>
                        <a:pt x="53226" y="92849"/>
                      </a:lnTo>
                      <a:lnTo>
                        <a:pt x="53817" y="92849"/>
                      </a:lnTo>
                      <a:cubicBezTo>
                        <a:pt x="55000" y="92849"/>
                        <a:pt x="55000" y="92258"/>
                        <a:pt x="55000" y="91666"/>
                      </a:cubicBezTo>
                      <a:close/>
                    </a:path>
                  </a:pathLst>
                </a:custGeom>
                <a:solidFill>
                  <a:srgbClr val="61A2F5"/>
                </a:solidFill>
                <a:ln w="6804" cap="flat">
                  <a:noFill/>
                  <a:prstDash val="solid"/>
                  <a:miter/>
                </a:ln>
              </p:spPr>
              <p:txBody>
                <a:bodyPr rtlCol="0" anchor="ctr"/>
                <a:lstStyle/>
                <a:p>
                  <a:endParaRPr lang="en-US" sz="2400"/>
                </a:p>
              </p:txBody>
            </p:sp>
            <p:sp>
              <p:nvSpPr>
                <p:cNvPr id="71" name="Freeform: Shape 70">
                  <a:extLst>
                    <a:ext uri="{FF2B5EF4-FFF2-40B4-BE49-F238E27FC236}">
                      <a16:creationId xmlns:a16="http://schemas.microsoft.com/office/drawing/2014/main" id="{8F6BA900-8C02-4909-98DD-0A6662EB45F5}"/>
                    </a:ext>
                  </a:extLst>
                </p:cNvPr>
                <p:cNvSpPr/>
                <p:nvPr/>
              </p:nvSpPr>
              <p:spPr>
                <a:xfrm>
                  <a:off x="164245" y="2430625"/>
                  <a:ext cx="41691" cy="69933"/>
                </a:xfrm>
                <a:custGeom>
                  <a:avLst/>
                  <a:gdLst>
                    <a:gd name="connsiteX0" fmla="*/ 54408 w 55000"/>
                    <a:gd name="connsiteY0" fmla="*/ 62096 h 92258"/>
                    <a:gd name="connsiteX1" fmla="*/ 55000 w 55000"/>
                    <a:gd name="connsiteY1" fmla="*/ 60914 h 92258"/>
                    <a:gd name="connsiteX2" fmla="*/ 55000 w 55000"/>
                    <a:gd name="connsiteY2" fmla="*/ 1183 h 92258"/>
                    <a:gd name="connsiteX3" fmla="*/ 54408 w 55000"/>
                    <a:gd name="connsiteY3" fmla="*/ 0 h 92258"/>
                    <a:gd name="connsiteX4" fmla="*/ 52635 w 55000"/>
                    <a:gd name="connsiteY4" fmla="*/ 0 h 92258"/>
                    <a:gd name="connsiteX5" fmla="*/ 592 w 55000"/>
                    <a:gd name="connsiteY5" fmla="*/ 30161 h 92258"/>
                    <a:gd name="connsiteX6" fmla="*/ 0 w 55000"/>
                    <a:gd name="connsiteY6" fmla="*/ 31344 h 92258"/>
                    <a:gd name="connsiteX7" fmla="*/ 0 w 55000"/>
                    <a:gd name="connsiteY7" fmla="*/ 91075 h 92258"/>
                    <a:gd name="connsiteX8" fmla="*/ 592 w 55000"/>
                    <a:gd name="connsiteY8" fmla="*/ 92258 h 92258"/>
                    <a:gd name="connsiteX9" fmla="*/ 1183 w 55000"/>
                    <a:gd name="connsiteY9" fmla="*/ 92258 h 92258"/>
                    <a:gd name="connsiteX10" fmla="*/ 1775 w 55000"/>
                    <a:gd name="connsiteY10" fmla="*/ 92258 h 92258"/>
                    <a:gd name="connsiteX11" fmla="*/ 54408 w 55000"/>
                    <a:gd name="connsiteY11" fmla="*/ 62096 h 9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000" h="92258">
                      <a:moveTo>
                        <a:pt x="54408" y="62096"/>
                      </a:moveTo>
                      <a:cubicBezTo>
                        <a:pt x="55000" y="62096"/>
                        <a:pt x="55000" y="61505"/>
                        <a:pt x="55000" y="60914"/>
                      </a:cubicBezTo>
                      <a:lnTo>
                        <a:pt x="55000" y="1183"/>
                      </a:lnTo>
                      <a:cubicBezTo>
                        <a:pt x="55000" y="591"/>
                        <a:pt x="54408" y="0"/>
                        <a:pt x="54408" y="0"/>
                      </a:cubicBezTo>
                      <a:cubicBezTo>
                        <a:pt x="53817" y="0"/>
                        <a:pt x="53226" y="0"/>
                        <a:pt x="52635" y="0"/>
                      </a:cubicBezTo>
                      <a:lnTo>
                        <a:pt x="592" y="30161"/>
                      </a:lnTo>
                      <a:cubicBezTo>
                        <a:pt x="0" y="30161"/>
                        <a:pt x="0" y="30753"/>
                        <a:pt x="0" y="31344"/>
                      </a:cubicBezTo>
                      <a:lnTo>
                        <a:pt x="0" y="91075"/>
                      </a:lnTo>
                      <a:cubicBezTo>
                        <a:pt x="0" y="91666"/>
                        <a:pt x="592" y="92258"/>
                        <a:pt x="592" y="92258"/>
                      </a:cubicBezTo>
                      <a:lnTo>
                        <a:pt x="1183" y="92258"/>
                      </a:lnTo>
                      <a:lnTo>
                        <a:pt x="1775" y="92258"/>
                      </a:lnTo>
                      <a:lnTo>
                        <a:pt x="54408" y="62096"/>
                      </a:lnTo>
                      <a:close/>
                    </a:path>
                  </a:pathLst>
                </a:custGeom>
                <a:solidFill>
                  <a:srgbClr val="1976BE"/>
                </a:solidFill>
                <a:ln w="6804" cap="flat">
                  <a:noFill/>
                  <a:prstDash val="solid"/>
                  <a:miter/>
                </a:ln>
              </p:spPr>
              <p:txBody>
                <a:bodyPr rtlCol="0" anchor="ctr"/>
                <a:lstStyle/>
                <a:p>
                  <a:endParaRPr lang="en-US" sz="2400"/>
                </a:p>
              </p:txBody>
            </p:sp>
            <p:sp>
              <p:nvSpPr>
                <p:cNvPr id="72" name="Freeform: Shape 71">
                  <a:extLst>
                    <a:ext uri="{FF2B5EF4-FFF2-40B4-BE49-F238E27FC236}">
                      <a16:creationId xmlns:a16="http://schemas.microsoft.com/office/drawing/2014/main" id="{EC471B5E-C266-4FA8-917F-9BF13B3932D5}"/>
                    </a:ext>
                  </a:extLst>
                </p:cNvPr>
                <p:cNvSpPr/>
                <p:nvPr/>
              </p:nvSpPr>
              <p:spPr>
                <a:xfrm>
                  <a:off x="45451" y="2367412"/>
                  <a:ext cx="210696" cy="163626"/>
                </a:xfrm>
                <a:custGeom>
                  <a:avLst/>
                  <a:gdLst>
                    <a:gd name="connsiteX0" fmla="*/ 22473 w 277956"/>
                    <a:gd name="connsiteY0" fmla="*/ 193387 h 215860"/>
                    <a:gd name="connsiteX1" fmla="*/ 22473 w 277956"/>
                    <a:gd name="connsiteY1" fmla="*/ 22473 h 215860"/>
                    <a:gd name="connsiteX2" fmla="*/ 251343 w 277956"/>
                    <a:gd name="connsiteY2" fmla="*/ 22473 h 215860"/>
                    <a:gd name="connsiteX3" fmla="*/ 277956 w 277956"/>
                    <a:gd name="connsiteY3" fmla="*/ 0 h 215860"/>
                    <a:gd name="connsiteX4" fmla="*/ 15968 w 277956"/>
                    <a:gd name="connsiteY4" fmla="*/ 0 h 215860"/>
                    <a:gd name="connsiteX5" fmla="*/ 5914 w 277956"/>
                    <a:gd name="connsiteY5" fmla="*/ 4140 h 215860"/>
                    <a:gd name="connsiteX6" fmla="*/ 0 w 277956"/>
                    <a:gd name="connsiteY6" fmla="*/ 16559 h 215860"/>
                    <a:gd name="connsiteX7" fmla="*/ 0 w 277956"/>
                    <a:gd name="connsiteY7" fmla="*/ 199301 h 215860"/>
                    <a:gd name="connsiteX8" fmla="*/ 15968 w 277956"/>
                    <a:gd name="connsiteY8" fmla="*/ 215860 h 215860"/>
                    <a:gd name="connsiteX9" fmla="*/ 22473 w 277956"/>
                    <a:gd name="connsiteY9" fmla="*/ 215860 h 215860"/>
                    <a:gd name="connsiteX10" fmla="*/ 49678 w 277956"/>
                    <a:gd name="connsiteY10" fmla="*/ 193387 h 215860"/>
                    <a:gd name="connsiteX11" fmla="*/ 22473 w 277956"/>
                    <a:gd name="connsiteY11" fmla="*/ 193387 h 21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956" h="215860">
                      <a:moveTo>
                        <a:pt x="22473" y="193387"/>
                      </a:moveTo>
                      <a:lnTo>
                        <a:pt x="22473" y="22473"/>
                      </a:lnTo>
                      <a:lnTo>
                        <a:pt x="251343" y="22473"/>
                      </a:lnTo>
                      <a:lnTo>
                        <a:pt x="277956" y="0"/>
                      </a:lnTo>
                      <a:lnTo>
                        <a:pt x="15968" y="0"/>
                      </a:lnTo>
                      <a:cubicBezTo>
                        <a:pt x="12419" y="0"/>
                        <a:pt x="8871" y="1774"/>
                        <a:pt x="5914" y="4140"/>
                      </a:cubicBezTo>
                      <a:cubicBezTo>
                        <a:pt x="2366" y="7097"/>
                        <a:pt x="0" y="11828"/>
                        <a:pt x="0" y="16559"/>
                      </a:cubicBezTo>
                      <a:lnTo>
                        <a:pt x="0" y="199301"/>
                      </a:lnTo>
                      <a:cubicBezTo>
                        <a:pt x="0" y="208172"/>
                        <a:pt x="7097" y="215860"/>
                        <a:pt x="15968" y="215860"/>
                      </a:cubicBezTo>
                      <a:lnTo>
                        <a:pt x="22473" y="215860"/>
                      </a:lnTo>
                      <a:lnTo>
                        <a:pt x="49678" y="193387"/>
                      </a:lnTo>
                      <a:lnTo>
                        <a:pt x="22473" y="193387"/>
                      </a:lnTo>
                      <a:close/>
                    </a:path>
                  </a:pathLst>
                </a:custGeom>
                <a:solidFill>
                  <a:srgbClr val="84ADD7"/>
                </a:solidFill>
                <a:ln w="6804" cap="flat">
                  <a:noFill/>
                  <a:prstDash val="solid"/>
                  <a:miter/>
                </a:ln>
              </p:spPr>
              <p:txBody>
                <a:bodyPr rtlCol="0" anchor="ctr"/>
                <a:lstStyle/>
                <a:p>
                  <a:endParaRPr lang="en-US" sz="2400"/>
                </a:p>
              </p:txBody>
            </p:sp>
            <p:sp>
              <p:nvSpPr>
                <p:cNvPr id="73" name="Freeform: Shape 72">
                  <a:extLst>
                    <a:ext uri="{FF2B5EF4-FFF2-40B4-BE49-F238E27FC236}">
                      <a16:creationId xmlns:a16="http://schemas.microsoft.com/office/drawing/2014/main" id="{50BDA834-C180-474D-AB48-93C6E49D455A}"/>
                    </a:ext>
                  </a:extLst>
                </p:cNvPr>
                <p:cNvSpPr/>
                <p:nvPr/>
              </p:nvSpPr>
              <p:spPr>
                <a:xfrm>
                  <a:off x="153486" y="2373690"/>
                  <a:ext cx="6276" cy="6276"/>
                </a:xfrm>
                <a:custGeom>
                  <a:avLst/>
                  <a:gdLst>
                    <a:gd name="connsiteX0" fmla="*/ 8280 w 8279"/>
                    <a:gd name="connsiteY0" fmla="*/ 4140 h 8279"/>
                    <a:gd name="connsiteX1" fmla="*/ 4140 w 8279"/>
                    <a:gd name="connsiteY1" fmla="*/ 8280 h 8279"/>
                    <a:gd name="connsiteX2" fmla="*/ 0 w 8279"/>
                    <a:gd name="connsiteY2" fmla="*/ 4140 h 8279"/>
                    <a:gd name="connsiteX3" fmla="*/ 4140 w 8279"/>
                    <a:gd name="connsiteY3" fmla="*/ 0 h 8279"/>
                    <a:gd name="connsiteX4" fmla="*/ 8280 w 8279"/>
                    <a:gd name="connsiteY4" fmla="*/ 4140 h 8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9" h="8279">
                      <a:moveTo>
                        <a:pt x="8280" y="4140"/>
                      </a:moveTo>
                      <a:cubicBezTo>
                        <a:pt x="8280" y="6505"/>
                        <a:pt x="6506" y="8280"/>
                        <a:pt x="4140" y="8280"/>
                      </a:cubicBezTo>
                      <a:cubicBezTo>
                        <a:pt x="1775" y="8280"/>
                        <a:pt x="0" y="6505"/>
                        <a:pt x="0" y="4140"/>
                      </a:cubicBezTo>
                      <a:cubicBezTo>
                        <a:pt x="0" y="1774"/>
                        <a:pt x="1775" y="0"/>
                        <a:pt x="4140" y="0"/>
                      </a:cubicBezTo>
                      <a:cubicBezTo>
                        <a:pt x="6506" y="0"/>
                        <a:pt x="8280" y="1774"/>
                        <a:pt x="8280" y="4140"/>
                      </a:cubicBezTo>
                      <a:close/>
                    </a:path>
                  </a:pathLst>
                </a:custGeom>
                <a:solidFill>
                  <a:srgbClr val="B7D332"/>
                </a:solidFill>
                <a:ln w="6804" cap="flat">
                  <a:noFill/>
                  <a:prstDash val="solid"/>
                  <a:miter/>
                </a:ln>
              </p:spPr>
              <p:txBody>
                <a:bodyPr rtlCol="0" anchor="ctr"/>
                <a:lstStyle/>
                <a:p>
                  <a:endParaRPr lang="en-US" sz="2400"/>
                </a:p>
              </p:txBody>
            </p:sp>
          </p:grpSp>
        </p:grpSp>
        <p:grpSp>
          <p:nvGrpSpPr>
            <p:cNvPr id="111" name="Group 5">
              <a:extLst>
                <a:ext uri="{FF2B5EF4-FFF2-40B4-BE49-F238E27FC236}">
                  <a16:creationId xmlns:a16="http://schemas.microsoft.com/office/drawing/2014/main" id="{71CDD02D-9AD9-4113-B2BC-B56BD7F79ED7}"/>
                </a:ext>
              </a:extLst>
            </p:cNvPr>
            <p:cNvGrpSpPr>
              <a:grpSpLocks noChangeAspect="1"/>
            </p:cNvGrpSpPr>
            <p:nvPr/>
          </p:nvGrpSpPr>
          <p:grpSpPr bwMode="auto">
            <a:xfrm>
              <a:off x="1788987" y="3329573"/>
              <a:ext cx="290346" cy="213292"/>
              <a:chOff x="2099" y="2414"/>
              <a:chExt cx="260" cy="191"/>
            </a:xfrm>
          </p:grpSpPr>
          <p:sp>
            <p:nvSpPr>
              <p:cNvPr id="113" name="AutoShape 4">
                <a:extLst>
                  <a:ext uri="{FF2B5EF4-FFF2-40B4-BE49-F238E27FC236}">
                    <a16:creationId xmlns:a16="http://schemas.microsoft.com/office/drawing/2014/main" id="{15A44608-34DB-44AF-B7D1-AE65F0F61367}"/>
                  </a:ext>
                </a:extLst>
              </p:cNvPr>
              <p:cNvSpPr>
                <a:spLocks noChangeAspect="1" noChangeArrowheads="1" noTextEdit="1"/>
              </p:cNvSpPr>
              <p:nvPr/>
            </p:nvSpPr>
            <p:spPr bwMode="auto">
              <a:xfrm>
                <a:off x="2099" y="2416"/>
                <a:ext cx="260"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4" name="Freeform 6">
                <a:extLst>
                  <a:ext uri="{FF2B5EF4-FFF2-40B4-BE49-F238E27FC236}">
                    <a16:creationId xmlns:a16="http://schemas.microsoft.com/office/drawing/2014/main" id="{B2DD4961-7264-4DE7-93C9-E669490A2974}"/>
                  </a:ext>
                </a:extLst>
              </p:cNvPr>
              <p:cNvSpPr>
                <a:spLocks noEditPoints="1"/>
              </p:cNvSpPr>
              <p:nvPr/>
            </p:nvSpPr>
            <p:spPr bwMode="auto">
              <a:xfrm>
                <a:off x="2234"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8 w 29"/>
                  <a:gd name="T11" fmla="*/ 54 h 64"/>
                  <a:gd name="T12" fmla="*/ 18 w 29"/>
                  <a:gd name="T13" fmla="*/ 11 h 64"/>
                  <a:gd name="T14" fmla="*/ 27 w 29"/>
                  <a:gd name="T15" fmla="*/ 8 h 64"/>
                  <a:gd name="T16" fmla="*/ 27 w 29"/>
                  <a:gd name="T17" fmla="*/ 57 h 64"/>
                  <a:gd name="T18" fmla="*/ 18 w 29"/>
                  <a:gd name="T19" fmla="*/ 54 h 64"/>
                  <a:gd name="T20" fmla="*/ 9 w 29"/>
                  <a:gd name="T21" fmla="*/ 51 h 64"/>
                  <a:gd name="T22" fmla="*/ 9 w 29"/>
                  <a:gd name="T23" fmla="*/ 12 h 64"/>
                  <a:gd name="T24" fmla="*/ 16 w 29"/>
                  <a:gd name="T25" fmla="*/ 11 h 64"/>
                  <a:gd name="T26" fmla="*/ 16 w 29"/>
                  <a:gd name="T27" fmla="*/ 54 h 64"/>
                  <a:gd name="T28" fmla="*/ 9 w 29"/>
                  <a:gd name="T29" fmla="*/ 51 h 64"/>
                  <a:gd name="T30" fmla="*/ 2 w 29"/>
                  <a:gd name="T31" fmla="*/ 49 h 64"/>
                  <a:gd name="T32" fmla="*/ 2 w 29"/>
                  <a:gd name="T33" fmla="*/ 15 h 64"/>
                  <a:gd name="T34" fmla="*/ 7 w 29"/>
                  <a:gd name="T35" fmla="*/ 14 h 64"/>
                  <a:gd name="T36" fmla="*/ 7 w 29"/>
                  <a:gd name="T37" fmla="*/ 51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8" y="54"/>
                    </a:moveTo>
                    <a:lnTo>
                      <a:pt x="18" y="11"/>
                    </a:lnTo>
                    <a:lnTo>
                      <a:pt x="27" y="8"/>
                    </a:lnTo>
                    <a:lnTo>
                      <a:pt x="27" y="57"/>
                    </a:lnTo>
                    <a:lnTo>
                      <a:pt x="18" y="54"/>
                    </a:lnTo>
                    <a:close/>
                    <a:moveTo>
                      <a:pt x="9" y="51"/>
                    </a:moveTo>
                    <a:lnTo>
                      <a:pt x="9" y="12"/>
                    </a:lnTo>
                    <a:lnTo>
                      <a:pt x="16" y="11"/>
                    </a:lnTo>
                    <a:lnTo>
                      <a:pt x="16" y="54"/>
                    </a:lnTo>
                    <a:lnTo>
                      <a:pt x="9" y="51"/>
                    </a:lnTo>
                    <a:close/>
                    <a:moveTo>
                      <a:pt x="2" y="49"/>
                    </a:moveTo>
                    <a:lnTo>
                      <a:pt x="2" y="15"/>
                    </a:lnTo>
                    <a:lnTo>
                      <a:pt x="7" y="14"/>
                    </a:lnTo>
                    <a:lnTo>
                      <a:pt x="7" y="51"/>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5" name="Freeform 7">
                <a:extLst>
                  <a:ext uri="{FF2B5EF4-FFF2-40B4-BE49-F238E27FC236}">
                    <a16:creationId xmlns:a16="http://schemas.microsoft.com/office/drawing/2014/main" id="{3662FC3E-754C-4984-BD7A-FC5B7419FF16}"/>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6" name="Freeform 8">
                <a:extLst>
                  <a:ext uri="{FF2B5EF4-FFF2-40B4-BE49-F238E27FC236}">
                    <a16:creationId xmlns:a16="http://schemas.microsoft.com/office/drawing/2014/main" id="{EB225E3F-7390-438C-BF2A-C7669469C241}"/>
                  </a:ext>
                </a:extLst>
              </p:cNvPr>
              <p:cNvSpPr>
                <a:spLocks noEditPoints="1"/>
              </p:cNvSpPr>
              <p:nvPr/>
            </p:nvSpPr>
            <p:spPr bwMode="auto">
              <a:xfrm>
                <a:off x="2142"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7 w 29"/>
                  <a:gd name="T11" fmla="*/ 54 h 64"/>
                  <a:gd name="T12" fmla="*/ 17 w 29"/>
                  <a:gd name="T13" fmla="*/ 11 h 64"/>
                  <a:gd name="T14" fmla="*/ 26 w 29"/>
                  <a:gd name="T15" fmla="*/ 8 h 64"/>
                  <a:gd name="T16" fmla="*/ 26 w 29"/>
                  <a:gd name="T17" fmla="*/ 57 h 64"/>
                  <a:gd name="T18" fmla="*/ 17 w 29"/>
                  <a:gd name="T19" fmla="*/ 54 h 64"/>
                  <a:gd name="T20" fmla="*/ 8 w 29"/>
                  <a:gd name="T21" fmla="*/ 51 h 64"/>
                  <a:gd name="T22" fmla="*/ 8 w 29"/>
                  <a:gd name="T23" fmla="*/ 12 h 64"/>
                  <a:gd name="T24" fmla="*/ 16 w 29"/>
                  <a:gd name="T25" fmla="*/ 11 h 64"/>
                  <a:gd name="T26" fmla="*/ 16 w 29"/>
                  <a:gd name="T27" fmla="*/ 54 h 64"/>
                  <a:gd name="T28" fmla="*/ 8 w 29"/>
                  <a:gd name="T29" fmla="*/ 51 h 64"/>
                  <a:gd name="T30" fmla="*/ 1 w 29"/>
                  <a:gd name="T31" fmla="*/ 49 h 64"/>
                  <a:gd name="T32" fmla="*/ 1 w 29"/>
                  <a:gd name="T33" fmla="*/ 15 h 64"/>
                  <a:gd name="T34" fmla="*/ 7 w 29"/>
                  <a:gd name="T35" fmla="*/ 14 h 64"/>
                  <a:gd name="T36" fmla="*/ 7 w 29"/>
                  <a:gd name="T37" fmla="*/ 51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7" y="54"/>
                    </a:moveTo>
                    <a:lnTo>
                      <a:pt x="17" y="11"/>
                    </a:lnTo>
                    <a:lnTo>
                      <a:pt x="26" y="8"/>
                    </a:lnTo>
                    <a:lnTo>
                      <a:pt x="26" y="57"/>
                    </a:lnTo>
                    <a:lnTo>
                      <a:pt x="17" y="54"/>
                    </a:lnTo>
                    <a:close/>
                    <a:moveTo>
                      <a:pt x="8" y="51"/>
                    </a:moveTo>
                    <a:lnTo>
                      <a:pt x="8" y="12"/>
                    </a:lnTo>
                    <a:lnTo>
                      <a:pt x="16" y="11"/>
                    </a:lnTo>
                    <a:lnTo>
                      <a:pt x="16" y="54"/>
                    </a:lnTo>
                    <a:lnTo>
                      <a:pt x="8" y="51"/>
                    </a:lnTo>
                    <a:close/>
                    <a:moveTo>
                      <a:pt x="1" y="49"/>
                    </a:moveTo>
                    <a:lnTo>
                      <a:pt x="1" y="15"/>
                    </a:lnTo>
                    <a:lnTo>
                      <a:pt x="7" y="14"/>
                    </a:lnTo>
                    <a:lnTo>
                      <a:pt x="7" y="51"/>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7" name="Freeform 9">
                <a:extLst>
                  <a:ext uri="{FF2B5EF4-FFF2-40B4-BE49-F238E27FC236}">
                    <a16:creationId xmlns:a16="http://schemas.microsoft.com/office/drawing/2014/main" id="{F5510292-1162-4E98-905C-5ABB5A1436F3}"/>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8" name="Freeform 10">
                <a:extLst>
                  <a:ext uri="{FF2B5EF4-FFF2-40B4-BE49-F238E27FC236}">
                    <a16:creationId xmlns:a16="http://schemas.microsoft.com/office/drawing/2014/main" id="{DB26216A-687D-4570-BBF9-E6F843FBF4BB}"/>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9" name="Freeform 11">
                <a:extLst>
                  <a:ext uri="{FF2B5EF4-FFF2-40B4-BE49-F238E27FC236}">
                    <a16:creationId xmlns:a16="http://schemas.microsoft.com/office/drawing/2014/main" id="{4019E294-0E0B-451E-B726-020A069E60CA}"/>
                  </a:ext>
                </a:extLst>
              </p:cNvPr>
              <p:cNvSpPr>
                <a:spLocks noEditPoints="1"/>
              </p:cNvSpPr>
              <p:nvPr/>
            </p:nvSpPr>
            <p:spPr bwMode="auto">
              <a:xfrm>
                <a:off x="2142"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7 w 29"/>
                  <a:gd name="T11" fmla="*/ 53 h 64"/>
                  <a:gd name="T12" fmla="*/ 17 w 29"/>
                  <a:gd name="T13" fmla="*/ 10 h 64"/>
                  <a:gd name="T14" fmla="*/ 26 w 29"/>
                  <a:gd name="T15" fmla="*/ 7 h 64"/>
                  <a:gd name="T16" fmla="*/ 26 w 29"/>
                  <a:gd name="T17" fmla="*/ 56 h 64"/>
                  <a:gd name="T18" fmla="*/ 17 w 29"/>
                  <a:gd name="T19" fmla="*/ 53 h 64"/>
                  <a:gd name="T20" fmla="*/ 8 w 29"/>
                  <a:gd name="T21" fmla="*/ 50 h 64"/>
                  <a:gd name="T22" fmla="*/ 8 w 29"/>
                  <a:gd name="T23" fmla="*/ 12 h 64"/>
                  <a:gd name="T24" fmla="*/ 16 w 29"/>
                  <a:gd name="T25" fmla="*/ 10 h 64"/>
                  <a:gd name="T26" fmla="*/ 16 w 29"/>
                  <a:gd name="T27" fmla="*/ 53 h 64"/>
                  <a:gd name="T28" fmla="*/ 8 w 29"/>
                  <a:gd name="T29" fmla="*/ 50 h 64"/>
                  <a:gd name="T30" fmla="*/ 1 w 29"/>
                  <a:gd name="T31" fmla="*/ 49 h 64"/>
                  <a:gd name="T32" fmla="*/ 1 w 29"/>
                  <a:gd name="T33" fmla="*/ 15 h 64"/>
                  <a:gd name="T34" fmla="*/ 7 w 29"/>
                  <a:gd name="T35" fmla="*/ 13 h 64"/>
                  <a:gd name="T36" fmla="*/ 7 w 29"/>
                  <a:gd name="T37" fmla="*/ 50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7" y="53"/>
                    </a:moveTo>
                    <a:lnTo>
                      <a:pt x="17" y="10"/>
                    </a:lnTo>
                    <a:lnTo>
                      <a:pt x="26" y="7"/>
                    </a:lnTo>
                    <a:lnTo>
                      <a:pt x="26" y="56"/>
                    </a:lnTo>
                    <a:lnTo>
                      <a:pt x="17" y="53"/>
                    </a:lnTo>
                    <a:close/>
                    <a:moveTo>
                      <a:pt x="8" y="50"/>
                    </a:moveTo>
                    <a:lnTo>
                      <a:pt x="8" y="12"/>
                    </a:lnTo>
                    <a:lnTo>
                      <a:pt x="16" y="10"/>
                    </a:lnTo>
                    <a:lnTo>
                      <a:pt x="16" y="53"/>
                    </a:lnTo>
                    <a:lnTo>
                      <a:pt x="8" y="50"/>
                    </a:lnTo>
                    <a:close/>
                    <a:moveTo>
                      <a:pt x="1" y="49"/>
                    </a:moveTo>
                    <a:lnTo>
                      <a:pt x="1" y="15"/>
                    </a:lnTo>
                    <a:lnTo>
                      <a:pt x="7" y="13"/>
                    </a:lnTo>
                    <a:lnTo>
                      <a:pt x="7" y="50"/>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0" name="Freeform 12">
                <a:extLst>
                  <a:ext uri="{FF2B5EF4-FFF2-40B4-BE49-F238E27FC236}">
                    <a16:creationId xmlns:a16="http://schemas.microsoft.com/office/drawing/2014/main" id="{E634FC7C-A133-46AF-8A67-3E84F2E1D3C0}"/>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1" name="Freeform 13">
                <a:extLst>
                  <a:ext uri="{FF2B5EF4-FFF2-40B4-BE49-F238E27FC236}">
                    <a16:creationId xmlns:a16="http://schemas.microsoft.com/office/drawing/2014/main" id="{1E1543BC-ED89-41BE-82C2-9F01CC19B793}"/>
                  </a:ext>
                </a:extLst>
              </p:cNvPr>
              <p:cNvSpPr>
                <a:spLocks noEditPoints="1"/>
              </p:cNvSpPr>
              <p:nvPr/>
            </p:nvSpPr>
            <p:spPr bwMode="auto">
              <a:xfrm>
                <a:off x="2234"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8 w 29"/>
                  <a:gd name="T11" fmla="*/ 53 h 64"/>
                  <a:gd name="T12" fmla="*/ 18 w 29"/>
                  <a:gd name="T13" fmla="*/ 10 h 64"/>
                  <a:gd name="T14" fmla="*/ 27 w 29"/>
                  <a:gd name="T15" fmla="*/ 7 h 64"/>
                  <a:gd name="T16" fmla="*/ 27 w 29"/>
                  <a:gd name="T17" fmla="*/ 56 h 64"/>
                  <a:gd name="T18" fmla="*/ 18 w 29"/>
                  <a:gd name="T19" fmla="*/ 53 h 64"/>
                  <a:gd name="T20" fmla="*/ 9 w 29"/>
                  <a:gd name="T21" fmla="*/ 50 h 64"/>
                  <a:gd name="T22" fmla="*/ 9 w 29"/>
                  <a:gd name="T23" fmla="*/ 12 h 64"/>
                  <a:gd name="T24" fmla="*/ 16 w 29"/>
                  <a:gd name="T25" fmla="*/ 10 h 64"/>
                  <a:gd name="T26" fmla="*/ 16 w 29"/>
                  <a:gd name="T27" fmla="*/ 53 h 64"/>
                  <a:gd name="T28" fmla="*/ 9 w 29"/>
                  <a:gd name="T29" fmla="*/ 50 h 64"/>
                  <a:gd name="T30" fmla="*/ 2 w 29"/>
                  <a:gd name="T31" fmla="*/ 49 h 64"/>
                  <a:gd name="T32" fmla="*/ 2 w 29"/>
                  <a:gd name="T33" fmla="*/ 15 h 64"/>
                  <a:gd name="T34" fmla="*/ 7 w 29"/>
                  <a:gd name="T35" fmla="*/ 13 h 64"/>
                  <a:gd name="T36" fmla="*/ 7 w 29"/>
                  <a:gd name="T37" fmla="*/ 50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8" y="53"/>
                    </a:moveTo>
                    <a:lnTo>
                      <a:pt x="18" y="10"/>
                    </a:lnTo>
                    <a:lnTo>
                      <a:pt x="27" y="7"/>
                    </a:lnTo>
                    <a:lnTo>
                      <a:pt x="27" y="56"/>
                    </a:lnTo>
                    <a:lnTo>
                      <a:pt x="18" y="53"/>
                    </a:lnTo>
                    <a:close/>
                    <a:moveTo>
                      <a:pt x="9" y="50"/>
                    </a:moveTo>
                    <a:lnTo>
                      <a:pt x="9" y="12"/>
                    </a:lnTo>
                    <a:lnTo>
                      <a:pt x="16" y="10"/>
                    </a:lnTo>
                    <a:lnTo>
                      <a:pt x="16" y="53"/>
                    </a:lnTo>
                    <a:lnTo>
                      <a:pt x="9" y="50"/>
                    </a:lnTo>
                    <a:close/>
                    <a:moveTo>
                      <a:pt x="2" y="49"/>
                    </a:moveTo>
                    <a:lnTo>
                      <a:pt x="2" y="15"/>
                    </a:lnTo>
                    <a:lnTo>
                      <a:pt x="7" y="13"/>
                    </a:lnTo>
                    <a:lnTo>
                      <a:pt x="7" y="50"/>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2" name="Freeform 14">
                <a:extLst>
                  <a:ext uri="{FF2B5EF4-FFF2-40B4-BE49-F238E27FC236}">
                    <a16:creationId xmlns:a16="http://schemas.microsoft.com/office/drawing/2014/main" id="{44B1CC9E-BF2B-4D0E-B561-8037955BA10C}"/>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3" name="Freeform 15">
                <a:extLst>
                  <a:ext uri="{FF2B5EF4-FFF2-40B4-BE49-F238E27FC236}">
                    <a16:creationId xmlns:a16="http://schemas.microsoft.com/office/drawing/2014/main" id="{8AB21953-EC9D-42B5-A9B8-665DA6B80400}"/>
                  </a:ext>
                </a:extLst>
              </p:cNvPr>
              <p:cNvSpPr>
                <a:spLocks noEditPoints="1"/>
              </p:cNvSpPr>
              <p:nvPr/>
            </p:nvSpPr>
            <p:spPr bwMode="auto">
              <a:xfrm>
                <a:off x="2192" y="2478"/>
                <a:ext cx="29" cy="63"/>
              </a:xfrm>
              <a:custGeom>
                <a:avLst/>
                <a:gdLst>
                  <a:gd name="T0" fmla="*/ 17 w 29"/>
                  <a:gd name="T1" fmla="*/ 54 h 63"/>
                  <a:gd name="T2" fmla="*/ 17 w 29"/>
                  <a:gd name="T3" fmla="*/ 9 h 63"/>
                  <a:gd name="T4" fmla="*/ 24 w 29"/>
                  <a:gd name="T5" fmla="*/ 6 h 63"/>
                  <a:gd name="T6" fmla="*/ 24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4" y="6"/>
                    </a:lnTo>
                    <a:lnTo>
                      <a:pt x="24"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4" name="Freeform 16">
                <a:extLst>
                  <a:ext uri="{FF2B5EF4-FFF2-40B4-BE49-F238E27FC236}">
                    <a16:creationId xmlns:a16="http://schemas.microsoft.com/office/drawing/2014/main" id="{1033A2F5-B146-4780-AB6E-136BE496A7DF}"/>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5" name="Freeform 17">
                <a:extLst>
                  <a:ext uri="{FF2B5EF4-FFF2-40B4-BE49-F238E27FC236}">
                    <a16:creationId xmlns:a16="http://schemas.microsoft.com/office/drawing/2014/main" id="{ECC6F75B-3BF4-4804-96D6-F20229428A85}"/>
                  </a:ext>
                </a:extLst>
              </p:cNvPr>
              <p:cNvSpPr>
                <a:spLocks noEditPoints="1"/>
              </p:cNvSpPr>
              <p:nvPr/>
            </p:nvSpPr>
            <p:spPr bwMode="auto">
              <a:xfrm>
                <a:off x="2099" y="2478"/>
                <a:ext cx="29" cy="63"/>
              </a:xfrm>
              <a:custGeom>
                <a:avLst/>
                <a:gdLst>
                  <a:gd name="T0" fmla="*/ 0 w 29"/>
                  <a:gd name="T1" fmla="*/ 9 h 63"/>
                  <a:gd name="T2" fmla="*/ 0 w 29"/>
                  <a:gd name="T3" fmla="*/ 51 h 63"/>
                  <a:gd name="T4" fmla="*/ 29 w 29"/>
                  <a:gd name="T5" fmla="*/ 63 h 63"/>
                  <a:gd name="T6" fmla="*/ 29 w 29"/>
                  <a:gd name="T7" fmla="*/ 0 h 63"/>
                  <a:gd name="T8" fmla="*/ 0 w 29"/>
                  <a:gd name="T9" fmla="*/ 9 h 63"/>
                  <a:gd name="T10" fmla="*/ 18 w 29"/>
                  <a:gd name="T11" fmla="*/ 54 h 63"/>
                  <a:gd name="T12" fmla="*/ 18 w 29"/>
                  <a:gd name="T13" fmla="*/ 9 h 63"/>
                  <a:gd name="T14" fmla="*/ 26 w 29"/>
                  <a:gd name="T15" fmla="*/ 6 h 63"/>
                  <a:gd name="T16" fmla="*/ 26 w 29"/>
                  <a:gd name="T17" fmla="*/ 55 h 63"/>
                  <a:gd name="T18" fmla="*/ 18 w 29"/>
                  <a:gd name="T19" fmla="*/ 54 h 63"/>
                  <a:gd name="T20" fmla="*/ 9 w 29"/>
                  <a:gd name="T21" fmla="*/ 51 h 63"/>
                  <a:gd name="T22" fmla="*/ 9 w 29"/>
                  <a:gd name="T23" fmla="*/ 12 h 63"/>
                  <a:gd name="T24" fmla="*/ 15 w 29"/>
                  <a:gd name="T25" fmla="*/ 11 h 63"/>
                  <a:gd name="T26" fmla="*/ 15 w 29"/>
                  <a:gd name="T27" fmla="*/ 52 h 63"/>
                  <a:gd name="T28" fmla="*/ 9 w 29"/>
                  <a:gd name="T29" fmla="*/ 51 h 63"/>
                  <a:gd name="T30" fmla="*/ 1 w 29"/>
                  <a:gd name="T31" fmla="*/ 48 h 63"/>
                  <a:gd name="T32" fmla="*/ 1 w 29"/>
                  <a:gd name="T33" fmla="*/ 14 h 63"/>
                  <a:gd name="T34" fmla="*/ 6 w 29"/>
                  <a:gd name="T35" fmla="*/ 12 h 63"/>
                  <a:gd name="T36" fmla="*/ 6 w 29"/>
                  <a:gd name="T37" fmla="*/ 49 h 63"/>
                  <a:gd name="T38" fmla="*/ 1 w 29"/>
                  <a:gd name="T3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0" y="9"/>
                    </a:moveTo>
                    <a:lnTo>
                      <a:pt x="0" y="51"/>
                    </a:lnTo>
                    <a:lnTo>
                      <a:pt x="29" y="63"/>
                    </a:lnTo>
                    <a:lnTo>
                      <a:pt x="29" y="0"/>
                    </a:lnTo>
                    <a:lnTo>
                      <a:pt x="0" y="9"/>
                    </a:lnTo>
                    <a:close/>
                    <a:moveTo>
                      <a:pt x="18" y="54"/>
                    </a:moveTo>
                    <a:lnTo>
                      <a:pt x="18" y="9"/>
                    </a:lnTo>
                    <a:lnTo>
                      <a:pt x="26" y="6"/>
                    </a:lnTo>
                    <a:lnTo>
                      <a:pt x="26" y="55"/>
                    </a:lnTo>
                    <a:lnTo>
                      <a:pt x="18" y="54"/>
                    </a:lnTo>
                    <a:close/>
                    <a:moveTo>
                      <a:pt x="9" y="51"/>
                    </a:moveTo>
                    <a:lnTo>
                      <a:pt x="9" y="12"/>
                    </a:lnTo>
                    <a:lnTo>
                      <a:pt x="15" y="11"/>
                    </a:lnTo>
                    <a:lnTo>
                      <a:pt x="15" y="52"/>
                    </a:lnTo>
                    <a:lnTo>
                      <a:pt x="9" y="51"/>
                    </a:lnTo>
                    <a:close/>
                    <a:moveTo>
                      <a:pt x="1" y="48"/>
                    </a:moveTo>
                    <a:lnTo>
                      <a:pt x="1" y="14"/>
                    </a:lnTo>
                    <a:lnTo>
                      <a:pt x="6" y="12"/>
                    </a:lnTo>
                    <a:lnTo>
                      <a:pt x="6" y="49"/>
                    </a:lnTo>
                    <a:lnTo>
                      <a:pt x="1" y="48"/>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6" name="Freeform 18">
                <a:extLst>
                  <a:ext uri="{FF2B5EF4-FFF2-40B4-BE49-F238E27FC236}">
                    <a16:creationId xmlns:a16="http://schemas.microsoft.com/office/drawing/2014/main" id="{347F5FEC-508F-4266-B4D0-9EB97F877280}"/>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7" name="Freeform 19">
                <a:extLst>
                  <a:ext uri="{FF2B5EF4-FFF2-40B4-BE49-F238E27FC236}">
                    <a16:creationId xmlns:a16="http://schemas.microsoft.com/office/drawing/2014/main" id="{76281159-9938-48A1-80DC-F4D65E43C854}"/>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8" name="Freeform 20">
                <a:extLst>
                  <a:ext uri="{FF2B5EF4-FFF2-40B4-BE49-F238E27FC236}">
                    <a16:creationId xmlns:a16="http://schemas.microsoft.com/office/drawing/2014/main" id="{0B4FC6E1-97F5-448A-818C-598617E5BF65}"/>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9" name="Freeform 21">
                <a:extLst>
                  <a:ext uri="{FF2B5EF4-FFF2-40B4-BE49-F238E27FC236}">
                    <a16:creationId xmlns:a16="http://schemas.microsoft.com/office/drawing/2014/main" id="{5C310A66-1BA3-4015-9166-C90FDB0AE810}"/>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30" name="Freeform 22">
                <a:extLst>
                  <a:ext uri="{FF2B5EF4-FFF2-40B4-BE49-F238E27FC236}">
                    <a16:creationId xmlns:a16="http://schemas.microsoft.com/office/drawing/2014/main" id="{49E3D824-2760-402A-98AD-4C770D11728B}"/>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31" name="Freeform 23">
                <a:extLst>
                  <a:ext uri="{FF2B5EF4-FFF2-40B4-BE49-F238E27FC236}">
                    <a16:creationId xmlns:a16="http://schemas.microsoft.com/office/drawing/2014/main" id="{BD66ED5B-DAA9-42EE-A69C-7DCA33B08983}"/>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32" name="Freeform 24">
                <a:extLst>
                  <a:ext uri="{FF2B5EF4-FFF2-40B4-BE49-F238E27FC236}">
                    <a16:creationId xmlns:a16="http://schemas.microsoft.com/office/drawing/2014/main" id="{50C63902-F518-4223-9FF6-F6CF489C3A7A}"/>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33" name="Freeform 25">
                <a:extLst>
                  <a:ext uri="{FF2B5EF4-FFF2-40B4-BE49-F238E27FC236}">
                    <a16:creationId xmlns:a16="http://schemas.microsoft.com/office/drawing/2014/main" id="{824650A5-5401-4780-B568-996E2F2AF12A}"/>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34" name="Freeform 26">
                <a:extLst>
                  <a:ext uri="{FF2B5EF4-FFF2-40B4-BE49-F238E27FC236}">
                    <a16:creationId xmlns:a16="http://schemas.microsoft.com/office/drawing/2014/main" id="{09623D4D-E7BD-4E0E-82A4-672EA9916C4C}"/>
                  </a:ext>
                </a:extLst>
              </p:cNvPr>
              <p:cNvSpPr>
                <a:spLocks noEditPoints="1"/>
              </p:cNvSpPr>
              <p:nvPr/>
            </p:nvSpPr>
            <p:spPr bwMode="auto">
              <a:xfrm>
                <a:off x="2283" y="2478"/>
                <a:ext cx="29" cy="63"/>
              </a:xfrm>
              <a:custGeom>
                <a:avLst/>
                <a:gdLst>
                  <a:gd name="T0" fmla="*/ 17 w 29"/>
                  <a:gd name="T1" fmla="*/ 54 h 63"/>
                  <a:gd name="T2" fmla="*/ 17 w 29"/>
                  <a:gd name="T3" fmla="*/ 9 h 63"/>
                  <a:gd name="T4" fmla="*/ 25 w 29"/>
                  <a:gd name="T5" fmla="*/ 6 h 63"/>
                  <a:gd name="T6" fmla="*/ 25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5" y="6"/>
                    </a:lnTo>
                    <a:lnTo>
                      <a:pt x="25"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112" name="TextBox 111">
              <a:extLst>
                <a:ext uri="{FF2B5EF4-FFF2-40B4-BE49-F238E27FC236}">
                  <a16:creationId xmlns:a16="http://schemas.microsoft.com/office/drawing/2014/main" id="{12AFC106-FE68-40D8-A817-65A404D321BA}"/>
                </a:ext>
              </a:extLst>
            </p:cNvPr>
            <p:cNvSpPr txBox="1"/>
            <p:nvPr/>
          </p:nvSpPr>
          <p:spPr>
            <a:xfrm>
              <a:off x="1641451" y="3170121"/>
              <a:ext cx="585418" cy="107722"/>
            </a:xfrm>
            <a:prstGeom prst="rect">
              <a:avLst/>
            </a:prstGeom>
            <a:noFill/>
          </p:spPr>
          <p:txBody>
            <a:bodyPr wrap="none" lIns="0" tIns="0" rIns="0" bIns="0" rtlCol="0">
              <a:spAutoFit/>
            </a:bodyPr>
            <a:lstStyle/>
            <a:p>
              <a:pPr algn="ctr"/>
              <a:r>
                <a:rPr lang="en-US" sz="800" spc="-20"/>
                <a:t>Namespace 1-n</a:t>
              </a:r>
            </a:p>
          </p:txBody>
        </p:sp>
        <p:sp>
          <p:nvSpPr>
            <p:cNvPr id="581" name="Rectangle: Rounded Corners 580">
              <a:extLst>
                <a:ext uri="{FF2B5EF4-FFF2-40B4-BE49-F238E27FC236}">
                  <a16:creationId xmlns:a16="http://schemas.microsoft.com/office/drawing/2014/main" id="{726812D0-09A6-4FEA-A47D-54E3FAA937FB}"/>
                </a:ext>
              </a:extLst>
            </p:cNvPr>
            <p:cNvSpPr/>
            <p:nvPr/>
          </p:nvSpPr>
          <p:spPr bwMode="auto">
            <a:xfrm>
              <a:off x="1545056" y="2526959"/>
              <a:ext cx="778209" cy="1200560"/>
            </a:xfrm>
            <a:prstGeom prst="roundRect">
              <a:avLst>
                <a:gd name="adj" fmla="val 5619"/>
              </a:avLst>
            </a:prstGeom>
            <a:noFill/>
            <a:ln w="9525" cap="rnd">
              <a:solidFill>
                <a:schemeClr val="accent2">
                  <a:lumMod val="60000"/>
                  <a:lumOff val="4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800" err="1">
                <a:solidFill>
                  <a:srgbClr val="000000"/>
                </a:solidFill>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0E62A16A-5EF2-4578-9DC9-499269998749}"/>
              </a:ext>
              <a:ext uri="{C183D7F6-B498-43B3-948B-1728B52AA6E4}">
                <adec:decorative xmlns:adec="http://schemas.microsoft.com/office/drawing/2017/decorative" val="1"/>
              </a:ext>
            </a:extLst>
          </p:cNvPr>
          <p:cNvGrpSpPr/>
          <p:nvPr/>
        </p:nvGrpSpPr>
        <p:grpSpPr>
          <a:xfrm>
            <a:off x="2438269" y="2357373"/>
            <a:ext cx="822960" cy="1200560"/>
            <a:chOff x="2279302" y="2526959"/>
            <a:chExt cx="822960" cy="1200560"/>
          </a:xfrm>
        </p:grpSpPr>
        <p:grpSp>
          <p:nvGrpSpPr>
            <p:cNvPr id="11" name="Group 10">
              <a:extLst>
                <a:ext uri="{FF2B5EF4-FFF2-40B4-BE49-F238E27FC236}">
                  <a16:creationId xmlns:a16="http://schemas.microsoft.com/office/drawing/2014/main" id="{FA285CA4-BA88-4CEA-A7BA-AD21A5222055}"/>
                </a:ext>
              </a:extLst>
            </p:cNvPr>
            <p:cNvGrpSpPr/>
            <p:nvPr/>
          </p:nvGrpSpPr>
          <p:grpSpPr>
            <a:xfrm>
              <a:off x="2352759" y="2638640"/>
              <a:ext cx="676046" cy="326321"/>
              <a:chOff x="2119201" y="2582303"/>
              <a:chExt cx="676046" cy="326321"/>
            </a:xfrm>
          </p:grpSpPr>
          <p:sp>
            <p:nvSpPr>
              <p:cNvPr id="75" name="TextBox 74">
                <a:extLst>
                  <a:ext uri="{FF2B5EF4-FFF2-40B4-BE49-F238E27FC236}">
                    <a16:creationId xmlns:a16="http://schemas.microsoft.com/office/drawing/2014/main" id="{D6A3812B-9FF0-417A-940B-71C582E7B8A2}"/>
                  </a:ext>
                </a:extLst>
              </p:cNvPr>
              <p:cNvSpPr txBox="1"/>
              <p:nvPr/>
            </p:nvSpPr>
            <p:spPr>
              <a:xfrm>
                <a:off x="2119201" y="2785513"/>
                <a:ext cx="676046" cy="123111"/>
              </a:xfrm>
              <a:prstGeom prst="rect">
                <a:avLst/>
              </a:prstGeom>
              <a:noFill/>
            </p:spPr>
            <p:txBody>
              <a:bodyPr wrap="square" lIns="0" tIns="0" rIns="0" bIns="0" rtlCol="0">
                <a:spAutoFit/>
              </a:bodyPr>
              <a:lstStyle/>
              <a:p>
                <a:pPr algn="ctr"/>
                <a:r>
                  <a:rPr lang="en-US" sz="800"/>
                  <a:t>Bastion Host</a:t>
                </a:r>
              </a:p>
            </p:txBody>
          </p:sp>
          <p:grpSp>
            <p:nvGrpSpPr>
              <p:cNvPr id="76" name="Group 75">
                <a:extLst>
                  <a:ext uri="{FF2B5EF4-FFF2-40B4-BE49-F238E27FC236}">
                    <a16:creationId xmlns:a16="http://schemas.microsoft.com/office/drawing/2014/main" id="{964D0C83-6696-4553-87ED-89CD373BC0CD}"/>
                  </a:ext>
                </a:extLst>
              </p:cNvPr>
              <p:cNvGrpSpPr/>
              <p:nvPr/>
            </p:nvGrpSpPr>
            <p:grpSpPr>
              <a:xfrm>
                <a:off x="2366703" y="2582303"/>
                <a:ext cx="181043" cy="166938"/>
                <a:chOff x="45451" y="2367412"/>
                <a:chExt cx="224124" cy="206663"/>
              </a:xfrm>
            </p:grpSpPr>
            <p:sp>
              <p:nvSpPr>
                <p:cNvPr id="77" name="Freeform: Shape 76">
                  <a:extLst>
                    <a:ext uri="{FF2B5EF4-FFF2-40B4-BE49-F238E27FC236}">
                      <a16:creationId xmlns:a16="http://schemas.microsoft.com/office/drawing/2014/main" id="{EA6A4821-9EA7-4F52-83DD-CE3FC2C6BAB2}"/>
                    </a:ext>
                  </a:extLst>
                </p:cNvPr>
                <p:cNvSpPr/>
                <p:nvPr/>
              </p:nvSpPr>
              <p:spPr>
                <a:xfrm>
                  <a:off x="61579" y="2379514"/>
                  <a:ext cx="195005" cy="138073"/>
                </a:xfrm>
                <a:custGeom>
                  <a:avLst/>
                  <a:gdLst>
                    <a:gd name="connsiteX0" fmla="*/ 257257 w 257257"/>
                    <a:gd name="connsiteY0" fmla="*/ 0 h 182150"/>
                    <a:gd name="connsiteX1" fmla="*/ 0 w 257257"/>
                    <a:gd name="connsiteY1" fmla="*/ 0 h 182150"/>
                    <a:gd name="connsiteX2" fmla="*/ 0 w 257257"/>
                    <a:gd name="connsiteY2" fmla="*/ 182151 h 182150"/>
                    <a:gd name="connsiteX3" fmla="*/ 257257 w 257257"/>
                    <a:gd name="connsiteY3" fmla="*/ 182151 h 182150"/>
                    <a:gd name="connsiteX4" fmla="*/ 257257 w 257257"/>
                    <a:gd name="connsiteY4" fmla="*/ 0 h 182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257" h="182150">
                      <a:moveTo>
                        <a:pt x="257257" y="0"/>
                      </a:moveTo>
                      <a:lnTo>
                        <a:pt x="0" y="0"/>
                      </a:lnTo>
                      <a:lnTo>
                        <a:pt x="0" y="182151"/>
                      </a:lnTo>
                      <a:lnTo>
                        <a:pt x="257257" y="182151"/>
                      </a:lnTo>
                      <a:lnTo>
                        <a:pt x="257257" y="0"/>
                      </a:lnTo>
                      <a:close/>
                    </a:path>
                  </a:pathLst>
                </a:custGeom>
                <a:solidFill>
                  <a:schemeClr val="tx1"/>
                </a:solidFill>
                <a:ln w="6804" cap="flat">
                  <a:noFill/>
                  <a:prstDash val="solid"/>
                  <a:miter/>
                </a:ln>
              </p:spPr>
              <p:txBody>
                <a:bodyPr rtlCol="0" anchor="ctr"/>
                <a:lstStyle/>
                <a:p>
                  <a:endParaRPr lang="en-US" sz="2400"/>
                </a:p>
              </p:txBody>
            </p:sp>
            <p:sp>
              <p:nvSpPr>
                <p:cNvPr id="78" name="Freeform: Shape 77">
                  <a:extLst>
                    <a:ext uri="{FF2B5EF4-FFF2-40B4-BE49-F238E27FC236}">
                      <a16:creationId xmlns:a16="http://schemas.microsoft.com/office/drawing/2014/main" id="{5FFC635A-110F-4D1E-82B1-473DC9468496}"/>
                    </a:ext>
                  </a:extLst>
                </p:cNvPr>
                <p:cNvSpPr/>
                <p:nvPr/>
              </p:nvSpPr>
              <p:spPr>
                <a:xfrm>
                  <a:off x="83986" y="2531039"/>
                  <a:ext cx="146142" cy="43036"/>
                </a:xfrm>
                <a:custGeom>
                  <a:avLst/>
                  <a:gdLst>
                    <a:gd name="connsiteX0" fmla="*/ 140752 w 192795"/>
                    <a:gd name="connsiteY0" fmla="*/ 0 h 56774"/>
                    <a:gd name="connsiteX1" fmla="*/ 133656 w 192795"/>
                    <a:gd name="connsiteY1" fmla="*/ 0 h 56774"/>
                    <a:gd name="connsiteX2" fmla="*/ 63871 w 192795"/>
                    <a:gd name="connsiteY2" fmla="*/ 0 h 56774"/>
                    <a:gd name="connsiteX3" fmla="*/ 60322 w 192795"/>
                    <a:gd name="connsiteY3" fmla="*/ 0 h 56774"/>
                    <a:gd name="connsiteX4" fmla="*/ 0 w 192795"/>
                    <a:gd name="connsiteY4" fmla="*/ 39032 h 56774"/>
                    <a:gd name="connsiteX5" fmla="*/ 0 w 192795"/>
                    <a:gd name="connsiteY5" fmla="*/ 56774 h 56774"/>
                    <a:gd name="connsiteX6" fmla="*/ 72150 w 192795"/>
                    <a:gd name="connsiteY6" fmla="*/ 56774 h 56774"/>
                    <a:gd name="connsiteX7" fmla="*/ 124784 w 192795"/>
                    <a:gd name="connsiteY7" fmla="*/ 56774 h 56774"/>
                    <a:gd name="connsiteX8" fmla="*/ 192795 w 192795"/>
                    <a:gd name="connsiteY8" fmla="*/ 56774 h 56774"/>
                    <a:gd name="connsiteX9" fmla="*/ 192795 w 192795"/>
                    <a:gd name="connsiteY9" fmla="*/ 39032 h 56774"/>
                    <a:gd name="connsiteX10" fmla="*/ 140752 w 192795"/>
                    <a:gd name="connsiteY10" fmla="*/ 0 h 5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795" h="56774">
                      <a:moveTo>
                        <a:pt x="140752" y="0"/>
                      </a:moveTo>
                      <a:lnTo>
                        <a:pt x="133656" y="0"/>
                      </a:lnTo>
                      <a:lnTo>
                        <a:pt x="63871" y="0"/>
                      </a:lnTo>
                      <a:lnTo>
                        <a:pt x="60322" y="0"/>
                      </a:lnTo>
                      <a:cubicBezTo>
                        <a:pt x="69785" y="34301"/>
                        <a:pt x="56774" y="39032"/>
                        <a:pt x="0" y="39032"/>
                      </a:cubicBezTo>
                      <a:lnTo>
                        <a:pt x="0" y="56774"/>
                      </a:lnTo>
                      <a:lnTo>
                        <a:pt x="72150" y="56774"/>
                      </a:lnTo>
                      <a:lnTo>
                        <a:pt x="124784" y="56774"/>
                      </a:lnTo>
                      <a:lnTo>
                        <a:pt x="192795" y="56774"/>
                      </a:lnTo>
                      <a:lnTo>
                        <a:pt x="192795" y="39032"/>
                      </a:lnTo>
                      <a:cubicBezTo>
                        <a:pt x="136612" y="39032"/>
                        <a:pt x="131290" y="34301"/>
                        <a:pt x="140752" y="0"/>
                      </a:cubicBezTo>
                      <a:close/>
                    </a:path>
                  </a:pathLst>
                </a:custGeom>
                <a:solidFill>
                  <a:srgbClr val="1B5BAE"/>
                </a:solidFill>
                <a:ln w="6804" cap="flat">
                  <a:noFill/>
                  <a:prstDash val="solid"/>
                  <a:miter/>
                </a:ln>
              </p:spPr>
              <p:txBody>
                <a:bodyPr rtlCol="0" anchor="ctr"/>
                <a:lstStyle/>
                <a:p>
                  <a:endParaRPr lang="en-US" sz="2400"/>
                </a:p>
              </p:txBody>
            </p:sp>
            <p:sp>
              <p:nvSpPr>
                <p:cNvPr id="79" name="Freeform: Shape 78">
                  <a:extLst>
                    <a:ext uri="{FF2B5EF4-FFF2-40B4-BE49-F238E27FC236}">
                      <a16:creationId xmlns:a16="http://schemas.microsoft.com/office/drawing/2014/main" id="{EB69F287-6862-44FA-9D2B-2C0DFD462D60}"/>
                    </a:ext>
                  </a:extLst>
                </p:cNvPr>
                <p:cNvSpPr/>
                <p:nvPr/>
              </p:nvSpPr>
              <p:spPr>
                <a:xfrm>
                  <a:off x="62004" y="2367412"/>
                  <a:ext cx="207571" cy="163526"/>
                </a:xfrm>
                <a:custGeom>
                  <a:avLst/>
                  <a:gdLst>
                    <a:gd name="connsiteX0" fmla="*/ 256093 w 273834"/>
                    <a:gd name="connsiteY0" fmla="*/ 0 h 215728"/>
                    <a:gd name="connsiteX1" fmla="*/ 228889 w 273834"/>
                    <a:gd name="connsiteY1" fmla="*/ 22473 h 215728"/>
                    <a:gd name="connsiteX2" fmla="*/ 250179 w 273834"/>
                    <a:gd name="connsiteY2" fmla="*/ 22473 h 215728"/>
                    <a:gd name="connsiteX3" fmla="*/ 250160 w 273834"/>
                    <a:gd name="connsiteY3" fmla="*/ 193256 h 215728"/>
                    <a:gd name="connsiteX4" fmla="*/ 27204 w 273834"/>
                    <a:gd name="connsiteY4" fmla="*/ 193256 h 215728"/>
                    <a:gd name="connsiteX5" fmla="*/ 0 w 273834"/>
                    <a:gd name="connsiteY5" fmla="*/ 215729 h 215728"/>
                    <a:gd name="connsiteX6" fmla="*/ 256074 w 273834"/>
                    <a:gd name="connsiteY6" fmla="*/ 215729 h 215728"/>
                    <a:gd name="connsiteX7" fmla="*/ 273816 w 273834"/>
                    <a:gd name="connsiteY7" fmla="*/ 199169 h 215728"/>
                    <a:gd name="connsiteX8" fmla="*/ 273835 w 273834"/>
                    <a:gd name="connsiteY8" fmla="*/ 16559 h 215728"/>
                    <a:gd name="connsiteX9" fmla="*/ 256093 w 273834"/>
                    <a:gd name="connsiteY9" fmla="*/ 0 h 2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34" h="215728">
                      <a:moveTo>
                        <a:pt x="256093" y="0"/>
                      </a:moveTo>
                      <a:lnTo>
                        <a:pt x="228889" y="22473"/>
                      </a:lnTo>
                      <a:lnTo>
                        <a:pt x="250179" y="22473"/>
                      </a:lnTo>
                      <a:lnTo>
                        <a:pt x="250160" y="193256"/>
                      </a:lnTo>
                      <a:lnTo>
                        <a:pt x="27204" y="193256"/>
                      </a:lnTo>
                      <a:lnTo>
                        <a:pt x="0" y="215729"/>
                      </a:lnTo>
                      <a:lnTo>
                        <a:pt x="256074" y="215729"/>
                      </a:lnTo>
                      <a:cubicBezTo>
                        <a:pt x="264946" y="215729"/>
                        <a:pt x="273816" y="208040"/>
                        <a:pt x="273816" y="199169"/>
                      </a:cubicBezTo>
                      <a:lnTo>
                        <a:pt x="273835" y="16559"/>
                      </a:lnTo>
                      <a:cubicBezTo>
                        <a:pt x="273835" y="8280"/>
                        <a:pt x="264963" y="0"/>
                        <a:pt x="256093" y="0"/>
                      </a:cubicBezTo>
                      <a:close/>
                    </a:path>
                  </a:pathLst>
                </a:custGeom>
                <a:solidFill>
                  <a:srgbClr val="56A1D2"/>
                </a:solidFill>
                <a:ln w="6804" cap="flat">
                  <a:noFill/>
                  <a:prstDash val="solid"/>
                  <a:miter/>
                </a:ln>
              </p:spPr>
              <p:txBody>
                <a:bodyPr rtlCol="0" anchor="ctr"/>
                <a:lstStyle/>
                <a:p>
                  <a:endParaRPr lang="en-US" sz="2400"/>
                </a:p>
              </p:txBody>
            </p:sp>
            <p:sp>
              <p:nvSpPr>
                <p:cNvPr id="80" name="Freeform: Shape 79">
                  <a:extLst>
                    <a:ext uri="{FF2B5EF4-FFF2-40B4-BE49-F238E27FC236}">
                      <a16:creationId xmlns:a16="http://schemas.microsoft.com/office/drawing/2014/main" id="{36EA6FF6-855F-4875-A3E4-EDAF03CE1B44}"/>
                    </a:ext>
                  </a:extLst>
                </p:cNvPr>
                <p:cNvSpPr/>
                <p:nvPr/>
              </p:nvSpPr>
              <p:spPr>
                <a:xfrm>
                  <a:off x="84450" y="2560622"/>
                  <a:ext cx="146590" cy="13448"/>
                </a:xfrm>
                <a:custGeom>
                  <a:avLst/>
                  <a:gdLst>
                    <a:gd name="connsiteX0" fmla="*/ 193387 w 193386"/>
                    <a:gd name="connsiteY0" fmla="*/ 0 h 17741"/>
                    <a:gd name="connsiteX1" fmla="*/ 0 w 193386"/>
                    <a:gd name="connsiteY1" fmla="*/ 0 h 17741"/>
                    <a:gd name="connsiteX2" fmla="*/ 0 w 193386"/>
                    <a:gd name="connsiteY2" fmla="*/ 17742 h 17741"/>
                    <a:gd name="connsiteX3" fmla="*/ 193387 w 193386"/>
                    <a:gd name="connsiteY3" fmla="*/ 17742 h 17741"/>
                    <a:gd name="connsiteX4" fmla="*/ 193387 w 193386"/>
                    <a:gd name="connsiteY4" fmla="*/ 0 h 17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386" h="17741">
                      <a:moveTo>
                        <a:pt x="193387" y="0"/>
                      </a:moveTo>
                      <a:lnTo>
                        <a:pt x="0" y="0"/>
                      </a:lnTo>
                      <a:lnTo>
                        <a:pt x="0" y="17742"/>
                      </a:lnTo>
                      <a:lnTo>
                        <a:pt x="193387" y="17742"/>
                      </a:lnTo>
                      <a:lnTo>
                        <a:pt x="193387" y="0"/>
                      </a:lnTo>
                      <a:close/>
                    </a:path>
                  </a:pathLst>
                </a:custGeom>
                <a:solidFill>
                  <a:srgbClr val="56A1D2"/>
                </a:solidFill>
                <a:ln w="6804" cap="flat">
                  <a:noFill/>
                  <a:prstDash val="solid"/>
                  <a:miter/>
                </a:ln>
              </p:spPr>
              <p:txBody>
                <a:bodyPr rtlCol="0" anchor="ctr"/>
                <a:lstStyle/>
                <a:p>
                  <a:endParaRPr lang="en-US" sz="2400"/>
                </a:p>
              </p:txBody>
            </p:sp>
            <p:sp>
              <p:nvSpPr>
                <p:cNvPr id="81" name="Freeform: Shape 80">
                  <a:extLst>
                    <a:ext uri="{FF2B5EF4-FFF2-40B4-BE49-F238E27FC236}">
                      <a16:creationId xmlns:a16="http://schemas.microsoft.com/office/drawing/2014/main" id="{B636C519-A459-42C1-8642-D93F86471D04}"/>
                    </a:ext>
                  </a:extLst>
                </p:cNvPr>
                <p:cNvSpPr/>
                <p:nvPr/>
              </p:nvSpPr>
              <p:spPr>
                <a:xfrm>
                  <a:off x="119412" y="2398347"/>
                  <a:ext cx="81140" cy="47070"/>
                </a:xfrm>
                <a:custGeom>
                  <a:avLst/>
                  <a:gdLst>
                    <a:gd name="connsiteX0" fmla="*/ 53226 w 107042"/>
                    <a:gd name="connsiteY0" fmla="*/ 62096 h 62096"/>
                    <a:gd name="connsiteX1" fmla="*/ 52634 w 107042"/>
                    <a:gd name="connsiteY1" fmla="*/ 62096 h 62096"/>
                    <a:gd name="connsiteX2" fmla="*/ 591 w 107042"/>
                    <a:gd name="connsiteY2" fmla="*/ 31935 h 62096"/>
                    <a:gd name="connsiteX3" fmla="*/ 0 w 107042"/>
                    <a:gd name="connsiteY3" fmla="*/ 30753 h 62096"/>
                    <a:gd name="connsiteX4" fmla="*/ 591 w 107042"/>
                    <a:gd name="connsiteY4" fmla="*/ 29570 h 62096"/>
                    <a:gd name="connsiteX5" fmla="*/ 52634 w 107042"/>
                    <a:gd name="connsiteY5" fmla="*/ 0 h 62096"/>
                    <a:gd name="connsiteX6" fmla="*/ 54408 w 107042"/>
                    <a:gd name="connsiteY6" fmla="*/ 0 h 62096"/>
                    <a:gd name="connsiteX7" fmla="*/ 106451 w 107042"/>
                    <a:gd name="connsiteY7" fmla="*/ 30161 h 62096"/>
                    <a:gd name="connsiteX8" fmla="*/ 107042 w 107042"/>
                    <a:gd name="connsiteY8" fmla="*/ 31344 h 62096"/>
                    <a:gd name="connsiteX9" fmla="*/ 106451 w 107042"/>
                    <a:gd name="connsiteY9" fmla="*/ 32527 h 62096"/>
                    <a:gd name="connsiteX10" fmla="*/ 54999 w 107042"/>
                    <a:gd name="connsiteY10" fmla="*/ 62096 h 62096"/>
                    <a:gd name="connsiteX11" fmla="*/ 53226 w 107042"/>
                    <a:gd name="connsiteY11" fmla="*/ 62096 h 6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042" h="62096">
                      <a:moveTo>
                        <a:pt x="53226" y="62096"/>
                      </a:moveTo>
                      <a:lnTo>
                        <a:pt x="52634" y="62096"/>
                      </a:lnTo>
                      <a:lnTo>
                        <a:pt x="591" y="31935"/>
                      </a:lnTo>
                      <a:cubicBezTo>
                        <a:pt x="0" y="31935"/>
                        <a:pt x="0" y="31344"/>
                        <a:pt x="0" y="30753"/>
                      </a:cubicBezTo>
                      <a:cubicBezTo>
                        <a:pt x="0" y="30161"/>
                        <a:pt x="0" y="29570"/>
                        <a:pt x="591" y="29570"/>
                      </a:cubicBezTo>
                      <a:lnTo>
                        <a:pt x="52634" y="0"/>
                      </a:lnTo>
                      <a:cubicBezTo>
                        <a:pt x="53226" y="0"/>
                        <a:pt x="53817" y="0"/>
                        <a:pt x="54408" y="0"/>
                      </a:cubicBezTo>
                      <a:lnTo>
                        <a:pt x="106451" y="30161"/>
                      </a:lnTo>
                      <a:cubicBezTo>
                        <a:pt x="107042" y="30161"/>
                        <a:pt x="107042" y="30753"/>
                        <a:pt x="107042" y="31344"/>
                      </a:cubicBezTo>
                      <a:cubicBezTo>
                        <a:pt x="107042" y="31935"/>
                        <a:pt x="107042" y="32527"/>
                        <a:pt x="106451" y="32527"/>
                      </a:cubicBezTo>
                      <a:lnTo>
                        <a:pt x="54999" y="62096"/>
                      </a:lnTo>
                      <a:cubicBezTo>
                        <a:pt x="53817" y="62096"/>
                        <a:pt x="53817" y="62096"/>
                        <a:pt x="53226" y="62096"/>
                      </a:cubicBezTo>
                      <a:close/>
                    </a:path>
                  </a:pathLst>
                </a:custGeom>
                <a:solidFill>
                  <a:srgbClr val="82B8F9"/>
                </a:solidFill>
                <a:ln w="6804" cap="flat">
                  <a:noFill/>
                  <a:prstDash val="solid"/>
                  <a:miter/>
                </a:ln>
              </p:spPr>
              <p:txBody>
                <a:bodyPr rtlCol="0" anchor="ctr"/>
                <a:lstStyle/>
                <a:p>
                  <a:endParaRPr lang="en-US" sz="2400"/>
                </a:p>
              </p:txBody>
            </p:sp>
            <p:sp>
              <p:nvSpPr>
                <p:cNvPr id="82" name="Freeform: Shape 81">
                  <a:extLst>
                    <a:ext uri="{FF2B5EF4-FFF2-40B4-BE49-F238E27FC236}">
                      <a16:creationId xmlns:a16="http://schemas.microsoft.com/office/drawing/2014/main" id="{9D056818-95A7-455F-942B-06BE03956024}"/>
                    </a:ext>
                  </a:extLst>
                </p:cNvPr>
                <p:cNvSpPr/>
                <p:nvPr/>
              </p:nvSpPr>
              <p:spPr>
                <a:xfrm>
                  <a:off x="113578" y="2430170"/>
                  <a:ext cx="41691" cy="70381"/>
                </a:xfrm>
                <a:custGeom>
                  <a:avLst/>
                  <a:gdLst>
                    <a:gd name="connsiteX0" fmla="*/ 55000 w 55000"/>
                    <a:gd name="connsiteY0" fmla="*/ 91666 h 92849"/>
                    <a:gd name="connsiteX1" fmla="*/ 55000 w 55000"/>
                    <a:gd name="connsiteY1" fmla="*/ 31344 h 92849"/>
                    <a:gd name="connsiteX2" fmla="*/ 54409 w 55000"/>
                    <a:gd name="connsiteY2" fmla="*/ 30161 h 92849"/>
                    <a:gd name="connsiteX3" fmla="*/ 2366 w 55000"/>
                    <a:gd name="connsiteY3" fmla="*/ 0 h 92849"/>
                    <a:gd name="connsiteX4" fmla="*/ 592 w 55000"/>
                    <a:gd name="connsiteY4" fmla="*/ 0 h 92849"/>
                    <a:gd name="connsiteX5" fmla="*/ 0 w 55000"/>
                    <a:gd name="connsiteY5" fmla="*/ 1183 h 92849"/>
                    <a:gd name="connsiteX6" fmla="*/ 0 w 55000"/>
                    <a:gd name="connsiteY6" fmla="*/ 61505 h 92849"/>
                    <a:gd name="connsiteX7" fmla="*/ 592 w 55000"/>
                    <a:gd name="connsiteY7" fmla="*/ 62688 h 92849"/>
                    <a:gd name="connsiteX8" fmla="*/ 52635 w 55000"/>
                    <a:gd name="connsiteY8" fmla="*/ 92849 h 92849"/>
                    <a:gd name="connsiteX9" fmla="*/ 53226 w 55000"/>
                    <a:gd name="connsiteY9" fmla="*/ 92849 h 92849"/>
                    <a:gd name="connsiteX10" fmla="*/ 53817 w 55000"/>
                    <a:gd name="connsiteY10" fmla="*/ 92849 h 92849"/>
                    <a:gd name="connsiteX11" fmla="*/ 55000 w 55000"/>
                    <a:gd name="connsiteY11" fmla="*/ 91666 h 9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000" h="92849">
                      <a:moveTo>
                        <a:pt x="55000" y="91666"/>
                      </a:moveTo>
                      <a:lnTo>
                        <a:pt x="55000" y="31344"/>
                      </a:lnTo>
                      <a:cubicBezTo>
                        <a:pt x="55000" y="30753"/>
                        <a:pt x="54409" y="30161"/>
                        <a:pt x="54409" y="30161"/>
                      </a:cubicBezTo>
                      <a:lnTo>
                        <a:pt x="2366" y="0"/>
                      </a:lnTo>
                      <a:cubicBezTo>
                        <a:pt x="1775" y="0"/>
                        <a:pt x="1183" y="0"/>
                        <a:pt x="592" y="0"/>
                      </a:cubicBezTo>
                      <a:cubicBezTo>
                        <a:pt x="1" y="0"/>
                        <a:pt x="0" y="591"/>
                        <a:pt x="0" y="1183"/>
                      </a:cubicBezTo>
                      <a:lnTo>
                        <a:pt x="0" y="61505"/>
                      </a:lnTo>
                      <a:cubicBezTo>
                        <a:pt x="0" y="62096"/>
                        <a:pt x="592" y="62688"/>
                        <a:pt x="592" y="62688"/>
                      </a:cubicBezTo>
                      <a:lnTo>
                        <a:pt x="52635" y="92849"/>
                      </a:lnTo>
                      <a:lnTo>
                        <a:pt x="53226" y="92849"/>
                      </a:lnTo>
                      <a:lnTo>
                        <a:pt x="53817" y="92849"/>
                      </a:lnTo>
                      <a:cubicBezTo>
                        <a:pt x="55000" y="92849"/>
                        <a:pt x="55000" y="92258"/>
                        <a:pt x="55000" y="91666"/>
                      </a:cubicBezTo>
                      <a:close/>
                    </a:path>
                  </a:pathLst>
                </a:custGeom>
                <a:solidFill>
                  <a:srgbClr val="61A2F5"/>
                </a:solidFill>
                <a:ln w="6804" cap="flat">
                  <a:noFill/>
                  <a:prstDash val="solid"/>
                  <a:miter/>
                </a:ln>
              </p:spPr>
              <p:txBody>
                <a:bodyPr rtlCol="0" anchor="ctr"/>
                <a:lstStyle/>
                <a:p>
                  <a:endParaRPr lang="en-US" sz="2400"/>
                </a:p>
              </p:txBody>
            </p:sp>
            <p:sp>
              <p:nvSpPr>
                <p:cNvPr id="83" name="Freeform: Shape 82">
                  <a:extLst>
                    <a:ext uri="{FF2B5EF4-FFF2-40B4-BE49-F238E27FC236}">
                      <a16:creationId xmlns:a16="http://schemas.microsoft.com/office/drawing/2014/main" id="{281FB1DA-6AB6-43BB-A82C-AB0EC3F18E38}"/>
                    </a:ext>
                  </a:extLst>
                </p:cNvPr>
                <p:cNvSpPr/>
                <p:nvPr/>
              </p:nvSpPr>
              <p:spPr>
                <a:xfrm>
                  <a:off x="164245" y="2430625"/>
                  <a:ext cx="41691" cy="69933"/>
                </a:xfrm>
                <a:custGeom>
                  <a:avLst/>
                  <a:gdLst>
                    <a:gd name="connsiteX0" fmla="*/ 54408 w 55000"/>
                    <a:gd name="connsiteY0" fmla="*/ 62096 h 92258"/>
                    <a:gd name="connsiteX1" fmla="*/ 55000 w 55000"/>
                    <a:gd name="connsiteY1" fmla="*/ 60914 h 92258"/>
                    <a:gd name="connsiteX2" fmla="*/ 55000 w 55000"/>
                    <a:gd name="connsiteY2" fmla="*/ 1183 h 92258"/>
                    <a:gd name="connsiteX3" fmla="*/ 54408 w 55000"/>
                    <a:gd name="connsiteY3" fmla="*/ 0 h 92258"/>
                    <a:gd name="connsiteX4" fmla="*/ 52635 w 55000"/>
                    <a:gd name="connsiteY4" fmla="*/ 0 h 92258"/>
                    <a:gd name="connsiteX5" fmla="*/ 592 w 55000"/>
                    <a:gd name="connsiteY5" fmla="*/ 30161 h 92258"/>
                    <a:gd name="connsiteX6" fmla="*/ 0 w 55000"/>
                    <a:gd name="connsiteY6" fmla="*/ 31344 h 92258"/>
                    <a:gd name="connsiteX7" fmla="*/ 0 w 55000"/>
                    <a:gd name="connsiteY7" fmla="*/ 91075 h 92258"/>
                    <a:gd name="connsiteX8" fmla="*/ 592 w 55000"/>
                    <a:gd name="connsiteY8" fmla="*/ 92258 h 92258"/>
                    <a:gd name="connsiteX9" fmla="*/ 1183 w 55000"/>
                    <a:gd name="connsiteY9" fmla="*/ 92258 h 92258"/>
                    <a:gd name="connsiteX10" fmla="*/ 1775 w 55000"/>
                    <a:gd name="connsiteY10" fmla="*/ 92258 h 92258"/>
                    <a:gd name="connsiteX11" fmla="*/ 54408 w 55000"/>
                    <a:gd name="connsiteY11" fmla="*/ 62096 h 9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000" h="92258">
                      <a:moveTo>
                        <a:pt x="54408" y="62096"/>
                      </a:moveTo>
                      <a:cubicBezTo>
                        <a:pt x="55000" y="62096"/>
                        <a:pt x="55000" y="61505"/>
                        <a:pt x="55000" y="60914"/>
                      </a:cubicBezTo>
                      <a:lnTo>
                        <a:pt x="55000" y="1183"/>
                      </a:lnTo>
                      <a:cubicBezTo>
                        <a:pt x="55000" y="591"/>
                        <a:pt x="54408" y="0"/>
                        <a:pt x="54408" y="0"/>
                      </a:cubicBezTo>
                      <a:cubicBezTo>
                        <a:pt x="53817" y="0"/>
                        <a:pt x="53226" y="0"/>
                        <a:pt x="52635" y="0"/>
                      </a:cubicBezTo>
                      <a:lnTo>
                        <a:pt x="592" y="30161"/>
                      </a:lnTo>
                      <a:cubicBezTo>
                        <a:pt x="0" y="30161"/>
                        <a:pt x="0" y="30753"/>
                        <a:pt x="0" y="31344"/>
                      </a:cubicBezTo>
                      <a:lnTo>
                        <a:pt x="0" y="91075"/>
                      </a:lnTo>
                      <a:cubicBezTo>
                        <a:pt x="0" y="91666"/>
                        <a:pt x="592" y="92258"/>
                        <a:pt x="592" y="92258"/>
                      </a:cubicBezTo>
                      <a:lnTo>
                        <a:pt x="1183" y="92258"/>
                      </a:lnTo>
                      <a:lnTo>
                        <a:pt x="1775" y="92258"/>
                      </a:lnTo>
                      <a:lnTo>
                        <a:pt x="54408" y="62096"/>
                      </a:lnTo>
                      <a:close/>
                    </a:path>
                  </a:pathLst>
                </a:custGeom>
                <a:solidFill>
                  <a:srgbClr val="1976BE"/>
                </a:solidFill>
                <a:ln w="6804" cap="flat">
                  <a:noFill/>
                  <a:prstDash val="solid"/>
                  <a:miter/>
                </a:ln>
              </p:spPr>
              <p:txBody>
                <a:bodyPr rtlCol="0" anchor="ctr"/>
                <a:lstStyle/>
                <a:p>
                  <a:endParaRPr lang="en-US" sz="2400"/>
                </a:p>
              </p:txBody>
            </p:sp>
            <p:sp>
              <p:nvSpPr>
                <p:cNvPr id="84" name="Freeform: Shape 83">
                  <a:extLst>
                    <a:ext uri="{FF2B5EF4-FFF2-40B4-BE49-F238E27FC236}">
                      <a16:creationId xmlns:a16="http://schemas.microsoft.com/office/drawing/2014/main" id="{9E6981D6-825B-4F59-A71B-C64784FAE221}"/>
                    </a:ext>
                  </a:extLst>
                </p:cNvPr>
                <p:cNvSpPr/>
                <p:nvPr/>
              </p:nvSpPr>
              <p:spPr>
                <a:xfrm>
                  <a:off x="45451" y="2367412"/>
                  <a:ext cx="210696" cy="163626"/>
                </a:xfrm>
                <a:custGeom>
                  <a:avLst/>
                  <a:gdLst>
                    <a:gd name="connsiteX0" fmla="*/ 22473 w 277956"/>
                    <a:gd name="connsiteY0" fmla="*/ 193387 h 215860"/>
                    <a:gd name="connsiteX1" fmla="*/ 22473 w 277956"/>
                    <a:gd name="connsiteY1" fmla="*/ 22473 h 215860"/>
                    <a:gd name="connsiteX2" fmla="*/ 251343 w 277956"/>
                    <a:gd name="connsiteY2" fmla="*/ 22473 h 215860"/>
                    <a:gd name="connsiteX3" fmla="*/ 277956 w 277956"/>
                    <a:gd name="connsiteY3" fmla="*/ 0 h 215860"/>
                    <a:gd name="connsiteX4" fmla="*/ 15968 w 277956"/>
                    <a:gd name="connsiteY4" fmla="*/ 0 h 215860"/>
                    <a:gd name="connsiteX5" fmla="*/ 5914 w 277956"/>
                    <a:gd name="connsiteY5" fmla="*/ 4140 h 215860"/>
                    <a:gd name="connsiteX6" fmla="*/ 0 w 277956"/>
                    <a:gd name="connsiteY6" fmla="*/ 16559 h 215860"/>
                    <a:gd name="connsiteX7" fmla="*/ 0 w 277956"/>
                    <a:gd name="connsiteY7" fmla="*/ 199301 h 215860"/>
                    <a:gd name="connsiteX8" fmla="*/ 15968 w 277956"/>
                    <a:gd name="connsiteY8" fmla="*/ 215860 h 215860"/>
                    <a:gd name="connsiteX9" fmla="*/ 22473 w 277956"/>
                    <a:gd name="connsiteY9" fmla="*/ 215860 h 215860"/>
                    <a:gd name="connsiteX10" fmla="*/ 49678 w 277956"/>
                    <a:gd name="connsiteY10" fmla="*/ 193387 h 215860"/>
                    <a:gd name="connsiteX11" fmla="*/ 22473 w 277956"/>
                    <a:gd name="connsiteY11" fmla="*/ 193387 h 21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956" h="215860">
                      <a:moveTo>
                        <a:pt x="22473" y="193387"/>
                      </a:moveTo>
                      <a:lnTo>
                        <a:pt x="22473" y="22473"/>
                      </a:lnTo>
                      <a:lnTo>
                        <a:pt x="251343" y="22473"/>
                      </a:lnTo>
                      <a:lnTo>
                        <a:pt x="277956" y="0"/>
                      </a:lnTo>
                      <a:lnTo>
                        <a:pt x="15968" y="0"/>
                      </a:lnTo>
                      <a:cubicBezTo>
                        <a:pt x="12419" y="0"/>
                        <a:pt x="8871" y="1774"/>
                        <a:pt x="5914" y="4140"/>
                      </a:cubicBezTo>
                      <a:cubicBezTo>
                        <a:pt x="2366" y="7097"/>
                        <a:pt x="0" y="11828"/>
                        <a:pt x="0" y="16559"/>
                      </a:cubicBezTo>
                      <a:lnTo>
                        <a:pt x="0" y="199301"/>
                      </a:lnTo>
                      <a:cubicBezTo>
                        <a:pt x="0" y="208172"/>
                        <a:pt x="7097" y="215860"/>
                        <a:pt x="15968" y="215860"/>
                      </a:cubicBezTo>
                      <a:lnTo>
                        <a:pt x="22473" y="215860"/>
                      </a:lnTo>
                      <a:lnTo>
                        <a:pt x="49678" y="193387"/>
                      </a:lnTo>
                      <a:lnTo>
                        <a:pt x="22473" y="193387"/>
                      </a:lnTo>
                      <a:close/>
                    </a:path>
                  </a:pathLst>
                </a:custGeom>
                <a:solidFill>
                  <a:srgbClr val="84ADD7"/>
                </a:solidFill>
                <a:ln w="6804" cap="flat">
                  <a:noFill/>
                  <a:prstDash val="solid"/>
                  <a:miter/>
                </a:ln>
              </p:spPr>
              <p:txBody>
                <a:bodyPr rtlCol="0" anchor="ctr"/>
                <a:lstStyle/>
                <a:p>
                  <a:endParaRPr lang="en-US" sz="2400"/>
                </a:p>
              </p:txBody>
            </p:sp>
            <p:sp>
              <p:nvSpPr>
                <p:cNvPr id="85" name="Freeform: Shape 84">
                  <a:extLst>
                    <a:ext uri="{FF2B5EF4-FFF2-40B4-BE49-F238E27FC236}">
                      <a16:creationId xmlns:a16="http://schemas.microsoft.com/office/drawing/2014/main" id="{D5ACBC61-3439-404F-893E-9A3593355E8B}"/>
                    </a:ext>
                  </a:extLst>
                </p:cNvPr>
                <p:cNvSpPr/>
                <p:nvPr/>
              </p:nvSpPr>
              <p:spPr>
                <a:xfrm>
                  <a:off x="153486" y="2373690"/>
                  <a:ext cx="6276" cy="6276"/>
                </a:xfrm>
                <a:custGeom>
                  <a:avLst/>
                  <a:gdLst>
                    <a:gd name="connsiteX0" fmla="*/ 8280 w 8279"/>
                    <a:gd name="connsiteY0" fmla="*/ 4140 h 8279"/>
                    <a:gd name="connsiteX1" fmla="*/ 4140 w 8279"/>
                    <a:gd name="connsiteY1" fmla="*/ 8280 h 8279"/>
                    <a:gd name="connsiteX2" fmla="*/ 0 w 8279"/>
                    <a:gd name="connsiteY2" fmla="*/ 4140 h 8279"/>
                    <a:gd name="connsiteX3" fmla="*/ 4140 w 8279"/>
                    <a:gd name="connsiteY3" fmla="*/ 0 h 8279"/>
                    <a:gd name="connsiteX4" fmla="*/ 8280 w 8279"/>
                    <a:gd name="connsiteY4" fmla="*/ 4140 h 8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9" h="8279">
                      <a:moveTo>
                        <a:pt x="8280" y="4140"/>
                      </a:moveTo>
                      <a:cubicBezTo>
                        <a:pt x="8280" y="6505"/>
                        <a:pt x="6506" y="8280"/>
                        <a:pt x="4140" y="8280"/>
                      </a:cubicBezTo>
                      <a:cubicBezTo>
                        <a:pt x="1775" y="8280"/>
                        <a:pt x="0" y="6505"/>
                        <a:pt x="0" y="4140"/>
                      </a:cubicBezTo>
                      <a:cubicBezTo>
                        <a:pt x="0" y="1774"/>
                        <a:pt x="1775" y="0"/>
                        <a:pt x="4140" y="0"/>
                      </a:cubicBezTo>
                      <a:cubicBezTo>
                        <a:pt x="6506" y="0"/>
                        <a:pt x="8280" y="1774"/>
                        <a:pt x="8280" y="4140"/>
                      </a:cubicBezTo>
                      <a:close/>
                    </a:path>
                  </a:pathLst>
                </a:custGeom>
                <a:solidFill>
                  <a:srgbClr val="B7D332"/>
                </a:solidFill>
                <a:ln w="6804" cap="flat">
                  <a:noFill/>
                  <a:prstDash val="solid"/>
                  <a:miter/>
                </a:ln>
              </p:spPr>
              <p:txBody>
                <a:bodyPr rtlCol="0" anchor="ctr"/>
                <a:lstStyle/>
                <a:p>
                  <a:endParaRPr lang="en-US" sz="2400"/>
                </a:p>
              </p:txBody>
            </p:sp>
          </p:grpSp>
        </p:grpSp>
        <p:grpSp>
          <p:nvGrpSpPr>
            <p:cNvPr id="86" name="Group 5">
              <a:extLst>
                <a:ext uri="{FF2B5EF4-FFF2-40B4-BE49-F238E27FC236}">
                  <a16:creationId xmlns:a16="http://schemas.microsoft.com/office/drawing/2014/main" id="{748359C6-2B54-4805-98C6-9F4CB24A16F7}"/>
                </a:ext>
              </a:extLst>
            </p:cNvPr>
            <p:cNvGrpSpPr>
              <a:grpSpLocks noChangeAspect="1"/>
            </p:cNvGrpSpPr>
            <p:nvPr/>
          </p:nvGrpSpPr>
          <p:grpSpPr bwMode="auto">
            <a:xfrm>
              <a:off x="2545609" y="3325348"/>
              <a:ext cx="290346" cy="213292"/>
              <a:chOff x="2099" y="2414"/>
              <a:chExt cx="260" cy="191"/>
            </a:xfrm>
          </p:grpSpPr>
          <p:sp>
            <p:nvSpPr>
              <p:cNvPr id="87" name="AutoShape 4">
                <a:extLst>
                  <a:ext uri="{FF2B5EF4-FFF2-40B4-BE49-F238E27FC236}">
                    <a16:creationId xmlns:a16="http://schemas.microsoft.com/office/drawing/2014/main" id="{D21A1994-B2EC-47D4-AB0B-FC9C7A285551}"/>
                  </a:ext>
                </a:extLst>
              </p:cNvPr>
              <p:cNvSpPr>
                <a:spLocks noChangeAspect="1" noChangeArrowheads="1" noTextEdit="1"/>
              </p:cNvSpPr>
              <p:nvPr/>
            </p:nvSpPr>
            <p:spPr bwMode="auto">
              <a:xfrm>
                <a:off x="2099" y="2416"/>
                <a:ext cx="260"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88" name="Freeform 6">
                <a:extLst>
                  <a:ext uri="{FF2B5EF4-FFF2-40B4-BE49-F238E27FC236}">
                    <a16:creationId xmlns:a16="http://schemas.microsoft.com/office/drawing/2014/main" id="{A5A04B7A-DC8C-4932-8668-70049EBD32E2}"/>
                  </a:ext>
                </a:extLst>
              </p:cNvPr>
              <p:cNvSpPr>
                <a:spLocks noEditPoints="1"/>
              </p:cNvSpPr>
              <p:nvPr/>
            </p:nvSpPr>
            <p:spPr bwMode="auto">
              <a:xfrm>
                <a:off x="2234"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8 w 29"/>
                  <a:gd name="T11" fmla="*/ 54 h 64"/>
                  <a:gd name="T12" fmla="*/ 18 w 29"/>
                  <a:gd name="T13" fmla="*/ 11 h 64"/>
                  <a:gd name="T14" fmla="*/ 27 w 29"/>
                  <a:gd name="T15" fmla="*/ 8 h 64"/>
                  <a:gd name="T16" fmla="*/ 27 w 29"/>
                  <a:gd name="T17" fmla="*/ 57 h 64"/>
                  <a:gd name="T18" fmla="*/ 18 w 29"/>
                  <a:gd name="T19" fmla="*/ 54 h 64"/>
                  <a:gd name="T20" fmla="*/ 9 w 29"/>
                  <a:gd name="T21" fmla="*/ 51 h 64"/>
                  <a:gd name="T22" fmla="*/ 9 w 29"/>
                  <a:gd name="T23" fmla="*/ 12 h 64"/>
                  <a:gd name="T24" fmla="*/ 16 w 29"/>
                  <a:gd name="T25" fmla="*/ 11 h 64"/>
                  <a:gd name="T26" fmla="*/ 16 w 29"/>
                  <a:gd name="T27" fmla="*/ 54 h 64"/>
                  <a:gd name="T28" fmla="*/ 9 w 29"/>
                  <a:gd name="T29" fmla="*/ 51 h 64"/>
                  <a:gd name="T30" fmla="*/ 2 w 29"/>
                  <a:gd name="T31" fmla="*/ 49 h 64"/>
                  <a:gd name="T32" fmla="*/ 2 w 29"/>
                  <a:gd name="T33" fmla="*/ 15 h 64"/>
                  <a:gd name="T34" fmla="*/ 7 w 29"/>
                  <a:gd name="T35" fmla="*/ 14 h 64"/>
                  <a:gd name="T36" fmla="*/ 7 w 29"/>
                  <a:gd name="T37" fmla="*/ 51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8" y="54"/>
                    </a:moveTo>
                    <a:lnTo>
                      <a:pt x="18" y="11"/>
                    </a:lnTo>
                    <a:lnTo>
                      <a:pt x="27" y="8"/>
                    </a:lnTo>
                    <a:lnTo>
                      <a:pt x="27" y="57"/>
                    </a:lnTo>
                    <a:lnTo>
                      <a:pt x="18" y="54"/>
                    </a:lnTo>
                    <a:close/>
                    <a:moveTo>
                      <a:pt x="9" y="51"/>
                    </a:moveTo>
                    <a:lnTo>
                      <a:pt x="9" y="12"/>
                    </a:lnTo>
                    <a:lnTo>
                      <a:pt x="16" y="11"/>
                    </a:lnTo>
                    <a:lnTo>
                      <a:pt x="16" y="54"/>
                    </a:lnTo>
                    <a:lnTo>
                      <a:pt x="9" y="51"/>
                    </a:lnTo>
                    <a:close/>
                    <a:moveTo>
                      <a:pt x="2" y="49"/>
                    </a:moveTo>
                    <a:lnTo>
                      <a:pt x="2" y="15"/>
                    </a:lnTo>
                    <a:lnTo>
                      <a:pt x="7" y="14"/>
                    </a:lnTo>
                    <a:lnTo>
                      <a:pt x="7" y="51"/>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89" name="Freeform 7">
                <a:extLst>
                  <a:ext uri="{FF2B5EF4-FFF2-40B4-BE49-F238E27FC236}">
                    <a16:creationId xmlns:a16="http://schemas.microsoft.com/office/drawing/2014/main" id="{5D484C08-865F-4CC4-A6A5-22C35915B091}"/>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90" name="Freeform 8">
                <a:extLst>
                  <a:ext uri="{FF2B5EF4-FFF2-40B4-BE49-F238E27FC236}">
                    <a16:creationId xmlns:a16="http://schemas.microsoft.com/office/drawing/2014/main" id="{53EDA95F-6474-4C8D-80E4-5705642F008C}"/>
                  </a:ext>
                </a:extLst>
              </p:cNvPr>
              <p:cNvSpPr>
                <a:spLocks noEditPoints="1"/>
              </p:cNvSpPr>
              <p:nvPr/>
            </p:nvSpPr>
            <p:spPr bwMode="auto">
              <a:xfrm>
                <a:off x="2142"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7 w 29"/>
                  <a:gd name="T11" fmla="*/ 54 h 64"/>
                  <a:gd name="T12" fmla="*/ 17 w 29"/>
                  <a:gd name="T13" fmla="*/ 11 h 64"/>
                  <a:gd name="T14" fmla="*/ 26 w 29"/>
                  <a:gd name="T15" fmla="*/ 8 h 64"/>
                  <a:gd name="T16" fmla="*/ 26 w 29"/>
                  <a:gd name="T17" fmla="*/ 57 h 64"/>
                  <a:gd name="T18" fmla="*/ 17 w 29"/>
                  <a:gd name="T19" fmla="*/ 54 h 64"/>
                  <a:gd name="T20" fmla="*/ 8 w 29"/>
                  <a:gd name="T21" fmla="*/ 51 h 64"/>
                  <a:gd name="T22" fmla="*/ 8 w 29"/>
                  <a:gd name="T23" fmla="*/ 12 h 64"/>
                  <a:gd name="T24" fmla="*/ 16 w 29"/>
                  <a:gd name="T25" fmla="*/ 11 h 64"/>
                  <a:gd name="T26" fmla="*/ 16 w 29"/>
                  <a:gd name="T27" fmla="*/ 54 h 64"/>
                  <a:gd name="T28" fmla="*/ 8 w 29"/>
                  <a:gd name="T29" fmla="*/ 51 h 64"/>
                  <a:gd name="T30" fmla="*/ 1 w 29"/>
                  <a:gd name="T31" fmla="*/ 49 h 64"/>
                  <a:gd name="T32" fmla="*/ 1 w 29"/>
                  <a:gd name="T33" fmla="*/ 15 h 64"/>
                  <a:gd name="T34" fmla="*/ 7 w 29"/>
                  <a:gd name="T35" fmla="*/ 14 h 64"/>
                  <a:gd name="T36" fmla="*/ 7 w 29"/>
                  <a:gd name="T37" fmla="*/ 51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7" y="54"/>
                    </a:moveTo>
                    <a:lnTo>
                      <a:pt x="17" y="11"/>
                    </a:lnTo>
                    <a:lnTo>
                      <a:pt x="26" y="8"/>
                    </a:lnTo>
                    <a:lnTo>
                      <a:pt x="26" y="57"/>
                    </a:lnTo>
                    <a:lnTo>
                      <a:pt x="17" y="54"/>
                    </a:lnTo>
                    <a:close/>
                    <a:moveTo>
                      <a:pt x="8" y="51"/>
                    </a:moveTo>
                    <a:lnTo>
                      <a:pt x="8" y="12"/>
                    </a:lnTo>
                    <a:lnTo>
                      <a:pt x="16" y="11"/>
                    </a:lnTo>
                    <a:lnTo>
                      <a:pt x="16" y="54"/>
                    </a:lnTo>
                    <a:lnTo>
                      <a:pt x="8" y="51"/>
                    </a:lnTo>
                    <a:close/>
                    <a:moveTo>
                      <a:pt x="1" y="49"/>
                    </a:moveTo>
                    <a:lnTo>
                      <a:pt x="1" y="15"/>
                    </a:lnTo>
                    <a:lnTo>
                      <a:pt x="7" y="14"/>
                    </a:lnTo>
                    <a:lnTo>
                      <a:pt x="7" y="51"/>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91" name="Freeform 9">
                <a:extLst>
                  <a:ext uri="{FF2B5EF4-FFF2-40B4-BE49-F238E27FC236}">
                    <a16:creationId xmlns:a16="http://schemas.microsoft.com/office/drawing/2014/main" id="{6B835C3C-CEEE-457C-8BF9-617A1D6B4AE9}"/>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92" name="Freeform 10">
                <a:extLst>
                  <a:ext uri="{FF2B5EF4-FFF2-40B4-BE49-F238E27FC236}">
                    <a16:creationId xmlns:a16="http://schemas.microsoft.com/office/drawing/2014/main" id="{CB5CCB80-DB67-438C-B60B-2A188040CC89}"/>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93" name="Freeform 11">
                <a:extLst>
                  <a:ext uri="{FF2B5EF4-FFF2-40B4-BE49-F238E27FC236}">
                    <a16:creationId xmlns:a16="http://schemas.microsoft.com/office/drawing/2014/main" id="{4BDCD7DC-0119-4413-A498-40927B2B337F}"/>
                  </a:ext>
                </a:extLst>
              </p:cNvPr>
              <p:cNvSpPr>
                <a:spLocks noEditPoints="1"/>
              </p:cNvSpPr>
              <p:nvPr/>
            </p:nvSpPr>
            <p:spPr bwMode="auto">
              <a:xfrm>
                <a:off x="2142"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7 w 29"/>
                  <a:gd name="T11" fmla="*/ 53 h 64"/>
                  <a:gd name="T12" fmla="*/ 17 w 29"/>
                  <a:gd name="T13" fmla="*/ 10 h 64"/>
                  <a:gd name="T14" fmla="*/ 26 w 29"/>
                  <a:gd name="T15" fmla="*/ 7 h 64"/>
                  <a:gd name="T16" fmla="*/ 26 w 29"/>
                  <a:gd name="T17" fmla="*/ 56 h 64"/>
                  <a:gd name="T18" fmla="*/ 17 w 29"/>
                  <a:gd name="T19" fmla="*/ 53 h 64"/>
                  <a:gd name="T20" fmla="*/ 8 w 29"/>
                  <a:gd name="T21" fmla="*/ 50 h 64"/>
                  <a:gd name="T22" fmla="*/ 8 w 29"/>
                  <a:gd name="T23" fmla="*/ 12 h 64"/>
                  <a:gd name="T24" fmla="*/ 16 w 29"/>
                  <a:gd name="T25" fmla="*/ 10 h 64"/>
                  <a:gd name="T26" fmla="*/ 16 w 29"/>
                  <a:gd name="T27" fmla="*/ 53 h 64"/>
                  <a:gd name="T28" fmla="*/ 8 w 29"/>
                  <a:gd name="T29" fmla="*/ 50 h 64"/>
                  <a:gd name="T30" fmla="*/ 1 w 29"/>
                  <a:gd name="T31" fmla="*/ 49 h 64"/>
                  <a:gd name="T32" fmla="*/ 1 w 29"/>
                  <a:gd name="T33" fmla="*/ 15 h 64"/>
                  <a:gd name="T34" fmla="*/ 7 w 29"/>
                  <a:gd name="T35" fmla="*/ 13 h 64"/>
                  <a:gd name="T36" fmla="*/ 7 w 29"/>
                  <a:gd name="T37" fmla="*/ 50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7" y="53"/>
                    </a:moveTo>
                    <a:lnTo>
                      <a:pt x="17" y="10"/>
                    </a:lnTo>
                    <a:lnTo>
                      <a:pt x="26" y="7"/>
                    </a:lnTo>
                    <a:lnTo>
                      <a:pt x="26" y="56"/>
                    </a:lnTo>
                    <a:lnTo>
                      <a:pt x="17" y="53"/>
                    </a:lnTo>
                    <a:close/>
                    <a:moveTo>
                      <a:pt x="8" y="50"/>
                    </a:moveTo>
                    <a:lnTo>
                      <a:pt x="8" y="12"/>
                    </a:lnTo>
                    <a:lnTo>
                      <a:pt x="16" y="10"/>
                    </a:lnTo>
                    <a:lnTo>
                      <a:pt x="16" y="53"/>
                    </a:lnTo>
                    <a:lnTo>
                      <a:pt x="8" y="50"/>
                    </a:lnTo>
                    <a:close/>
                    <a:moveTo>
                      <a:pt x="1" y="49"/>
                    </a:moveTo>
                    <a:lnTo>
                      <a:pt x="1" y="15"/>
                    </a:lnTo>
                    <a:lnTo>
                      <a:pt x="7" y="13"/>
                    </a:lnTo>
                    <a:lnTo>
                      <a:pt x="7" y="50"/>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94" name="Freeform 12">
                <a:extLst>
                  <a:ext uri="{FF2B5EF4-FFF2-40B4-BE49-F238E27FC236}">
                    <a16:creationId xmlns:a16="http://schemas.microsoft.com/office/drawing/2014/main" id="{357BEB8F-39BE-4DC8-9559-47BF58237DCC}"/>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95" name="Freeform 13">
                <a:extLst>
                  <a:ext uri="{FF2B5EF4-FFF2-40B4-BE49-F238E27FC236}">
                    <a16:creationId xmlns:a16="http://schemas.microsoft.com/office/drawing/2014/main" id="{3AF52A2E-5AD4-46DD-8886-077BB3769F2A}"/>
                  </a:ext>
                </a:extLst>
              </p:cNvPr>
              <p:cNvSpPr>
                <a:spLocks noEditPoints="1"/>
              </p:cNvSpPr>
              <p:nvPr/>
            </p:nvSpPr>
            <p:spPr bwMode="auto">
              <a:xfrm>
                <a:off x="2234"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8 w 29"/>
                  <a:gd name="T11" fmla="*/ 53 h 64"/>
                  <a:gd name="T12" fmla="*/ 18 w 29"/>
                  <a:gd name="T13" fmla="*/ 10 h 64"/>
                  <a:gd name="T14" fmla="*/ 27 w 29"/>
                  <a:gd name="T15" fmla="*/ 7 h 64"/>
                  <a:gd name="T16" fmla="*/ 27 w 29"/>
                  <a:gd name="T17" fmla="*/ 56 h 64"/>
                  <a:gd name="T18" fmla="*/ 18 w 29"/>
                  <a:gd name="T19" fmla="*/ 53 h 64"/>
                  <a:gd name="T20" fmla="*/ 9 w 29"/>
                  <a:gd name="T21" fmla="*/ 50 h 64"/>
                  <a:gd name="T22" fmla="*/ 9 w 29"/>
                  <a:gd name="T23" fmla="*/ 12 h 64"/>
                  <a:gd name="T24" fmla="*/ 16 w 29"/>
                  <a:gd name="T25" fmla="*/ 10 h 64"/>
                  <a:gd name="T26" fmla="*/ 16 w 29"/>
                  <a:gd name="T27" fmla="*/ 53 h 64"/>
                  <a:gd name="T28" fmla="*/ 9 w 29"/>
                  <a:gd name="T29" fmla="*/ 50 h 64"/>
                  <a:gd name="T30" fmla="*/ 2 w 29"/>
                  <a:gd name="T31" fmla="*/ 49 h 64"/>
                  <a:gd name="T32" fmla="*/ 2 w 29"/>
                  <a:gd name="T33" fmla="*/ 15 h 64"/>
                  <a:gd name="T34" fmla="*/ 7 w 29"/>
                  <a:gd name="T35" fmla="*/ 13 h 64"/>
                  <a:gd name="T36" fmla="*/ 7 w 29"/>
                  <a:gd name="T37" fmla="*/ 50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8" y="53"/>
                    </a:moveTo>
                    <a:lnTo>
                      <a:pt x="18" y="10"/>
                    </a:lnTo>
                    <a:lnTo>
                      <a:pt x="27" y="7"/>
                    </a:lnTo>
                    <a:lnTo>
                      <a:pt x="27" y="56"/>
                    </a:lnTo>
                    <a:lnTo>
                      <a:pt x="18" y="53"/>
                    </a:lnTo>
                    <a:close/>
                    <a:moveTo>
                      <a:pt x="9" y="50"/>
                    </a:moveTo>
                    <a:lnTo>
                      <a:pt x="9" y="12"/>
                    </a:lnTo>
                    <a:lnTo>
                      <a:pt x="16" y="10"/>
                    </a:lnTo>
                    <a:lnTo>
                      <a:pt x="16" y="53"/>
                    </a:lnTo>
                    <a:lnTo>
                      <a:pt x="9" y="50"/>
                    </a:lnTo>
                    <a:close/>
                    <a:moveTo>
                      <a:pt x="2" y="49"/>
                    </a:moveTo>
                    <a:lnTo>
                      <a:pt x="2" y="15"/>
                    </a:lnTo>
                    <a:lnTo>
                      <a:pt x="7" y="13"/>
                    </a:lnTo>
                    <a:lnTo>
                      <a:pt x="7" y="50"/>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96" name="Freeform 14">
                <a:extLst>
                  <a:ext uri="{FF2B5EF4-FFF2-40B4-BE49-F238E27FC236}">
                    <a16:creationId xmlns:a16="http://schemas.microsoft.com/office/drawing/2014/main" id="{15CAC528-5F20-487C-8E00-B5915F37E048}"/>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97" name="Freeform 15">
                <a:extLst>
                  <a:ext uri="{FF2B5EF4-FFF2-40B4-BE49-F238E27FC236}">
                    <a16:creationId xmlns:a16="http://schemas.microsoft.com/office/drawing/2014/main" id="{A6DA4B37-620E-4128-B5F9-8828CE698708}"/>
                  </a:ext>
                </a:extLst>
              </p:cNvPr>
              <p:cNvSpPr>
                <a:spLocks noEditPoints="1"/>
              </p:cNvSpPr>
              <p:nvPr/>
            </p:nvSpPr>
            <p:spPr bwMode="auto">
              <a:xfrm>
                <a:off x="2192" y="2478"/>
                <a:ext cx="29" cy="63"/>
              </a:xfrm>
              <a:custGeom>
                <a:avLst/>
                <a:gdLst>
                  <a:gd name="T0" fmla="*/ 17 w 29"/>
                  <a:gd name="T1" fmla="*/ 54 h 63"/>
                  <a:gd name="T2" fmla="*/ 17 w 29"/>
                  <a:gd name="T3" fmla="*/ 9 h 63"/>
                  <a:gd name="T4" fmla="*/ 24 w 29"/>
                  <a:gd name="T5" fmla="*/ 6 h 63"/>
                  <a:gd name="T6" fmla="*/ 24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4" y="6"/>
                    </a:lnTo>
                    <a:lnTo>
                      <a:pt x="24"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98" name="Freeform 16">
                <a:extLst>
                  <a:ext uri="{FF2B5EF4-FFF2-40B4-BE49-F238E27FC236}">
                    <a16:creationId xmlns:a16="http://schemas.microsoft.com/office/drawing/2014/main" id="{42466CC5-C7B6-4332-80D8-E7A51FA19D53}"/>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99" name="Freeform 17">
                <a:extLst>
                  <a:ext uri="{FF2B5EF4-FFF2-40B4-BE49-F238E27FC236}">
                    <a16:creationId xmlns:a16="http://schemas.microsoft.com/office/drawing/2014/main" id="{F9ED1C12-079A-4F64-8CEC-A3DCA7A577B4}"/>
                  </a:ext>
                </a:extLst>
              </p:cNvPr>
              <p:cNvSpPr>
                <a:spLocks noEditPoints="1"/>
              </p:cNvSpPr>
              <p:nvPr/>
            </p:nvSpPr>
            <p:spPr bwMode="auto">
              <a:xfrm>
                <a:off x="2099" y="2478"/>
                <a:ext cx="29" cy="63"/>
              </a:xfrm>
              <a:custGeom>
                <a:avLst/>
                <a:gdLst>
                  <a:gd name="T0" fmla="*/ 0 w 29"/>
                  <a:gd name="T1" fmla="*/ 9 h 63"/>
                  <a:gd name="T2" fmla="*/ 0 w 29"/>
                  <a:gd name="T3" fmla="*/ 51 h 63"/>
                  <a:gd name="T4" fmla="*/ 29 w 29"/>
                  <a:gd name="T5" fmla="*/ 63 h 63"/>
                  <a:gd name="T6" fmla="*/ 29 w 29"/>
                  <a:gd name="T7" fmla="*/ 0 h 63"/>
                  <a:gd name="T8" fmla="*/ 0 w 29"/>
                  <a:gd name="T9" fmla="*/ 9 h 63"/>
                  <a:gd name="T10" fmla="*/ 18 w 29"/>
                  <a:gd name="T11" fmla="*/ 54 h 63"/>
                  <a:gd name="T12" fmla="*/ 18 w 29"/>
                  <a:gd name="T13" fmla="*/ 9 h 63"/>
                  <a:gd name="T14" fmla="*/ 26 w 29"/>
                  <a:gd name="T15" fmla="*/ 6 h 63"/>
                  <a:gd name="T16" fmla="*/ 26 w 29"/>
                  <a:gd name="T17" fmla="*/ 55 h 63"/>
                  <a:gd name="T18" fmla="*/ 18 w 29"/>
                  <a:gd name="T19" fmla="*/ 54 h 63"/>
                  <a:gd name="T20" fmla="*/ 9 w 29"/>
                  <a:gd name="T21" fmla="*/ 51 h 63"/>
                  <a:gd name="T22" fmla="*/ 9 w 29"/>
                  <a:gd name="T23" fmla="*/ 12 h 63"/>
                  <a:gd name="T24" fmla="*/ 15 w 29"/>
                  <a:gd name="T25" fmla="*/ 11 h 63"/>
                  <a:gd name="T26" fmla="*/ 15 w 29"/>
                  <a:gd name="T27" fmla="*/ 52 h 63"/>
                  <a:gd name="T28" fmla="*/ 9 w 29"/>
                  <a:gd name="T29" fmla="*/ 51 h 63"/>
                  <a:gd name="T30" fmla="*/ 1 w 29"/>
                  <a:gd name="T31" fmla="*/ 48 h 63"/>
                  <a:gd name="T32" fmla="*/ 1 w 29"/>
                  <a:gd name="T33" fmla="*/ 14 h 63"/>
                  <a:gd name="T34" fmla="*/ 6 w 29"/>
                  <a:gd name="T35" fmla="*/ 12 h 63"/>
                  <a:gd name="T36" fmla="*/ 6 w 29"/>
                  <a:gd name="T37" fmla="*/ 49 h 63"/>
                  <a:gd name="T38" fmla="*/ 1 w 29"/>
                  <a:gd name="T3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0" y="9"/>
                    </a:moveTo>
                    <a:lnTo>
                      <a:pt x="0" y="51"/>
                    </a:lnTo>
                    <a:lnTo>
                      <a:pt x="29" y="63"/>
                    </a:lnTo>
                    <a:lnTo>
                      <a:pt x="29" y="0"/>
                    </a:lnTo>
                    <a:lnTo>
                      <a:pt x="0" y="9"/>
                    </a:lnTo>
                    <a:close/>
                    <a:moveTo>
                      <a:pt x="18" y="54"/>
                    </a:moveTo>
                    <a:lnTo>
                      <a:pt x="18" y="9"/>
                    </a:lnTo>
                    <a:lnTo>
                      <a:pt x="26" y="6"/>
                    </a:lnTo>
                    <a:lnTo>
                      <a:pt x="26" y="55"/>
                    </a:lnTo>
                    <a:lnTo>
                      <a:pt x="18" y="54"/>
                    </a:lnTo>
                    <a:close/>
                    <a:moveTo>
                      <a:pt x="9" y="51"/>
                    </a:moveTo>
                    <a:lnTo>
                      <a:pt x="9" y="12"/>
                    </a:lnTo>
                    <a:lnTo>
                      <a:pt x="15" y="11"/>
                    </a:lnTo>
                    <a:lnTo>
                      <a:pt x="15" y="52"/>
                    </a:lnTo>
                    <a:lnTo>
                      <a:pt x="9" y="51"/>
                    </a:lnTo>
                    <a:close/>
                    <a:moveTo>
                      <a:pt x="1" y="48"/>
                    </a:moveTo>
                    <a:lnTo>
                      <a:pt x="1" y="14"/>
                    </a:lnTo>
                    <a:lnTo>
                      <a:pt x="6" y="12"/>
                    </a:lnTo>
                    <a:lnTo>
                      <a:pt x="6" y="49"/>
                    </a:lnTo>
                    <a:lnTo>
                      <a:pt x="1" y="48"/>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00" name="Freeform 18">
                <a:extLst>
                  <a:ext uri="{FF2B5EF4-FFF2-40B4-BE49-F238E27FC236}">
                    <a16:creationId xmlns:a16="http://schemas.microsoft.com/office/drawing/2014/main" id="{13C51DDB-403B-47C7-A5FF-CDA83F6B62DC}"/>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01" name="Freeform 19">
                <a:extLst>
                  <a:ext uri="{FF2B5EF4-FFF2-40B4-BE49-F238E27FC236}">
                    <a16:creationId xmlns:a16="http://schemas.microsoft.com/office/drawing/2014/main" id="{C7DA0842-C49C-460E-922E-0F21E975673E}"/>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02" name="Freeform 20">
                <a:extLst>
                  <a:ext uri="{FF2B5EF4-FFF2-40B4-BE49-F238E27FC236}">
                    <a16:creationId xmlns:a16="http://schemas.microsoft.com/office/drawing/2014/main" id="{69EF29F3-BA39-484C-A845-E70549E18610}"/>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03" name="Freeform 21">
                <a:extLst>
                  <a:ext uri="{FF2B5EF4-FFF2-40B4-BE49-F238E27FC236}">
                    <a16:creationId xmlns:a16="http://schemas.microsoft.com/office/drawing/2014/main" id="{486100AD-51D8-4CB3-9B8B-8B2BA575F8DB}"/>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04" name="Freeform 22">
                <a:extLst>
                  <a:ext uri="{FF2B5EF4-FFF2-40B4-BE49-F238E27FC236}">
                    <a16:creationId xmlns:a16="http://schemas.microsoft.com/office/drawing/2014/main" id="{22CC0F16-24E6-486C-9311-D66045F8282C}"/>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05" name="Freeform 23">
                <a:extLst>
                  <a:ext uri="{FF2B5EF4-FFF2-40B4-BE49-F238E27FC236}">
                    <a16:creationId xmlns:a16="http://schemas.microsoft.com/office/drawing/2014/main" id="{9873F1B4-8F7F-4230-AB9B-DDBB4B89556E}"/>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06" name="Freeform 24">
                <a:extLst>
                  <a:ext uri="{FF2B5EF4-FFF2-40B4-BE49-F238E27FC236}">
                    <a16:creationId xmlns:a16="http://schemas.microsoft.com/office/drawing/2014/main" id="{F8FE66B3-DECE-4297-AC87-7586813815EF}"/>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07" name="Freeform 25">
                <a:extLst>
                  <a:ext uri="{FF2B5EF4-FFF2-40B4-BE49-F238E27FC236}">
                    <a16:creationId xmlns:a16="http://schemas.microsoft.com/office/drawing/2014/main" id="{23928488-8F96-4363-BA09-EB5F6F54EA0B}"/>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08" name="Freeform 26">
                <a:extLst>
                  <a:ext uri="{FF2B5EF4-FFF2-40B4-BE49-F238E27FC236}">
                    <a16:creationId xmlns:a16="http://schemas.microsoft.com/office/drawing/2014/main" id="{A43A4301-05A2-4178-BBCF-A62BB78823C7}"/>
                  </a:ext>
                </a:extLst>
              </p:cNvPr>
              <p:cNvSpPr>
                <a:spLocks noEditPoints="1"/>
              </p:cNvSpPr>
              <p:nvPr/>
            </p:nvSpPr>
            <p:spPr bwMode="auto">
              <a:xfrm>
                <a:off x="2283" y="2478"/>
                <a:ext cx="29" cy="63"/>
              </a:xfrm>
              <a:custGeom>
                <a:avLst/>
                <a:gdLst>
                  <a:gd name="T0" fmla="*/ 17 w 29"/>
                  <a:gd name="T1" fmla="*/ 54 h 63"/>
                  <a:gd name="T2" fmla="*/ 17 w 29"/>
                  <a:gd name="T3" fmla="*/ 9 h 63"/>
                  <a:gd name="T4" fmla="*/ 25 w 29"/>
                  <a:gd name="T5" fmla="*/ 6 h 63"/>
                  <a:gd name="T6" fmla="*/ 25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5" y="6"/>
                    </a:lnTo>
                    <a:lnTo>
                      <a:pt x="25"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109" name="TextBox 108">
              <a:extLst>
                <a:ext uri="{FF2B5EF4-FFF2-40B4-BE49-F238E27FC236}">
                  <a16:creationId xmlns:a16="http://schemas.microsoft.com/office/drawing/2014/main" id="{F5539B08-E044-49BD-A576-084B8C851608}"/>
                </a:ext>
              </a:extLst>
            </p:cNvPr>
            <p:cNvSpPr txBox="1"/>
            <p:nvPr/>
          </p:nvSpPr>
          <p:spPr>
            <a:xfrm>
              <a:off x="2398073" y="3178456"/>
              <a:ext cx="585418" cy="107722"/>
            </a:xfrm>
            <a:prstGeom prst="rect">
              <a:avLst/>
            </a:prstGeom>
            <a:noFill/>
          </p:spPr>
          <p:txBody>
            <a:bodyPr wrap="none" lIns="0" tIns="0" rIns="0" bIns="0" rtlCol="0">
              <a:spAutoFit/>
            </a:bodyPr>
            <a:lstStyle/>
            <a:p>
              <a:pPr algn="ctr"/>
              <a:r>
                <a:rPr lang="en-US" sz="800" spc="-20"/>
                <a:t>Namespace 1-n</a:t>
              </a:r>
            </a:p>
          </p:txBody>
        </p:sp>
        <p:sp>
          <p:nvSpPr>
            <p:cNvPr id="582" name="Rectangle: Rounded Corners 581">
              <a:extLst>
                <a:ext uri="{FF2B5EF4-FFF2-40B4-BE49-F238E27FC236}">
                  <a16:creationId xmlns:a16="http://schemas.microsoft.com/office/drawing/2014/main" id="{2CC0D556-EC61-4172-8DA0-76658C18EC26}"/>
                </a:ext>
              </a:extLst>
            </p:cNvPr>
            <p:cNvSpPr/>
            <p:nvPr/>
          </p:nvSpPr>
          <p:spPr bwMode="auto">
            <a:xfrm>
              <a:off x="2279302" y="2526959"/>
              <a:ext cx="822960" cy="1200560"/>
            </a:xfrm>
            <a:prstGeom prst="roundRect">
              <a:avLst>
                <a:gd name="adj" fmla="val 5619"/>
              </a:avLst>
            </a:prstGeom>
            <a:noFill/>
            <a:ln w="9525" cap="rnd">
              <a:solidFill>
                <a:schemeClr val="accent2">
                  <a:lumMod val="60000"/>
                  <a:lumOff val="4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800" err="1">
                <a:solidFill>
                  <a:srgbClr val="000000"/>
                </a:solidFill>
                <a:ea typeface="Segoe UI" pitchFamily="34" charset="0"/>
                <a:cs typeface="Segoe UI" pitchFamily="34" charset="0"/>
              </a:endParaRPr>
            </a:p>
          </p:txBody>
        </p:sp>
      </p:grpSp>
      <p:sp>
        <p:nvSpPr>
          <p:cNvPr id="163" name="TextBox 162">
            <a:extLst>
              <a:ext uri="{FF2B5EF4-FFF2-40B4-BE49-F238E27FC236}">
                <a16:creationId xmlns:a16="http://schemas.microsoft.com/office/drawing/2014/main" id="{FA2E7114-F785-4DB0-9F0C-A43EE87F2A1F}"/>
              </a:ext>
            </a:extLst>
          </p:cNvPr>
          <p:cNvSpPr txBox="1"/>
          <p:nvPr/>
        </p:nvSpPr>
        <p:spPr>
          <a:xfrm>
            <a:off x="767886" y="3612779"/>
            <a:ext cx="727764" cy="107722"/>
          </a:xfrm>
          <a:prstGeom prst="rect">
            <a:avLst/>
          </a:prstGeom>
          <a:noFill/>
        </p:spPr>
        <p:txBody>
          <a:bodyPr wrap="none" lIns="0" tIns="0" rIns="0" bIns="0" rtlCol="0">
            <a:spAutoFit/>
          </a:bodyPr>
          <a:lstStyle/>
          <a:p>
            <a:pPr algn="ctr"/>
            <a:r>
              <a:rPr lang="en-US" sz="600"/>
              <a:t>Availability Zone 1</a:t>
            </a:r>
          </a:p>
        </p:txBody>
      </p:sp>
      <p:sp>
        <p:nvSpPr>
          <p:cNvPr id="164" name="TextBox 163">
            <a:extLst>
              <a:ext uri="{FF2B5EF4-FFF2-40B4-BE49-F238E27FC236}">
                <a16:creationId xmlns:a16="http://schemas.microsoft.com/office/drawing/2014/main" id="{3C11BF86-58CD-4AF7-B477-14FB88CB3166}"/>
              </a:ext>
            </a:extLst>
          </p:cNvPr>
          <p:cNvSpPr txBox="1"/>
          <p:nvPr/>
        </p:nvSpPr>
        <p:spPr>
          <a:xfrm>
            <a:off x="1633302" y="3612779"/>
            <a:ext cx="727764" cy="107722"/>
          </a:xfrm>
          <a:prstGeom prst="rect">
            <a:avLst/>
          </a:prstGeom>
          <a:noFill/>
        </p:spPr>
        <p:txBody>
          <a:bodyPr wrap="none" lIns="0" tIns="0" rIns="0" bIns="0" rtlCol="0">
            <a:spAutoFit/>
          </a:bodyPr>
          <a:lstStyle/>
          <a:p>
            <a:pPr algn="ctr"/>
            <a:r>
              <a:rPr lang="en-US" sz="600"/>
              <a:t>Availability Zone 2</a:t>
            </a:r>
          </a:p>
        </p:txBody>
      </p:sp>
      <p:sp>
        <p:nvSpPr>
          <p:cNvPr id="165" name="TextBox 164">
            <a:extLst>
              <a:ext uri="{FF2B5EF4-FFF2-40B4-BE49-F238E27FC236}">
                <a16:creationId xmlns:a16="http://schemas.microsoft.com/office/drawing/2014/main" id="{9C420A8A-8D81-4A7F-AF2B-BECD2E3A0722}"/>
              </a:ext>
            </a:extLst>
          </p:cNvPr>
          <p:cNvSpPr txBox="1"/>
          <p:nvPr/>
        </p:nvSpPr>
        <p:spPr>
          <a:xfrm>
            <a:off x="2459050" y="3612779"/>
            <a:ext cx="727764" cy="107722"/>
          </a:xfrm>
          <a:prstGeom prst="rect">
            <a:avLst/>
          </a:prstGeom>
          <a:noFill/>
        </p:spPr>
        <p:txBody>
          <a:bodyPr wrap="none" lIns="0" tIns="0" rIns="0" bIns="0" rtlCol="0">
            <a:spAutoFit/>
          </a:bodyPr>
          <a:lstStyle/>
          <a:p>
            <a:pPr algn="ctr"/>
            <a:r>
              <a:rPr lang="en-US" sz="600"/>
              <a:t>Availability Zone 3</a:t>
            </a:r>
          </a:p>
        </p:txBody>
      </p:sp>
      <p:sp>
        <p:nvSpPr>
          <p:cNvPr id="166" name="TextBox 165">
            <a:extLst>
              <a:ext uri="{FF2B5EF4-FFF2-40B4-BE49-F238E27FC236}">
                <a16:creationId xmlns:a16="http://schemas.microsoft.com/office/drawing/2014/main" id="{1E51694A-5AE2-458E-8899-DD9131EF9E94}"/>
              </a:ext>
            </a:extLst>
          </p:cNvPr>
          <p:cNvSpPr txBox="1"/>
          <p:nvPr/>
        </p:nvSpPr>
        <p:spPr>
          <a:xfrm>
            <a:off x="2167657" y="1989769"/>
            <a:ext cx="900480" cy="276999"/>
          </a:xfrm>
          <a:prstGeom prst="rect">
            <a:avLst/>
          </a:prstGeom>
          <a:noFill/>
        </p:spPr>
        <p:txBody>
          <a:bodyPr wrap="square" lIns="0" tIns="0" rIns="0" bIns="0" rtlCol="0">
            <a:spAutoFit/>
          </a:bodyPr>
          <a:lstStyle/>
          <a:p>
            <a:r>
              <a:rPr lang="en-US" sz="900"/>
              <a:t>Azure Public Load Balancer</a:t>
            </a:r>
          </a:p>
        </p:txBody>
      </p:sp>
      <p:grpSp>
        <p:nvGrpSpPr>
          <p:cNvPr id="266" name="Group 265">
            <a:extLst>
              <a:ext uri="{FF2B5EF4-FFF2-40B4-BE49-F238E27FC236}">
                <a16:creationId xmlns:a16="http://schemas.microsoft.com/office/drawing/2014/main" id="{3ECE39BA-174C-4675-8CCB-74338F0DEC32}"/>
              </a:ext>
              <a:ext uri="{C183D7F6-B498-43B3-948B-1728B52AA6E4}">
                <adec:decorative xmlns:adec="http://schemas.microsoft.com/office/drawing/2017/decorative" val="1"/>
              </a:ext>
            </a:extLst>
          </p:cNvPr>
          <p:cNvGrpSpPr>
            <a:grpSpLocks noChangeAspect="1"/>
          </p:cNvGrpSpPr>
          <p:nvPr/>
        </p:nvGrpSpPr>
        <p:grpSpPr>
          <a:xfrm>
            <a:off x="3178807" y="3733580"/>
            <a:ext cx="100079" cy="50627"/>
            <a:chOff x="43735" y="3292743"/>
            <a:chExt cx="440097" cy="222631"/>
          </a:xfrm>
          <a:solidFill>
            <a:schemeClr val="tx1"/>
          </a:solidFill>
        </p:grpSpPr>
        <p:sp>
          <p:nvSpPr>
            <p:cNvPr id="267" name="Freeform: Shape 266">
              <a:extLst>
                <a:ext uri="{FF2B5EF4-FFF2-40B4-BE49-F238E27FC236}">
                  <a16:creationId xmlns:a16="http://schemas.microsoft.com/office/drawing/2014/main" id="{2CCF7298-AED4-4165-8BF8-FFDF48C7227A}"/>
                </a:ext>
              </a:extLst>
            </p:cNvPr>
            <p:cNvSpPr/>
            <p:nvPr/>
          </p:nvSpPr>
          <p:spPr>
            <a:xfrm>
              <a:off x="43735" y="3293079"/>
              <a:ext cx="126494" cy="217571"/>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grpFill/>
            <a:ln w="5695" cap="flat">
              <a:noFill/>
              <a:prstDash val="solid"/>
              <a:miter/>
            </a:ln>
          </p:spPr>
          <p:txBody>
            <a:bodyPr rtlCol="0" anchor="ctr"/>
            <a:lstStyle/>
            <a:p>
              <a:endParaRPr lang="en-US" sz="2400"/>
            </a:p>
          </p:txBody>
        </p:sp>
        <p:sp>
          <p:nvSpPr>
            <p:cNvPr id="268" name="Freeform: Shape 267">
              <a:extLst>
                <a:ext uri="{FF2B5EF4-FFF2-40B4-BE49-F238E27FC236}">
                  <a16:creationId xmlns:a16="http://schemas.microsoft.com/office/drawing/2014/main" id="{63F6126D-A0D0-4A5F-ADCC-1F8A3E9C3E01}"/>
                </a:ext>
              </a:extLst>
            </p:cNvPr>
            <p:cNvSpPr/>
            <p:nvPr/>
          </p:nvSpPr>
          <p:spPr>
            <a:xfrm>
              <a:off x="352278" y="3292743"/>
              <a:ext cx="131554" cy="222631"/>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grpFill/>
            <a:ln w="5695" cap="flat">
              <a:noFill/>
              <a:prstDash val="solid"/>
              <a:miter/>
            </a:ln>
          </p:spPr>
          <p:txBody>
            <a:bodyPr rtlCol="0" anchor="ctr"/>
            <a:lstStyle/>
            <a:p>
              <a:endParaRPr lang="en-US" sz="2400"/>
            </a:p>
          </p:txBody>
        </p:sp>
        <p:sp>
          <p:nvSpPr>
            <p:cNvPr id="269" name="Freeform: Shape 268">
              <a:extLst>
                <a:ext uri="{FF2B5EF4-FFF2-40B4-BE49-F238E27FC236}">
                  <a16:creationId xmlns:a16="http://schemas.microsoft.com/office/drawing/2014/main" id="{98D6DF57-21F8-4D95-8EA8-14CE1A452CB4}"/>
                </a:ext>
              </a:extLst>
            </p:cNvPr>
            <p:cNvSpPr/>
            <p:nvPr/>
          </p:nvSpPr>
          <p:spPr>
            <a:xfrm>
              <a:off x="159314" y="3375241"/>
              <a:ext cx="50598" cy="50598"/>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endParaRPr lang="en-US" sz="2400"/>
            </a:p>
          </p:txBody>
        </p:sp>
        <p:sp>
          <p:nvSpPr>
            <p:cNvPr id="270" name="Freeform: Shape 269">
              <a:extLst>
                <a:ext uri="{FF2B5EF4-FFF2-40B4-BE49-F238E27FC236}">
                  <a16:creationId xmlns:a16="http://schemas.microsoft.com/office/drawing/2014/main" id="{53D873E4-A938-4470-8875-9916F15BEC69}"/>
                </a:ext>
              </a:extLst>
            </p:cNvPr>
            <p:cNvSpPr/>
            <p:nvPr/>
          </p:nvSpPr>
          <p:spPr>
            <a:xfrm>
              <a:off x="235680" y="3375241"/>
              <a:ext cx="50598" cy="50598"/>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endParaRPr lang="en-US" sz="2400"/>
            </a:p>
          </p:txBody>
        </p:sp>
        <p:sp>
          <p:nvSpPr>
            <p:cNvPr id="271" name="Freeform: Shape 270">
              <a:extLst>
                <a:ext uri="{FF2B5EF4-FFF2-40B4-BE49-F238E27FC236}">
                  <a16:creationId xmlns:a16="http://schemas.microsoft.com/office/drawing/2014/main" id="{1EB735F9-F0E3-401E-84E4-EC131013E80C}"/>
                </a:ext>
              </a:extLst>
            </p:cNvPr>
            <p:cNvSpPr/>
            <p:nvPr/>
          </p:nvSpPr>
          <p:spPr>
            <a:xfrm>
              <a:off x="312556" y="3375241"/>
              <a:ext cx="50598" cy="50598"/>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endParaRPr lang="en-US" sz="2400"/>
            </a:p>
          </p:txBody>
        </p:sp>
      </p:grpSp>
      <p:pic>
        <p:nvPicPr>
          <p:cNvPr id="612" name="Graphic 611" descr="Load Balancer">
            <a:extLst>
              <a:ext uri="{FF2B5EF4-FFF2-40B4-BE49-F238E27FC236}">
                <a16:creationId xmlns:a16="http://schemas.microsoft.com/office/drawing/2014/main" id="{193BF1B0-AD34-4A76-91D5-FFAD1856F63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788065" y="1938492"/>
            <a:ext cx="332196" cy="332196"/>
          </a:xfrm>
          <a:prstGeom prst="rect">
            <a:avLst/>
          </a:prstGeom>
        </p:spPr>
      </p:pic>
      <p:grpSp>
        <p:nvGrpSpPr>
          <p:cNvPr id="230" name="Group 229">
            <a:extLst>
              <a:ext uri="{FF2B5EF4-FFF2-40B4-BE49-F238E27FC236}">
                <a16:creationId xmlns:a16="http://schemas.microsoft.com/office/drawing/2014/main" id="{07AE5D12-A4CB-4D21-8F2B-C3666290D981}"/>
              </a:ext>
              <a:ext uri="{C183D7F6-B498-43B3-948B-1728B52AA6E4}">
                <adec:decorative xmlns:adec="http://schemas.microsoft.com/office/drawing/2017/decorative" val="1"/>
              </a:ext>
            </a:extLst>
          </p:cNvPr>
          <p:cNvGrpSpPr/>
          <p:nvPr/>
        </p:nvGrpSpPr>
        <p:grpSpPr>
          <a:xfrm>
            <a:off x="667489" y="2946843"/>
            <a:ext cx="185505" cy="185505"/>
            <a:chOff x="156087" y="2008001"/>
            <a:chExt cx="914400" cy="914400"/>
          </a:xfrm>
        </p:grpSpPr>
        <p:grpSp>
          <p:nvGrpSpPr>
            <p:cNvPr id="231" name="Group 230">
              <a:extLst>
                <a:ext uri="{FF2B5EF4-FFF2-40B4-BE49-F238E27FC236}">
                  <a16:creationId xmlns:a16="http://schemas.microsoft.com/office/drawing/2014/main" id="{349F3B5E-5D29-461B-8C2B-B9224F440B7C}"/>
                </a:ext>
              </a:extLst>
            </p:cNvPr>
            <p:cNvGrpSpPr/>
            <p:nvPr/>
          </p:nvGrpSpPr>
          <p:grpSpPr>
            <a:xfrm>
              <a:off x="156087" y="2008001"/>
              <a:ext cx="914400" cy="914400"/>
              <a:chOff x="-3224270" y="2009471"/>
              <a:chExt cx="914400" cy="914400"/>
            </a:xfrm>
          </p:grpSpPr>
          <p:pic>
            <p:nvPicPr>
              <p:cNvPr id="233" name="Graphic 232" descr="Shield with solid fill">
                <a:extLst>
                  <a:ext uri="{FF2B5EF4-FFF2-40B4-BE49-F238E27FC236}">
                    <a16:creationId xmlns:a16="http://schemas.microsoft.com/office/drawing/2014/main" id="{C93E3A14-A783-4188-BF3E-697A0AFE3D1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24270" y="2009471"/>
                <a:ext cx="914400" cy="914400"/>
              </a:xfrm>
              <a:prstGeom prst="rect">
                <a:avLst/>
              </a:prstGeom>
            </p:spPr>
          </p:pic>
          <p:grpSp>
            <p:nvGrpSpPr>
              <p:cNvPr id="234" name="Group 233">
                <a:extLst>
                  <a:ext uri="{FF2B5EF4-FFF2-40B4-BE49-F238E27FC236}">
                    <a16:creationId xmlns:a16="http://schemas.microsoft.com/office/drawing/2014/main" id="{7174FE72-D8FF-45CC-B3B3-DA50C5D45A62}"/>
                  </a:ext>
                </a:extLst>
              </p:cNvPr>
              <p:cNvGrpSpPr/>
              <p:nvPr/>
            </p:nvGrpSpPr>
            <p:grpSpPr>
              <a:xfrm>
                <a:off x="-3160395" y="2078304"/>
                <a:ext cx="786658" cy="776736"/>
                <a:chOff x="-4078405" y="1722901"/>
                <a:chExt cx="912570" cy="901057"/>
              </a:xfrm>
            </p:grpSpPr>
            <p:pic>
              <p:nvPicPr>
                <p:cNvPr id="235" name="Graphic 234" descr="Shield with solid fill">
                  <a:extLst>
                    <a:ext uri="{FF2B5EF4-FFF2-40B4-BE49-F238E27FC236}">
                      <a16:creationId xmlns:a16="http://schemas.microsoft.com/office/drawing/2014/main" id="{8B2030BD-C4C5-4D9F-9678-E5F907DF225B}"/>
                    </a:ext>
                  </a:extLst>
                </p:cNvPr>
                <p:cNvPicPr>
                  <a:picLocks noChangeAspect="1"/>
                </p:cNvPicPr>
                <p:nvPr/>
              </p:nvPicPr>
              <p:blipFill>
                <a:blip r:embed="rId11">
                  <a:extLst>
                    <a:ext uri="{96DAC541-7B7A-43D3-8B79-37D633B846F1}">
                      <asvg:svgBlip xmlns:asvg="http://schemas.microsoft.com/office/drawing/2016/SVG/main" r:embed="rId12"/>
                    </a:ext>
                  </a:extLst>
                </a:blip>
                <a:srcRect l="100" r="50000" b="50882"/>
                <a:stretch>
                  <a:fillRect/>
                </a:stretch>
              </p:blipFill>
              <p:spPr>
                <a:xfrm>
                  <a:off x="-4078405" y="1722902"/>
                  <a:ext cx="456286" cy="449134"/>
                </a:xfrm>
                <a:custGeom>
                  <a:avLst/>
                  <a:gdLst>
                    <a:gd name="connsiteX0" fmla="*/ 0 w 456285"/>
                    <a:gd name="connsiteY0" fmla="*/ 0 h 449135"/>
                    <a:gd name="connsiteX1" fmla="*/ 456285 w 456285"/>
                    <a:gd name="connsiteY1" fmla="*/ 0 h 449135"/>
                    <a:gd name="connsiteX2" fmla="*/ 456285 w 456285"/>
                    <a:gd name="connsiteY2" fmla="*/ 449135 h 449135"/>
                    <a:gd name="connsiteX3" fmla="*/ 0 w 456285"/>
                    <a:gd name="connsiteY3" fmla="*/ 449135 h 449135"/>
                    <a:gd name="connsiteX4" fmla="*/ 0 w 456285"/>
                    <a:gd name="connsiteY4" fmla="*/ 0 h 449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449135">
                      <a:moveTo>
                        <a:pt x="0" y="0"/>
                      </a:moveTo>
                      <a:lnTo>
                        <a:pt x="456285" y="0"/>
                      </a:lnTo>
                      <a:lnTo>
                        <a:pt x="456285" y="449135"/>
                      </a:lnTo>
                      <a:lnTo>
                        <a:pt x="0" y="449135"/>
                      </a:lnTo>
                      <a:lnTo>
                        <a:pt x="0" y="0"/>
                      </a:lnTo>
                      <a:close/>
                    </a:path>
                  </a:pathLst>
                </a:custGeom>
              </p:spPr>
            </p:pic>
            <p:pic>
              <p:nvPicPr>
                <p:cNvPr id="236" name="Graphic 235" descr="Shield with solid fill">
                  <a:extLst>
                    <a:ext uri="{FF2B5EF4-FFF2-40B4-BE49-F238E27FC236}">
                      <a16:creationId xmlns:a16="http://schemas.microsoft.com/office/drawing/2014/main" id="{5DDFAF26-2B43-4668-BD7A-F7AE6C77756B}"/>
                    </a:ext>
                  </a:extLst>
                </p:cNvPr>
                <p:cNvPicPr>
                  <a:picLocks noChangeAspect="1"/>
                </p:cNvPicPr>
                <p:nvPr/>
              </p:nvPicPr>
              <p:blipFill>
                <a:blip r:embed="rId13">
                  <a:extLst>
                    <a:ext uri="{96DAC541-7B7A-43D3-8B79-37D633B846F1}">
                      <asvg:svgBlip xmlns:asvg="http://schemas.microsoft.com/office/drawing/2016/SVG/main" r:embed="rId14"/>
                    </a:ext>
                  </a:extLst>
                </a:blip>
                <a:srcRect l="100" t="49623" r="50000" b="955"/>
                <a:stretch>
                  <a:fillRect/>
                </a:stretch>
              </p:blipFill>
              <p:spPr>
                <a:xfrm>
                  <a:off x="-4078405" y="2172036"/>
                  <a:ext cx="456285" cy="451922"/>
                </a:xfrm>
                <a:custGeom>
                  <a:avLst/>
                  <a:gdLst>
                    <a:gd name="connsiteX0" fmla="*/ 0 w 456285"/>
                    <a:gd name="connsiteY0" fmla="*/ 0 h 451922"/>
                    <a:gd name="connsiteX1" fmla="*/ 456285 w 456285"/>
                    <a:gd name="connsiteY1" fmla="*/ 0 h 451922"/>
                    <a:gd name="connsiteX2" fmla="*/ 456285 w 456285"/>
                    <a:gd name="connsiteY2" fmla="*/ 451922 h 451922"/>
                    <a:gd name="connsiteX3" fmla="*/ 0 w 456285"/>
                    <a:gd name="connsiteY3" fmla="*/ 451922 h 451922"/>
                    <a:gd name="connsiteX4" fmla="*/ 0 w 456285"/>
                    <a:gd name="connsiteY4" fmla="*/ 0 h 45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451922">
                      <a:moveTo>
                        <a:pt x="0" y="0"/>
                      </a:moveTo>
                      <a:lnTo>
                        <a:pt x="456285" y="0"/>
                      </a:lnTo>
                      <a:lnTo>
                        <a:pt x="456285" y="451922"/>
                      </a:lnTo>
                      <a:lnTo>
                        <a:pt x="0" y="451922"/>
                      </a:lnTo>
                      <a:lnTo>
                        <a:pt x="0" y="0"/>
                      </a:lnTo>
                      <a:close/>
                    </a:path>
                  </a:pathLst>
                </a:custGeom>
              </p:spPr>
            </p:pic>
            <p:pic>
              <p:nvPicPr>
                <p:cNvPr id="237" name="Graphic 236" descr="Shield with solid fill">
                  <a:extLst>
                    <a:ext uri="{FF2B5EF4-FFF2-40B4-BE49-F238E27FC236}">
                      <a16:creationId xmlns:a16="http://schemas.microsoft.com/office/drawing/2014/main" id="{24F44240-30F0-4A96-93FF-EEF9F3D879D1}"/>
                    </a:ext>
                  </a:extLst>
                </p:cNvPr>
                <p:cNvPicPr>
                  <a:picLocks noChangeAspect="1"/>
                </p:cNvPicPr>
                <p:nvPr/>
              </p:nvPicPr>
              <p:blipFill>
                <a:blip r:embed="rId13">
                  <a:extLst>
                    <a:ext uri="{96DAC541-7B7A-43D3-8B79-37D633B846F1}">
                      <asvg:svgBlip xmlns:asvg="http://schemas.microsoft.com/office/drawing/2016/SVG/main" r:embed="rId14"/>
                    </a:ext>
                  </a:extLst>
                </a:blip>
                <a:srcRect l="100" r="50000" b="50882"/>
                <a:stretch>
                  <a:fillRect/>
                </a:stretch>
              </p:blipFill>
              <p:spPr>
                <a:xfrm flipH="1">
                  <a:off x="-3625062" y="1722901"/>
                  <a:ext cx="456286" cy="449135"/>
                </a:xfrm>
                <a:custGeom>
                  <a:avLst/>
                  <a:gdLst>
                    <a:gd name="connsiteX0" fmla="*/ 0 w 456285"/>
                    <a:gd name="connsiteY0" fmla="*/ 0 h 449135"/>
                    <a:gd name="connsiteX1" fmla="*/ 456285 w 456285"/>
                    <a:gd name="connsiteY1" fmla="*/ 0 h 449135"/>
                    <a:gd name="connsiteX2" fmla="*/ 456285 w 456285"/>
                    <a:gd name="connsiteY2" fmla="*/ 449135 h 449135"/>
                    <a:gd name="connsiteX3" fmla="*/ 0 w 456285"/>
                    <a:gd name="connsiteY3" fmla="*/ 449135 h 449135"/>
                    <a:gd name="connsiteX4" fmla="*/ 0 w 456285"/>
                    <a:gd name="connsiteY4" fmla="*/ 0 h 449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449135">
                      <a:moveTo>
                        <a:pt x="0" y="0"/>
                      </a:moveTo>
                      <a:lnTo>
                        <a:pt x="456285" y="0"/>
                      </a:lnTo>
                      <a:lnTo>
                        <a:pt x="456285" y="449135"/>
                      </a:lnTo>
                      <a:lnTo>
                        <a:pt x="0" y="449135"/>
                      </a:lnTo>
                      <a:lnTo>
                        <a:pt x="0" y="0"/>
                      </a:lnTo>
                      <a:close/>
                    </a:path>
                  </a:pathLst>
                </a:custGeom>
              </p:spPr>
            </p:pic>
            <p:pic>
              <p:nvPicPr>
                <p:cNvPr id="238" name="Graphic 237" descr="Shield with solid fill">
                  <a:extLst>
                    <a:ext uri="{FF2B5EF4-FFF2-40B4-BE49-F238E27FC236}">
                      <a16:creationId xmlns:a16="http://schemas.microsoft.com/office/drawing/2014/main" id="{11FCD1C5-6F33-4E9C-BDDB-B61D09EA0FA1}"/>
                    </a:ext>
                  </a:extLst>
                </p:cNvPr>
                <p:cNvPicPr>
                  <a:picLocks noChangeAspect="1"/>
                </p:cNvPicPr>
                <p:nvPr/>
              </p:nvPicPr>
              <p:blipFill>
                <a:blip r:embed="rId11">
                  <a:extLst>
                    <a:ext uri="{96DAC541-7B7A-43D3-8B79-37D633B846F1}">
                      <asvg:svgBlip xmlns:asvg="http://schemas.microsoft.com/office/drawing/2016/SVG/main" r:embed="rId12"/>
                    </a:ext>
                  </a:extLst>
                </a:blip>
                <a:srcRect l="100" t="49623" r="50000" b="955"/>
                <a:stretch>
                  <a:fillRect/>
                </a:stretch>
              </p:blipFill>
              <p:spPr>
                <a:xfrm flipH="1">
                  <a:off x="-3622120" y="2172036"/>
                  <a:ext cx="456285" cy="451922"/>
                </a:xfrm>
                <a:custGeom>
                  <a:avLst/>
                  <a:gdLst>
                    <a:gd name="connsiteX0" fmla="*/ 0 w 456285"/>
                    <a:gd name="connsiteY0" fmla="*/ 0 h 451922"/>
                    <a:gd name="connsiteX1" fmla="*/ 456285 w 456285"/>
                    <a:gd name="connsiteY1" fmla="*/ 0 h 451922"/>
                    <a:gd name="connsiteX2" fmla="*/ 456285 w 456285"/>
                    <a:gd name="connsiteY2" fmla="*/ 451922 h 451922"/>
                    <a:gd name="connsiteX3" fmla="*/ 0 w 456285"/>
                    <a:gd name="connsiteY3" fmla="*/ 451922 h 451922"/>
                    <a:gd name="connsiteX4" fmla="*/ 0 w 456285"/>
                    <a:gd name="connsiteY4" fmla="*/ 0 h 45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451922">
                      <a:moveTo>
                        <a:pt x="0" y="0"/>
                      </a:moveTo>
                      <a:lnTo>
                        <a:pt x="456285" y="0"/>
                      </a:lnTo>
                      <a:lnTo>
                        <a:pt x="456285" y="451922"/>
                      </a:lnTo>
                      <a:lnTo>
                        <a:pt x="0" y="451922"/>
                      </a:lnTo>
                      <a:lnTo>
                        <a:pt x="0" y="0"/>
                      </a:lnTo>
                      <a:close/>
                    </a:path>
                  </a:pathLst>
                </a:custGeom>
              </p:spPr>
            </p:pic>
          </p:grpSp>
        </p:grpSp>
        <p:sp>
          <p:nvSpPr>
            <p:cNvPr id="232" name="TextBox 231">
              <a:extLst>
                <a:ext uri="{FF2B5EF4-FFF2-40B4-BE49-F238E27FC236}">
                  <a16:creationId xmlns:a16="http://schemas.microsoft.com/office/drawing/2014/main" id="{62691426-E9F9-41FD-9470-09C7D49A75F0}"/>
                </a:ext>
              </a:extLst>
            </p:cNvPr>
            <p:cNvSpPr txBox="1"/>
            <p:nvPr/>
          </p:nvSpPr>
          <p:spPr>
            <a:xfrm>
              <a:off x="416623" y="2308779"/>
              <a:ext cx="382396" cy="155222"/>
            </a:xfrm>
            <a:custGeom>
              <a:avLst/>
              <a:gdLst/>
              <a:ahLst/>
              <a:cxnLst/>
              <a:rect l="l" t="t" r="r" b="b"/>
              <a:pathLst>
                <a:path w="458465" h="186100">
                  <a:moveTo>
                    <a:pt x="0" y="3013"/>
                  </a:moveTo>
                  <a:lnTo>
                    <a:pt x="27375" y="3013"/>
                  </a:lnTo>
                  <a:lnTo>
                    <a:pt x="117537" y="144284"/>
                  </a:lnTo>
                  <a:cubicBezTo>
                    <a:pt x="121304" y="150144"/>
                    <a:pt x="123732" y="154162"/>
                    <a:pt x="124820" y="156339"/>
                  </a:cubicBezTo>
                  <a:lnTo>
                    <a:pt x="125323" y="156339"/>
                  </a:lnTo>
                  <a:cubicBezTo>
                    <a:pt x="124485" y="151149"/>
                    <a:pt x="124067" y="142317"/>
                    <a:pt x="124067" y="129843"/>
                  </a:cubicBezTo>
                  <a:lnTo>
                    <a:pt x="124067" y="3013"/>
                  </a:lnTo>
                  <a:lnTo>
                    <a:pt x="145163" y="3013"/>
                  </a:lnTo>
                  <a:lnTo>
                    <a:pt x="145163" y="183086"/>
                  </a:lnTo>
                  <a:lnTo>
                    <a:pt x="119295" y="183086"/>
                  </a:lnTo>
                  <a:lnTo>
                    <a:pt x="26622" y="39555"/>
                  </a:lnTo>
                  <a:cubicBezTo>
                    <a:pt x="24278" y="35956"/>
                    <a:pt x="22352" y="32188"/>
                    <a:pt x="20845" y="28254"/>
                  </a:cubicBezTo>
                  <a:lnTo>
                    <a:pt x="20092" y="28254"/>
                  </a:lnTo>
                  <a:cubicBezTo>
                    <a:pt x="20761" y="32105"/>
                    <a:pt x="21096" y="40351"/>
                    <a:pt x="21096" y="52992"/>
                  </a:cubicBezTo>
                  <a:lnTo>
                    <a:pt x="21096" y="183086"/>
                  </a:lnTo>
                  <a:lnTo>
                    <a:pt x="0" y="183086"/>
                  </a:lnTo>
                  <a:close/>
                  <a:moveTo>
                    <a:pt x="405473" y="0"/>
                  </a:moveTo>
                  <a:cubicBezTo>
                    <a:pt x="425062" y="0"/>
                    <a:pt x="441512" y="3181"/>
                    <a:pt x="454823" y="9543"/>
                  </a:cubicBezTo>
                  <a:lnTo>
                    <a:pt x="454823" y="32900"/>
                  </a:lnTo>
                  <a:cubicBezTo>
                    <a:pt x="440257" y="23691"/>
                    <a:pt x="423011" y="19087"/>
                    <a:pt x="403087" y="19087"/>
                  </a:cubicBezTo>
                  <a:cubicBezTo>
                    <a:pt x="382911" y="19087"/>
                    <a:pt x="366378" y="26035"/>
                    <a:pt x="353485" y="39932"/>
                  </a:cubicBezTo>
                  <a:cubicBezTo>
                    <a:pt x="340593" y="53829"/>
                    <a:pt x="334147" y="71828"/>
                    <a:pt x="334147" y="93929"/>
                  </a:cubicBezTo>
                  <a:cubicBezTo>
                    <a:pt x="334147" y="116699"/>
                    <a:pt x="340133" y="134594"/>
                    <a:pt x="352104" y="147612"/>
                  </a:cubicBezTo>
                  <a:cubicBezTo>
                    <a:pt x="364075" y="160629"/>
                    <a:pt x="380316" y="167138"/>
                    <a:pt x="400827" y="167138"/>
                  </a:cubicBezTo>
                  <a:cubicBezTo>
                    <a:pt x="414891" y="167138"/>
                    <a:pt x="427072" y="164334"/>
                    <a:pt x="437369" y="158725"/>
                  </a:cubicBezTo>
                  <a:lnTo>
                    <a:pt x="437369" y="108244"/>
                  </a:lnTo>
                  <a:lnTo>
                    <a:pt x="397938" y="108244"/>
                  </a:lnTo>
                  <a:lnTo>
                    <a:pt x="397938" y="89157"/>
                  </a:lnTo>
                  <a:lnTo>
                    <a:pt x="458465" y="89157"/>
                  </a:lnTo>
                  <a:lnTo>
                    <a:pt x="458465" y="170780"/>
                  </a:lnTo>
                  <a:cubicBezTo>
                    <a:pt x="440382" y="180993"/>
                    <a:pt x="420291" y="186100"/>
                    <a:pt x="398190" y="186100"/>
                  </a:cubicBezTo>
                  <a:cubicBezTo>
                    <a:pt x="372489" y="186100"/>
                    <a:pt x="351706" y="177812"/>
                    <a:pt x="335842" y="161236"/>
                  </a:cubicBezTo>
                  <a:cubicBezTo>
                    <a:pt x="319978" y="144661"/>
                    <a:pt x="312046" y="122727"/>
                    <a:pt x="312046" y="95436"/>
                  </a:cubicBezTo>
                  <a:cubicBezTo>
                    <a:pt x="312046" y="67558"/>
                    <a:pt x="320857" y="44683"/>
                    <a:pt x="338479" y="26810"/>
                  </a:cubicBezTo>
                  <a:cubicBezTo>
                    <a:pt x="356101" y="8936"/>
                    <a:pt x="378433" y="0"/>
                    <a:pt x="405473" y="0"/>
                  </a:cubicBezTo>
                  <a:close/>
                  <a:moveTo>
                    <a:pt x="244873" y="0"/>
                  </a:moveTo>
                  <a:cubicBezTo>
                    <a:pt x="262621" y="0"/>
                    <a:pt x="275555" y="2134"/>
                    <a:pt x="283676" y="6404"/>
                  </a:cubicBezTo>
                  <a:lnTo>
                    <a:pt x="283676" y="30137"/>
                  </a:lnTo>
                  <a:cubicBezTo>
                    <a:pt x="273044" y="22770"/>
                    <a:pt x="259398" y="19087"/>
                    <a:pt x="242739" y="19087"/>
                  </a:cubicBezTo>
                  <a:cubicBezTo>
                    <a:pt x="238134" y="19087"/>
                    <a:pt x="233530" y="19568"/>
                    <a:pt x="228925" y="20531"/>
                  </a:cubicBezTo>
                  <a:cubicBezTo>
                    <a:pt x="224321" y="21494"/>
                    <a:pt x="220219" y="23063"/>
                    <a:pt x="216619" y="25240"/>
                  </a:cubicBezTo>
                  <a:cubicBezTo>
                    <a:pt x="213019" y="27417"/>
                    <a:pt x="210089" y="30221"/>
                    <a:pt x="207829" y="33653"/>
                  </a:cubicBezTo>
                  <a:cubicBezTo>
                    <a:pt x="205569" y="37086"/>
                    <a:pt x="204439" y="41272"/>
                    <a:pt x="204439" y="46211"/>
                  </a:cubicBezTo>
                  <a:cubicBezTo>
                    <a:pt x="204439" y="50815"/>
                    <a:pt x="205297" y="54792"/>
                    <a:pt x="207013" y="58140"/>
                  </a:cubicBezTo>
                  <a:cubicBezTo>
                    <a:pt x="208729" y="61489"/>
                    <a:pt x="211261" y="64545"/>
                    <a:pt x="214610" y="67307"/>
                  </a:cubicBezTo>
                  <a:cubicBezTo>
                    <a:pt x="217959" y="70070"/>
                    <a:pt x="222040" y="72749"/>
                    <a:pt x="226854" y="75344"/>
                  </a:cubicBezTo>
                  <a:cubicBezTo>
                    <a:pt x="231667" y="77939"/>
                    <a:pt x="237213" y="80785"/>
                    <a:pt x="243492" y="83883"/>
                  </a:cubicBezTo>
                  <a:cubicBezTo>
                    <a:pt x="249938" y="87064"/>
                    <a:pt x="256049" y="90413"/>
                    <a:pt x="261826" y="93929"/>
                  </a:cubicBezTo>
                  <a:cubicBezTo>
                    <a:pt x="267602" y="97445"/>
                    <a:pt x="272667" y="101338"/>
                    <a:pt x="277020" y="105607"/>
                  </a:cubicBezTo>
                  <a:cubicBezTo>
                    <a:pt x="281373" y="109877"/>
                    <a:pt x="284827" y="114607"/>
                    <a:pt x="287380" y="119797"/>
                  </a:cubicBezTo>
                  <a:cubicBezTo>
                    <a:pt x="289933" y="124987"/>
                    <a:pt x="291210" y="130931"/>
                    <a:pt x="291210" y="137628"/>
                  </a:cubicBezTo>
                  <a:cubicBezTo>
                    <a:pt x="291210" y="146502"/>
                    <a:pt x="289473" y="154016"/>
                    <a:pt x="285999" y="160169"/>
                  </a:cubicBezTo>
                  <a:cubicBezTo>
                    <a:pt x="282525" y="166322"/>
                    <a:pt x="277836" y="171324"/>
                    <a:pt x="271935" y="175175"/>
                  </a:cubicBezTo>
                  <a:cubicBezTo>
                    <a:pt x="266033" y="179026"/>
                    <a:pt x="259231" y="181809"/>
                    <a:pt x="251529" y="183526"/>
                  </a:cubicBezTo>
                  <a:cubicBezTo>
                    <a:pt x="243827" y="185242"/>
                    <a:pt x="235706" y="186100"/>
                    <a:pt x="227167" y="186100"/>
                  </a:cubicBezTo>
                  <a:cubicBezTo>
                    <a:pt x="224321" y="186100"/>
                    <a:pt x="220805" y="185870"/>
                    <a:pt x="216619" y="185409"/>
                  </a:cubicBezTo>
                  <a:cubicBezTo>
                    <a:pt x="212433" y="184949"/>
                    <a:pt x="208164" y="184279"/>
                    <a:pt x="203811" y="183400"/>
                  </a:cubicBezTo>
                  <a:cubicBezTo>
                    <a:pt x="199458" y="182521"/>
                    <a:pt x="195335" y="181433"/>
                    <a:pt x="191442" y="180135"/>
                  </a:cubicBezTo>
                  <a:cubicBezTo>
                    <a:pt x="187549" y="178838"/>
                    <a:pt x="184431" y="177393"/>
                    <a:pt x="182086" y="175803"/>
                  </a:cubicBezTo>
                  <a:lnTo>
                    <a:pt x="182086" y="150939"/>
                  </a:lnTo>
                  <a:cubicBezTo>
                    <a:pt x="184933" y="153451"/>
                    <a:pt x="188344" y="155711"/>
                    <a:pt x="192321" y="157720"/>
                  </a:cubicBezTo>
                  <a:cubicBezTo>
                    <a:pt x="196297" y="159729"/>
                    <a:pt x="200483" y="161425"/>
                    <a:pt x="204878" y="162806"/>
                  </a:cubicBezTo>
                  <a:cubicBezTo>
                    <a:pt x="209273" y="164187"/>
                    <a:pt x="213689" y="165255"/>
                    <a:pt x="218126" y="166008"/>
                  </a:cubicBezTo>
                  <a:cubicBezTo>
                    <a:pt x="222563" y="166762"/>
                    <a:pt x="226665" y="167138"/>
                    <a:pt x="230432" y="167138"/>
                  </a:cubicBezTo>
                  <a:cubicBezTo>
                    <a:pt x="243408" y="167138"/>
                    <a:pt x="253098" y="164731"/>
                    <a:pt x="259503" y="159918"/>
                  </a:cubicBezTo>
                  <a:cubicBezTo>
                    <a:pt x="265907" y="155104"/>
                    <a:pt x="269109" y="148177"/>
                    <a:pt x="269109" y="139135"/>
                  </a:cubicBezTo>
                  <a:cubicBezTo>
                    <a:pt x="269109" y="134280"/>
                    <a:pt x="268042" y="130052"/>
                    <a:pt x="265907" y="126452"/>
                  </a:cubicBezTo>
                  <a:cubicBezTo>
                    <a:pt x="263772" y="122853"/>
                    <a:pt x="260821" y="119567"/>
                    <a:pt x="257054" y="116595"/>
                  </a:cubicBezTo>
                  <a:cubicBezTo>
                    <a:pt x="253287" y="113623"/>
                    <a:pt x="248829" y="110777"/>
                    <a:pt x="243680" y="108056"/>
                  </a:cubicBezTo>
                  <a:cubicBezTo>
                    <a:pt x="238532" y="105335"/>
                    <a:pt x="232986" y="102468"/>
                    <a:pt x="227042" y="99454"/>
                  </a:cubicBezTo>
                  <a:cubicBezTo>
                    <a:pt x="220763" y="96273"/>
                    <a:pt x="214903" y="93050"/>
                    <a:pt x="209462" y="89785"/>
                  </a:cubicBezTo>
                  <a:cubicBezTo>
                    <a:pt x="204020" y="86520"/>
                    <a:pt x="199290" y="82920"/>
                    <a:pt x="195272" y="78986"/>
                  </a:cubicBezTo>
                  <a:cubicBezTo>
                    <a:pt x="191253" y="75051"/>
                    <a:pt x="188093" y="70593"/>
                    <a:pt x="185791" y="65612"/>
                  </a:cubicBezTo>
                  <a:cubicBezTo>
                    <a:pt x="183489" y="60631"/>
                    <a:pt x="182338" y="54792"/>
                    <a:pt x="182338" y="48094"/>
                  </a:cubicBezTo>
                  <a:cubicBezTo>
                    <a:pt x="182338" y="39890"/>
                    <a:pt x="184138" y="32753"/>
                    <a:pt x="187737" y="26684"/>
                  </a:cubicBezTo>
                  <a:cubicBezTo>
                    <a:pt x="191337" y="20615"/>
                    <a:pt x="196067" y="15613"/>
                    <a:pt x="201927" y="11678"/>
                  </a:cubicBezTo>
                  <a:cubicBezTo>
                    <a:pt x="207787" y="7743"/>
                    <a:pt x="214464" y="4813"/>
                    <a:pt x="221956" y="2888"/>
                  </a:cubicBezTo>
                  <a:cubicBezTo>
                    <a:pt x="229449" y="962"/>
                    <a:pt x="237088" y="0"/>
                    <a:pt x="244873"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800"/>
            </a:p>
          </p:txBody>
        </p:sp>
      </p:grpSp>
      <p:grpSp>
        <p:nvGrpSpPr>
          <p:cNvPr id="187" name="Group 186">
            <a:extLst>
              <a:ext uri="{FF2B5EF4-FFF2-40B4-BE49-F238E27FC236}">
                <a16:creationId xmlns:a16="http://schemas.microsoft.com/office/drawing/2014/main" id="{A5BF7451-13D9-4E89-BD7E-1A3BEE556758}"/>
              </a:ext>
              <a:ext uri="{C183D7F6-B498-43B3-948B-1728B52AA6E4}">
                <adec:decorative xmlns:adec="http://schemas.microsoft.com/office/drawing/2017/decorative" val="1"/>
              </a:ext>
            </a:extLst>
          </p:cNvPr>
          <p:cNvGrpSpPr/>
          <p:nvPr/>
        </p:nvGrpSpPr>
        <p:grpSpPr>
          <a:xfrm>
            <a:off x="653640" y="2403954"/>
            <a:ext cx="185505" cy="185505"/>
            <a:chOff x="156087" y="2008001"/>
            <a:chExt cx="914400" cy="914400"/>
          </a:xfrm>
        </p:grpSpPr>
        <p:grpSp>
          <p:nvGrpSpPr>
            <p:cNvPr id="170" name="Group 169">
              <a:extLst>
                <a:ext uri="{FF2B5EF4-FFF2-40B4-BE49-F238E27FC236}">
                  <a16:creationId xmlns:a16="http://schemas.microsoft.com/office/drawing/2014/main" id="{756DC0EF-B853-44A4-99DC-E07C7ED64252}"/>
                </a:ext>
              </a:extLst>
            </p:cNvPr>
            <p:cNvGrpSpPr/>
            <p:nvPr/>
          </p:nvGrpSpPr>
          <p:grpSpPr>
            <a:xfrm>
              <a:off x="156087" y="2008001"/>
              <a:ext cx="914400" cy="914400"/>
              <a:chOff x="-3224270" y="2009471"/>
              <a:chExt cx="914400" cy="914400"/>
            </a:xfrm>
          </p:grpSpPr>
          <p:pic>
            <p:nvPicPr>
              <p:cNvPr id="169" name="Graphic 168" descr="Shield with solid fill">
                <a:extLst>
                  <a:ext uri="{FF2B5EF4-FFF2-40B4-BE49-F238E27FC236}">
                    <a16:creationId xmlns:a16="http://schemas.microsoft.com/office/drawing/2014/main" id="{7969BC4E-B5DA-4995-9720-944C6689E00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24270" y="2009471"/>
                <a:ext cx="914400" cy="914400"/>
              </a:xfrm>
              <a:prstGeom prst="rect">
                <a:avLst/>
              </a:prstGeom>
            </p:spPr>
          </p:pic>
          <p:grpSp>
            <p:nvGrpSpPr>
              <p:cNvPr id="9" name="Group 8">
                <a:extLst>
                  <a:ext uri="{FF2B5EF4-FFF2-40B4-BE49-F238E27FC236}">
                    <a16:creationId xmlns:a16="http://schemas.microsoft.com/office/drawing/2014/main" id="{93B67B53-B441-459A-8D38-E05051C0516D}"/>
                  </a:ext>
                </a:extLst>
              </p:cNvPr>
              <p:cNvGrpSpPr/>
              <p:nvPr/>
            </p:nvGrpSpPr>
            <p:grpSpPr>
              <a:xfrm>
                <a:off x="-3160395" y="2078304"/>
                <a:ext cx="786658" cy="776736"/>
                <a:chOff x="-4078405" y="1722901"/>
                <a:chExt cx="912570" cy="901057"/>
              </a:xfrm>
            </p:grpSpPr>
            <p:pic>
              <p:nvPicPr>
                <p:cNvPr id="183" name="Graphic 182" descr="Shield with solid fill">
                  <a:extLst>
                    <a:ext uri="{FF2B5EF4-FFF2-40B4-BE49-F238E27FC236}">
                      <a16:creationId xmlns:a16="http://schemas.microsoft.com/office/drawing/2014/main" id="{011D0508-4977-4EF2-9335-E6BB8E3B38C6}"/>
                    </a:ext>
                  </a:extLst>
                </p:cNvPr>
                <p:cNvPicPr>
                  <a:picLocks noChangeAspect="1"/>
                </p:cNvPicPr>
                <p:nvPr/>
              </p:nvPicPr>
              <p:blipFill>
                <a:blip r:embed="rId11">
                  <a:extLst>
                    <a:ext uri="{96DAC541-7B7A-43D3-8B79-37D633B846F1}">
                      <asvg:svgBlip xmlns:asvg="http://schemas.microsoft.com/office/drawing/2016/SVG/main" r:embed="rId12"/>
                    </a:ext>
                  </a:extLst>
                </a:blip>
                <a:srcRect l="100" r="50000" b="50882"/>
                <a:stretch>
                  <a:fillRect/>
                </a:stretch>
              </p:blipFill>
              <p:spPr>
                <a:xfrm>
                  <a:off x="-4078405" y="1722902"/>
                  <a:ext cx="456286" cy="449134"/>
                </a:xfrm>
                <a:custGeom>
                  <a:avLst/>
                  <a:gdLst>
                    <a:gd name="connsiteX0" fmla="*/ 0 w 456285"/>
                    <a:gd name="connsiteY0" fmla="*/ 0 h 449135"/>
                    <a:gd name="connsiteX1" fmla="*/ 456285 w 456285"/>
                    <a:gd name="connsiteY1" fmla="*/ 0 h 449135"/>
                    <a:gd name="connsiteX2" fmla="*/ 456285 w 456285"/>
                    <a:gd name="connsiteY2" fmla="*/ 449135 h 449135"/>
                    <a:gd name="connsiteX3" fmla="*/ 0 w 456285"/>
                    <a:gd name="connsiteY3" fmla="*/ 449135 h 449135"/>
                    <a:gd name="connsiteX4" fmla="*/ 0 w 456285"/>
                    <a:gd name="connsiteY4" fmla="*/ 0 h 449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449135">
                      <a:moveTo>
                        <a:pt x="0" y="0"/>
                      </a:moveTo>
                      <a:lnTo>
                        <a:pt x="456285" y="0"/>
                      </a:lnTo>
                      <a:lnTo>
                        <a:pt x="456285" y="449135"/>
                      </a:lnTo>
                      <a:lnTo>
                        <a:pt x="0" y="449135"/>
                      </a:lnTo>
                      <a:lnTo>
                        <a:pt x="0" y="0"/>
                      </a:lnTo>
                      <a:close/>
                    </a:path>
                  </a:pathLst>
                </a:custGeom>
              </p:spPr>
            </p:pic>
            <p:pic>
              <p:nvPicPr>
                <p:cNvPr id="182" name="Graphic 181" descr="Shield with solid fill">
                  <a:extLst>
                    <a:ext uri="{FF2B5EF4-FFF2-40B4-BE49-F238E27FC236}">
                      <a16:creationId xmlns:a16="http://schemas.microsoft.com/office/drawing/2014/main" id="{27FC92FC-E1CF-475D-8D7C-3BC85CAEE201}"/>
                    </a:ext>
                  </a:extLst>
                </p:cNvPr>
                <p:cNvPicPr>
                  <a:picLocks noChangeAspect="1"/>
                </p:cNvPicPr>
                <p:nvPr/>
              </p:nvPicPr>
              <p:blipFill>
                <a:blip r:embed="rId13">
                  <a:extLst>
                    <a:ext uri="{96DAC541-7B7A-43D3-8B79-37D633B846F1}">
                      <asvg:svgBlip xmlns:asvg="http://schemas.microsoft.com/office/drawing/2016/SVG/main" r:embed="rId14"/>
                    </a:ext>
                  </a:extLst>
                </a:blip>
                <a:srcRect l="100" t="49623" r="50000" b="955"/>
                <a:stretch>
                  <a:fillRect/>
                </a:stretch>
              </p:blipFill>
              <p:spPr>
                <a:xfrm>
                  <a:off x="-4078405" y="2172036"/>
                  <a:ext cx="456285" cy="451922"/>
                </a:xfrm>
                <a:custGeom>
                  <a:avLst/>
                  <a:gdLst>
                    <a:gd name="connsiteX0" fmla="*/ 0 w 456285"/>
                    <a:gd name="connsiteY0" fmla="*/ 0 h 451922"/>
                    <a:gd name="connsiteX1" fmla="*/ 456285 w 456285"/>
                    <a:gd name="connsiteY1" fmla="*/ 0 h 451922"/>
                    <a:gd name="connsiteX2" fmla="*/ 456285 w 456285"/>
                    <a:gd name="connsiteY2" fmla="*/ 451922 h 451922"/>
                    <a:gd name="connsiteX3" fmla="*/ 0 w 456285"/>
                    <a:gd name="connsiteY3" fmla="*/ 451922 h 451922"/>
                    <a:gd name="connsiteX4" fmla="*/ 0 w 456285"/>
                    <a:gd name="connsiteY4" fmla="*/ 0 h 45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451922">
                      <a:moveTo>
                        <a:pt x="0" y="0"/>
                      </a:moveTo>
                      <a:lnTo>
                        <a:pt x="456285" y="0"/>
                      </a:lnTo>
                      <a:lnTo>
                        <a:pt x="456285" y="451922"/>
                      </a:lnTo>
                      <a:lnTo>
                        <a:pt x="0" y="451922"/>
                      </a:lnTo>
                      <a:lnTo>
                        <a:pt x="0" y="0"/>
                      </a:lnTo>
                      <a:close/>
                    </a:path>
                  </a:pathLst>
                </a:custGeom>
              </p:spPr>
            </p:pic>
            <p:pic>
              <p:nvPicPr>
                <p:cNvPr id="184" name="Graphic 183" descr="Shield with solid fill">
                  <a:extLst>
                    <a:ext uri="{FF2B5EF4-FFF2-40B4-BE49-F238E27FC236}">
                      <a16:creationId xmlns:a16="http://schemas.microsoft.com/office/drawing/2014/main" id="{EAC808C1-A585-46AF-B813-76862198B518}"/>
                    </a:ext>
                  </a:extLst>
                </p:cNvPr>
                <p:cNvPicPr>
                  <a:picLocks noChangeAspect="1"/>
                </p:cNvPicPr>
                <p:nvPr/>
              </p:nvPicPr>
              <p:blipFill>
                <a:blip r:embed="rId13">
                  <a:extLst>
                    <a:ext uri="{96DAC541-7B7A-43D3-8B79-37D633B846F1}">
                      <asvg:svgBlip xmlns:asvg="http://schemas.microsoft.com/office/drawing/2016/SVG/main" r:embed="rId14"/>
                    </a:ext>
                  </a:extLst>
                </a:blip>
                <a:srcRect l="100" r="50000" b="50882"/>
                <a:stretch>
                  <a:fillRect/>
                </a:stretch>
              </p:blipFill>
              <p:spPr>
                <a:xfrm flipH="1">
                  <a:off x="-3625062" y="1722901"/>
                  <a:ext cx="456286" cy="449135"/>
                </a:xfrm>
                <a:custGeom>
                  <a:avLst/>
                  <a:gdLst>
                    <a:gd name="connsiteX0" fmla="*/ 0 w 456285"/>
                    <a:gd name="connsiteY0" fmla="*/ 0 h 449135"/>
                    <a:gd name="connsiteX1" fmla="*/ 456285 w 456285"/>
                    <a:gd name="connsiteY1" fmla="*/ 0 h 449135"/>
                    <a:gd name="connsiteX2" fmla="*/ 456285 w 456285"/>
                    <a:gd name="connsiteY2" fmla="*/ 449135 h 449135"/>
                    <a:gd name="connsiteX3" fmla="*/ 0 w 456285"/>
                    <a:gd name="connsiteY3" fmla="*/ 449135 h 449135"/>
                    <a:gd name="connsiteX4" fmla="*/ 0 w 456285"/>
                    <a:gd name="connsiteY4" fmla="*/ 0 h 449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449135">
                      <a:moveTo>
                        <a:pt x="0" y="0"/>
                      </a:moveTo>
                      <a:lnTo>
                        <a:pt x="456285" y="0"/>
                      </a:lnTo>
                      <a:lnTo>
                        <a:pt x="456285" y="449135"/>
                      </a:lnTo>
                      <a:lnTo>
                        <a:pt x="0" y="449135"/>
                      </a:lnTo>
                      <a:lnTo>
                        <a:pt x="0" y="0"/>
                      </a:lnTo>
                      <a:close/>
                    </a:path>
                  </a:pathLst>
                </a:custGeom>
              </p:spPr>
            </p:pic>
            <p:pic>
              <p:nvPicPr>
                <p:cNvPr id="185" name="Graphic 184" descr="Shield with solid fill">
                  <a:extLst>
                    <a:ext uri="{FF2B5EF4-FFF2-40B4-BE49-F238E27FC236}">
                      <a16:creationId xmlns:a16="http://schemas.microsoft.com/office/drawing/2014/main" id="{10D5C4C9-8AE5-42ED-87B9-CF81AC857BFB}"/>
                    </a:ext>
                  </a:extLst>
                </p:cNvPr>
                <p:cNvPicPr>
                  <a:picLocks noChangeAspect="1"/>
                </p:cNvPicPr>
                <p:nvPr/>
              </p:nvPicPr>
              <p:blipFill>
                <a:blip r:embed="rId11">
                  <a:extLst>
                    <a:ext uri="{96DAC541-7B7A-43D3-8B79-37D633B846F1}">
                      <asvg:svgBlip xmlns:asvg="http://schemas.microsoft.com/office/drawing/2016/SVG/main" r:embed="rId12"/>
                    </a:ext>
                  </a:extLst>
                </a:blip>
                <a:srcRect l="100" t="49623" r="50000" b="955"/>
                <a:stretch>
                  <a:fillRect/>
                </a:stretch>
              </p:blipFill>
              <p:spPr>
                <a:xfrm flipH="1">
                  <a:off x="-3622120" y="2172036"/>
                  <a:ext cx="456285" cy="451922"/>
                </a:xfrm>
                <a:custGeom>
                  <a:avLst/>
                  <a:gdLst>
                    <a:gd name="connsiteX0" fmla="*/ 0 w 456285"/>
                    <a:gd name="connsiteY0" fmla="*/ 0 h 451922"/>
                    <a:gd name="connsiteX1" fmla="*/ 456285 w 456285"/>
                    <a:gd name="connsiteY1" fmla="*/ 0 h 451922"/>
                    <a:gd name="connsiteX2" fmla="*/ 456285 w 456285"/>
                    <a:gd name="connsiteY2" fmla="*/ 451922 h 451922"/>
                    <a:gd name="connsiteX3" fmla="*/ 0 w 456285"/>
                    <a:gd name="connsiteY3" fmla="*/ 451922 h 451922"/>
                    <a:gd name="connsiteX4" fmla="*/ 0 w 456285"/>
                    <a:gd name="connsiteY4" fmla="*/ 0 h 45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451922">
                      <a:moveTo>
                        <a:pt x="0" y="0"/>
                      </a:moveTo>
                      <a:lnTo>
                        <a:pt x="456285" y="0"/>
                      </a:lnTo>
                      <a:lnTo>
                        <a:pt x="456285" y="451922"/>
                      </a:lnTo>
                      <a:lnTo>
                        <a:pt x="0" y="451922"/>
                      </a:lnTo>
                      <a:lnTo>
                        <a:pt x="0" y="0"/>
                      </a:lnTo>
                      <a:close/>
                    </a:path>
                  </a:pathLst>
                </a:custGeom>
              </p:spPr>
            </p:pic>
          </p:grpSp>
        </p:grpSp>
        <p:sp>
          <p:nvSpPr>
            <p:cNvPr id="189" name="TextBox 188">
              <a:extLst>
                <a:ext uri="{FF2B5EF4-FFF2-40B4-BE49-F238E27FC236}">
                  <a16:creationId xmlns:a16="http://schemas.microsoft.com/office/drawing/2014/main" id="{502DDF7A-C6E2-48A2-B402-8E2B18F38DDF}"/>
                </a:ext>
              </a:extLst>
            </p:cNvPr>
            <p:cNvSpPr txBox="1"/>
            <p:nvPr/>
          </p:nvSpPr>
          <p:spPr>
            <a:xfrm>
              <a:off x="416623" y="2308779"/>
              <a:ext cx="382396" cy="155222"/>
            </a:xfrm>
            <a:custGeom>
              <a:avLst/>
              <a:gdLst/>
              <a:ahLst/>
              <a:cxnLst/>
              <a:rect l="l" t="t" r="r" b="b"/>
              <a:pathLst>
                <a:path w="458465" h="186100">
                  <a:moveTo>
                    <a:pt x="0" y="3013"/>
                  </a:moveTo>
                  <a:lnTo>
                    <a:pt x="27375" y="3013"/>
                  </a:lnTo>
                  <a:lnTo>
                    <a:pt x="117537" y="144284"/>
                  </a:lnTo>
                  <a:cubicBezTo>
                    <a:pt x="121304" y="150144"/>
                    <a:pt x="123732" y="154162"/>
                    <a:pt x="124820" y="156339"/>
                  </a:cubicBezTo>
                  <a:lnTo>
                    <a:pt x="125323" y="156339"/>
                  </a:lnTo>
                  <a:cubicBezTo>
                    <a:pt x="124485" y="151149"/>
                    <a:pt x="124067" y="142317"/>
                    <a:pt x="124067" y="129843"/>
                  </a:cubicBezTo>
                  <a:lnTo>
                    <a:pt x="124067" y="3013"/>
                  </a:lnTo>
                  <a:lnTo>
                    <a:pt x="145163" y="3013"/>
                  </a:lnTo>
                  <a:lnTo>
                    <a:pt x="145163" y="183086"/>
                  </a:lnTo>
                  <a:lnTo>
                    <a:pt x="119295" y="183086"/>
                  </a:lnTo>
                  <a:lnTo>
                    <a:pt x="26622" y="39555"/>
                  </a:lnTo>
                  <a:cubicBezTo>
                    <a:pt x="24278" y="35956"/>
                    <a:pt x="22352" y="32188"/>
                    <a:pt x="20845" y="28254"/>
                  </a:cubicBezTo>
                  <a:lnTo>
                    <a:pt x="20092" y="28254"/>
                  </a:lnTo>
                  <a:cubicBezTo>
                    <a:pt x="20761" y="32105"/>
                    <a:pt x="21096" y="40351"/>
                    <a:pt x="21096" y="52992"/>
                  </a:cubicBezTo>
                  <a:lnTo>
                    <a:pt x="21096" y="183086"/>
                  </a:lnTo>
                  <a:lnTo>
                    <a:pt x="0" y="183086"/>
                  </a:lnTo>
                  <a:close/>
                  <a:moveTo>
                    <a:pt x="405473" y="0"/>
                  </a:moveTo>
                  <a:cubicBezTo>
                    <a:pt x="425062" y="0"/>
                    <a:pt x="441512" y="3181"/>
                    <a:pt x="454823" y="9543"/>
                  </a:cubicBezTo>
                  <a:lnTo>
                    <a:pt x="454823" y="32900"/>
                  </a:lnTo>
                  <a:cubicBezTo>
                    <a:pt x="440257" y="23691"/>
                    <a:pt x="423011" y="19087"/>
                    <a:pt x="403087" y="19087"/>
                  </a:cubicBezTo>
                  <a:cubicBezTo>
                    <a:pt x="382911" y="19087"/>
                    <a:pt x="366378" y="26035"/>
                    <a:pt x="353485" y="39932"/>
                  </a:cubicBezTo>
                  <a:cubicBezTo>
                    <a:pt x="340593" y="53829"/>
                    <a:pt x="334147" y="71828"/>
                    <a:pt x="334147" y="93929"/>
                  </a:cubicBezTo>
                  <a:cubicBezTo>
                    <a:pt x="334147" y="116699"/>
                    <a:pt x="340133" y="134594"/>
                    <a:pt x="352104" y="147612"/>
                  </a:cubicBezTo>
                  <a:cubicBezTo>
                    <a:pt x="364075" y="160629"/>
                    <a:pt x="380316" y="167138"/>
                    <a:pt x="400827" y="167138"/>
                  </a:cubicBezTo>
                  <a:cubicBezTo>
                    <a:pt x="414891" y="167138"/>
                    <a:pt x="427072" y="164334"/>
                    <a:pt x="437369" y="158725"/>
                  </a:cubicBezTo>
                  <a:lnTo>
                    <a:pt x="437369" y="108244"/>
                  </a:lnTo>
                  <a:lnTo>
                    <a:pt x="397938" y="108244"/>
                  </a:lnTo>
                  <a:lnTo>
                    <a:pt x="397938" y="89157"/>
                  </a:lnTo>
                  <a:lnTo>
                    <a:pt x="458465" y="89157"/>
                  </a:lnTo>
                  <a:lnTo>
                    <a:pt x="458465" y="170780"/>
                  </a:lnTo>
                  <a:cubicBezTo>
                    <a:pt x="440382" y="180993"/>
                    <a:pt x="420291" y="186100"/>
                    <a:pt x="398190" y="186100"/>
                  </a:cubicBezTo>
                  <a:cubicBezTo>
                    <a:pt x="372489" y="186100"/>
                    <a:pt x="351706" y="177812"/>
                    <a:pt x="335842" y="161236"/>
                  </a:cubicBezTo>
                  <a:cubicBezTo>
                    <a:pt x="319978" y="144661"/>
                    <a:pt x="312046" y="122727"/>
                    <a:pt x="312046" y="95436"/>
                  </a:cubicBezTo>
                  <a:cubicBezTo>
                    <a:pt x="312046" y="67558"/>
                    <a:pt x="320857" y="44683"/>
                    <a:pt x="338479" y="26810"/>
                  </a:cubicBezTo>
                  <a:cubicBezTo>
                    <a:pt x="356101" y="8936"/>
                    <a:pt x="378433" y="0"/>
                    <a:pt x="405473" y="0"/>
                  </a:cubicBezTo>
                  <a:close/>
                  <a:moveTo>
                    <a:pt x="244873" y="0"/>
                  </a:moveTo>
                  <a:cubicBezTo>
                    <a:pt x="262621" y="0"/>
                    <a:pt x="275555" y="2134"/>
                    <a:pt x="283676" y="6404"/>
                  </a:cubicBezTo>
                  <a:lnTo>
                    <a:pt x="283676" y="30137"/>
                  </a:lnTo>
                  <a:cubicBezTo>
                    <a:pt x="273044" y="22770"/>
                    <a:pt x="259398" y="19087"/>
                    <a:pt x="242739" y="19087"/>
                  </a:cubicBezTo>
                  <a:cubicBezTo>
                    <a:pt x="238134" y="19087"/>
                    <a:pt x="233530" y="19568"/>
                    <a:pt x="228925" y="20531"/>
                  </a:cubicBezTo>
                  <a:cubicBezTo>
                    <a:pt x="224321" y="21494"/>
                    <a:pt x="220219" y="23063"/>
                    <a:pt x="216619" y="25240"/>
                  </a:cubicBezTo>
                  <a:cubicBezTo>
                    <a:pt x="213019" y="27417"/>
                    <a:pt x="210089" y="30221"/>
                    <a:pt x="207829" y="33653"/>
                  </a:cubicBezTo>
                  <a:cubicBezTo>
                    <a:pt x="205569" y="37086"/>
                    <a:pt x="204439" y="41272"/>
                    <a:pt x="204439" y="46211"/>
                  </a:cubicBezTo>
                  <a:cubicBezTo>
                    <a:pt x="204439" y="50815"/>
                    <a:pt x="205297" y="54792"/>
                    <a:pt x="207013" y="58140"/>
                  </a:cubicBezTo>
                  <a:cubicBezTo>
                    <a:pt x="208729" y="61489"/>
                    <a:pt x="211261" y="64545"/>
                    <a:pt x="214610" y="67307"/>
                  </a:cubicBezTo>
                  <a:cubicBezTo>
                    <a:pt x="217959" y="70070"/>
                    <a:pt x="222040" y="72749"/>
                    <a:pt x="226854" y="75344"/>
                  </a:cubicBezTo>
                  <a:cubicBezTo>
                    <a:pt x="231667" y="77939"/>
                    <a:pt x="237213" y="80785"/>
                    <a:pt x="243492" y="83883"/>
                  </a:cubicBezTo>
                  <a:cubicBezTo>
                    <a:pt x="249938" y="87064"/>
                    <a:pt x="256049" y="90413"/>
                    <a:pt x="261826" y="93929"/>
                  </a:cubicBezTo>
                  <a:cubicBezTo>
                    <a:pt x="267602" y="97445"/>
                    <a:pt x="272667" y="101338"/>
                    <a:pt x="277020" y="105607"/>
                  </a:cubicBezTo>
                  <a:cubicBezTo>
                    <a:pt x="281373" y="109877"/>
                    <a:pt x="284827" y="114607"/>
                    <a:pt x="287380" y="119797"/>
                  </a:cubicBezTo>
                  <a:cubicBezTo>
                    <a:pt x="289933" y="124987"/>
                    <a:pt x="291210" y="130931"/>
                    <a:pt x="291210" y="137628"/>
                  </a:cubicBezTo>
                  <a:cubicBezTo>
                    <a:pt x="291210" y="146502"/>
                    <a:pt x="289473" y="154016"/>
                    <a:pt x="285999" y="160169"/>
                  </a:cubicBezTo>
                  <a:cubicBezTo>
                    <a:pt x="282525" y="166322"/>
                    <a:pt x="277836" y="171324"/>
                    <a:pt x="271935" y="175175"/>
                  </a:cubicBezTo>
                  <a:cubicBezTo>
                    <a:pt x="266033" y="179026"/>
                    <a:pt x="259231" y="181809"/>
                    <a:pt x="251529" y="183526"/>
                  </a:cubicBezTo>
                  <a:cubicBezTo>
                    <a:pt x="243827" y="185242"/>
                    <a:pt x="235706" y="186100"/>
                    <a:pt x="227167" y="186100"/>
                  </a:cubicBezTo>
                  <a:cubicBezTo>
                    <a:pt x="224321" y="186100"/>
                    <a:pt x="220805" y="185870"/>
                    <a:pt x="216619" y="185409"/>
                  </a:cubicBezTo>
                  <a:cubicBezTo>
                    <a:pt x="212433" y="184949"/>
                    <a:pt x="208164" y="184279"/>
                    <a:pt x="203811" y="183400"/>
                  </a:cubicBezTo>
                  <a:cubicBezTo>
                    <a:pt x="199458" y="182521"/>
                    <a:pt x="195335" y="181433"/>
                    <a:pt x="191442" y="180135"/>
                  </a:cubicBezTo>
                  <a:cubicBezTo>
                    <a:pt x="187549" y="178838"/>
                    <a:pt x="184431" y="177393"/>
                    <a:pt x="182086" y="175803"/>
                  </a:cubicBezTo>
                  <a:lnTo>
                    <a:pt x="182086" y="150939"/>
                  </a:lnTo>
                  <a:cubicBezTo>
                    <a:pt x="184933" y="153451"/>
                    <a:pt x="188344" y="155711"/>
                    <a:pt x="192321" y="157720"/>
                  </a:cubicBezTo>
                  <a:cubicBezTo>
                    <a:pt x="196297" y="159729"/>
                    <a:pt x="200483" y="161425"/>
                    <a:pt x="204878" y="162806"/>
                  </a:cubicBezTo>
                  <a:cubicBezTo>
                    <a:pt x="209273" y="164187"/>
                    <a:pt x="213689" y="165255"/>
                    <a:pt x="218126" y="166008"/>
                  </a:cubicBezTo>
                  <a:cubicBezTo>
                    <a:pt x="222563" y="166762"/>
                    <a:pt x="226665" y="167138"/>
                    <a:pt x="230432" y="167138"/>
                  </a:cubicBezTo>
                  <a:cubicBezTo>
                    <a:pt x="243408" y="167138"/>
                    <a:pt x="253098" y="164731"/>
                    <a:pt x="259503" y="159918"/>
                  </a:cubicBezTo>
                  <a:cubicBezTo>
                    <a:pt x="265907" y="155104"/>
                    <a:pt x="269109" y="148177"/>
                    <a:pt x="269109" y="139135"/>
                  </a:cubicBezTo>
                  <a:cubicBezTo>
                    <a:pt x="269109" y="134280"/>
                    <a:pt x="268042" y="130052"/>
                    <a:pt x="265907" y="126452"/>
                  </a:cubicBezTo>
                  <a:cubicBezTo>
                    <a:pt x="263772" y="122853"/>
                    <a:pt x="260821" y="119567"/>
                    <a:pt x="257054" y="116595"/>
                  </a:cubicBezTo>
                  <a:cubicBezTo>
                    <a:pt x="253287" y="113623"/>
                    <a:pt x="248829" y="110777"/>
                    <a:pt x="243680" y="108056"/>
                  </a:cubicBezTo>
                  <a:cubicBezTo>
                    <a:pt x="238532" y="105335"/>
                    <a:pt x="232986" y="102468"/>
                    <a:pt x="227042" y="99454"/>
                  </a:cubicBezTo>
                  <a:cubicBezTo>
                    <a:pt x="220763" y="96273"/>
                    <a:pt x="214903" y="93050"/>
                    <a:pt x="209462" y="89785"/>
                  </a:cubicBezTo>
                  <a:cubicBezTo>
                    <a:pt x="204020" y="86520"/>
                    <a:pt x="199290" y="82920"/>
                    <a:pt x="195272" y="78986"/>
                  </a:cubicBezTo>
                  <a:cubicBezTo>
                    <a:pt x="191253" y="75051"/>
                    <a:pt x="188093" y="70593"/>
                    <a:pt x="185791" y="65612"/>
                  </a:cubicBezTo>
                  <a:cubicBezTo>
                    <a:pt x="183489" y="60631"/>
                    <a:pt x="182338" y="54792"/>
                    <a:pt x="182338" y="48094"/>
                  </a:cubicBezTo>
                  <a:cubicBezTo>
                    <a:pt x="182338" y="39890"/>
                    <a:pt x="184138" y="32753"/>
                    <a:pt x="187737" y="26684"/>
                  </a:cubicBezTo>
                  <a:cubicBezTo>
                    <a:pt x="191337" y="20615"/>
                    <a:pt x="196067" y="15613"/>
                    <a:pt x="201927" y="11678"/>
                  </a:cubicBezTo>
                  <a:cubicBezTo>
                    <a:pt x="207787" y="7743"/>
                    <a:pt x="214464" y="4813"/>
                    <a:pt x="221956" y="2888"/>
                  </a:cubicBezTo>
                  <a:cubicBezTo>
                    <a:pt x="229449" y="962"/>
                    <a:pt x="237088" y="0"/>
                    <a:pt x="244873"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800"/>
            </a:p>
          </p:txBody>
        </p:sp>
      </p:grpSp>
      <p:grpSp>
        <p:nvGrpSpPr>
          <p:cNvPr id="890" name="Group 889">
            <a:extLst>
              <a:ext uri="{FF2B5EF4-FFF2-40B4-BE49-F238E27FC236}">
                <a16:creationId xmlns:a16="http://schemas.microsoft.com/office/drawing/2014/main" id="{3F83290E-F733-4746-B6B5-D2CCA5171A4E}"/>
              </a:ext>
              <a:ext uri="{C183D7F6-B498-43B3-948B-1728B52AA6E4}">
                <adec:decorative xmlns:adec="http://schemas.microsoft.com/office/drawing/2017/decorative" val="1"/>
              </a:ext>
            </a:extLst>
          </p:cNvPr>
          <p:cNvGrpSpPr/>
          <p:nvPr/>
        </p:nvGrpSpPr>
        <p:grpSpPr>
          <a:xfrm>
            <a:off x="588963" y="5471505"/>
            <a:ext cx="2684376" cy="1088774"/>
            <a:chOff x="429996" y="4446829"/>
            <a:chExt cx="2684376" cy="1088774"/>
          </a:xfrm>
        </p:grpSpPr>
        <p:sp>
          <p:nvSpPr>
            <p:cNvPr id="891" name="TextBox 890">
              <a:extLst>
                <a:ext uri="{FF2B5EF4-FFF2-40B4-BE49-F238E27FC236}">
                  <a16:creationId xmlns:a16="http://schemas.microsoft.com/office/drawing/2014/main" id="{2E013E4A-A666-4DE1-A8EA-C8E7A2FE148B}"/>
                </a:ext>
              </a:extLst>
            </p:cNvPr>
            <p:cNvSpPr txBox="1"/>
            <p:nvPr/>
          </p:nvSpPr>
          <p:spPr>
            <a:xfrm>
              <a:off x="447077" y="4446829"/>
              <a:ext cx="588303" cy="138499"/>
            </a:xfrm>
            <a:prstGeom prst="rect">
              <a:avLst/>
            </a:prstGeom>
            <a:noFill/>
          </p:spPr>
          <p:txBody>
            <a:bodyPr wrap="none" lIns="0" tIns="0" rIns="0" bIns="0" rtlCol="0">
              <a:spAutoFit/>
            </a:bodyPr>
            <a:lstStyle/>
            <a:p>
              <a:pPr algn="ctr"/>
              <a:r>
                <a:rPr lang="en-US" sz="900"/>
                <a:t>Customer n</a:t>
              </a:r>
            </a:p>
          </p:txBody>
        </p:sp>
        <p:sp>
          <p:nvSpPr>
            <p:cNvPr id="892" name="Rectangle: Rounded Corners 891">
              <a:extLst>
                <a:ext uri="{FF2B5EF4-FFF2-40B4-BE49-F238E27FC236}">
                  <a16:creationId xmlns:a16="http://schemas.microsoft.com/office/drawing/2014/main" id="{7A7D71F5-70F1-48D6-873F-73BBD7E6CBEF}"/>
                </a:ext>
              </a:extLst>
            </p:cNvPr>
            <p:cNvSpPr/>
            <p:nvPr/>
          </p:nvSpPr>
          <p:spPr bwMode="auto">
            <a:xfrm>
              <a:off x="447077" y="4596954"/>
              <a:ext cx="2667295" cy="904792"/>
            </a:xfrm>
            <a:prstGeom prst="roundRect">
              <a:avLst>
                <a:gd name="adj" fmla="val 501"/>
              </a:avLst>
            </a:pr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100" err="1">
                <a:solidFill>
                  <a:schemeClr val="accent1"/>
                </a:solidFill>
                <a:cs typeface="Segoe UI" pitchFamily="34" charset="0"/>
              </a:endParaRPr>
            </a:p>
          </p:txBody>
        </p:sp>
        <p:sp>
          <p:nvSpPr>
            <p:cNvPr id="893" name="Rectangle: Rounded Corners 892">
              <a:extLst>
                <a:ext uri="{FF2B5EF4-FFF2-40B4-BE49-F238E27FC236}">
                  <a16:creationId xmlns:a16="http://schemas.microsoft.com/office/drawing/2014/main" id="{EB361554-4737-4449-8A0A-878CAC2E45F6}"/>
                </a:ext>
              </a:extLst>
            </p:cNvPr>
            <p:cNvSpPr/>
            <p:nvPr/>
          </p:nvSpPr>
          <p:spPr bwMode="auto">
            <a:xfrm>
              <a:off x="539863" y="4702423"/>
              <a:ext cx="2534353" cy="673550"/>
            </a:xfrm>
            <a:prstGeom prst="roundRect">
              <a:avLst>
                <a:gd name="adj" fmla="val 5619"/>
              </a:avLst>
            </a:prstGeom>
            <a:solidFill>
              <a:schemeClr val="accent3">
                <a:alpha val="50000"/>
              </a:schemeClr>
            </a:solidFill>
            <a:ln w="952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18288" numCol="1" spcCol="0" rtlCol="0" fromWordArt="0" anchor="b" anchorCtr="0" forceAA="0" compatLnSpc="1">
              <a:prstTxWarp prst="textNoShape">
                <a:avLst/>
              </a:prstTxWarp>
              <a:noAutofit/>
            </a:bodyPr>
            <a:lstStyle/>
            <a:p>
              <a:pPr algn="r"/>
              <a:r>
                <a:rPr lang="en-US" sz="600"/>
                <a:t>Public Subnet </a:t>
              </a:r>
              <a:r>
                <a:rPr lang="en-US" sz="600" err="1"/>
                <a:t>xxxxx</a:t>
              </a:r>
              <a:r>
                <a:rPr lang="en-US" sz="600"/>
                <a:t>/xx</a:t>
              </a:r>
            </a:p>
          </p:txBody>
        </p:sp>
        <p:grpSp>
          <p:nvGrpSpPr>
            <p:cNvPr id="894" name="Group 893">
              <a:extLst>
                <a:ext uri="{FF2B5EF4-FFF2-40B4-BE49-F238E27FC236}">
                  <a16:creationId xmlns:a16="http://schemas.microsoft.com/office/drawing/2014/main" id="{44801329-CFCF-4154-956A-E18D94D1C32F}"/>
                </a:ext>
              </a:extLst>
            </p:cNvPr>
            <p:cNvGrpSpPr/>
            <p:nvPr/>
          </p:nvGrpSpPr>
          <p:grpSpPr>
            <a:xfrm>
              <a:off x="429996" y="4607372"/>
              <a:ext cx="244528" cy="244528"/>
              <a:chOff x="156087" y="2008001"/>
              <a:chExt cx="914400" cy="914400"/>
            </a:xfrm>
          </p:grpSpPr>
          <p:grpSp>
            <p:nvGrpSpPr>
              <p:cNvPr id="929" name="Group 928">
                <a:extLst>
                  <a:ext uri="{FF2B5EF4-FFF2-40B4-BE49-F238E27FC236}">
                    <a16:creationId xmlns:a16="http://schemas.microsoft.com/office/drawing/2014/main" id="{E80B3416-E5A8-4E82-90DB-49F5A8DBAB4A}"/>
                  </a:ext>
                </a:extLst>
              </p:cNvPr>
              <p:cNvGrpSpPr/>
              <p:nvPr/>
            </p:nvGrpSpPr>
            <p:grpSpPr>
              <a:xfrm>
                <a:off x="156087" y="2008001"/>
                <a:ext cx="914400" cy="914400"/>
                <a:chOff x="-3224270" y="2009471"/>
                <a:chExt cx="914400" cy="914400"/>
              </a:xfrm>
            </p:grpSpPr>
            <p:pic>
              <p:nvPicPr>
                <p:cNvPr id="931" name="Graphic 930" descr="Shield with solid fill">
                  <a:extLst>
                    <a:ext uri="{FF2B5EF4-FFF2-40B4-BE49-F238E27FC236}">
                      <a16:creationId xmlns:a16="http://schemas.microsoft.com/office/drawing/2014/main" id="{0B9182E6-2311-40E9-9861-24403A01A4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24270" y="2009471"/>
                  <a:ext cx="914400" cy="914400"/>
                </a:xfrm>
                <a:prstGeom prst="rect">
                  <a:avLst/>
                </a:prstGeom>
              </p:spPr>
            </p:pic>
            <p:grpSp>
              <p:nvGrpSpPr>
                <p:cNvPr id="932" name="Group 931">
                  <a:extLst>
                    <a:ext uri="{FF2B5EF4-FFF2-40B4-BE49-F238E27FC236}">
                      <a16:creationId xmlns:a16="http://schemas.microsoft.com/office/drawing/2014/main" id="{C2579EC1-49DC-413A-84AB-C0F7F0A99B87}"/>
                    </a:ext>
                  </a:extLst>
                </p:cNvPr>
                <p:cNvGrpSpPr/>
                <p:nvPr/>
              </p:nvGrpSpPr>
              <p:grpSpPr>
                <a:xfrm>
                  <a:off x="-3160395" y="2078304"/>
                  <a:ext cx="786658" cy="776736"/>
                  <a:chOff x="-4078405" y="1722901"/>
                  <a:chExt cx="912570" cy="901057"/>
                </a:xfrm>
              </p:grpSpPr>
              <p:pic>
                <p:nvPicPr>
                  <p:cNvPr id="933" name="Graphic 932" descr="Shield with solid fill">
                    <a:extLst>
                      <a:ext uri="{FF2B5EF4-FFF2-40B4-BE49-F238E27FC236}">
                        <a16:creationId xmlns:a16="http://schemas.microsoft.com/office/drawing/2014/main" id="{935F70EC-178E-4ECA-B498-7F8C2762B709}"/>
                      </a:ext>
                    </a:extLst>
                  </p:cNvPr>
                  <p:cNvPicPr>
                    <a:picLocks noChangeAspect="1"/>
                  </p:cNvPicPr>
                  <p:nvPr/>
                </p:nvPicPr>
                <p:blipFill>
                  <a:blip r:embed="rId11">
                    <a:extLst>
                      <a:ext uri="{96DAC541-7B7A-43D3-8B79-37D633B846F1}">
                        <asvg:svgBlip xmlns:asvg="http://schemas.microsoft.com/office/drawing/2016/SVG/main" r:embed="rId12"/>
                      </a:ext>
                    </a:extLst>
                  </a:blip>
                  <a:srcRect l="100" r="50000" b="50882"/>
                  <a:stretch>
                    <a:fillRect/>
                  </a:stretch>
                </p:blipFill>
                <p:spPr>
                  <a:xfrm>
                    <a:off x="-4078405" y="1722902"/>
                    <a:ext cx="456286" cy="449134"/>
                  </a:xfrm>
                  <a:custGeom>
                    <a:avLst/>
                    <a:gdLst>
                      <a:gd name="connsiteX0" fmla="*/ 0 w 456285"/>
                      <a:gd name="connsiteY0" fmla="*/ 0 h 449135"/>
                      <a:gd name="connsiteX1" fmla="*/ 456285 w 456285"/>
                      <a:gd name="connsiteY1" fmla="*/ 0 h 449135"/>
                      <a:gd name="connsiteX2" fmla="*/ 456285 w 456285"/>
                      <a:gd name="connsiteY2" fmla="*/ 449135 h 449135"/>
                      <a:gd name="connsiteX3" fmla="*/ 0 w 456285"/>
                      <a:gd name="connsiteY3" fmla="*/ 449135 h 449135"/>
                      <a:gd name="connsiteX4" fmla="*/ 0 w 456285"/>
                      <a:gd name="connsiteY4" fmla="*/ 0 h 449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449135">
                        <a:moveTo>
                          <a:pt x="0" y="0"/>
                        </a:moveTo>
                        <a:lnTo>
                          <a:pt x="456285" y="0"/>
                        </a:lnTo>
                        <a:lnTo>
                          <a:pt x="456285" y="449135"/>
                        </a:lnTo>
                        <a:lnTo>
                          <a:pt x="0" y="449135"/>
                        </a:lnTo>
                        <a:lnTo>
                          <a:pt x="0" y="0"/>
                        </a:lnTo>
                        <a:close/>
                      </a:path>
                    </a:pathLst>
                  </a:custGeom>
                </p:spPr>
              </p:pic>
              <p:pic>
                <p:nvPicPr>
                  <p:cNvPr id="934" name="Graphic 933" descr="Shield with solid fill">
                    <a:extLst>
                      <a:ext uri="{FF2B5EF4-FFF2-40B4-BE49-F238E27FC236}">
                        <a16:creationId xmlns:a16="http://schemas.microsoft.com/office/drawing/2014/main" id="{4A11779A-B1F5-436C-A015-FEACC6E403A1}"/>
                      </a:ext>
                    </a:extLst>
                  </p:cNvPr>
                  <p:cNvPicPr>
                    <a:picLocks noChangeAspect="1"/>
                  </p:cNvPicPr>
                  <p:nvPr/>
                </p:nvPicPr>
                <p:blipFill>
                  <a:blip r:embed="rId13">
                    <a:extLst>
                      <a:ext uri="{96DAC541-7B7A-43D3-8B79-37D633B846F1}">
                        <asvg:svgBlip xmlns:asvg="http://schemas.microsoft.com/office/drawing/2016/SVG/main" r:embed="rId14"/>
                      </a:ext>
                    </a:extLst>
                  </a:blip>
                  <a:srcRect l="100" t="49623" r="50000" b="955"/>
                  <a:stretch>
                    <a:fillRect/>
                  </a:stretch>
                </p:blipFill>
                <p:spPr>
                  <a:xfrm>
                    <a:off x="-4078405" y="2172036"/>
                    <a:ext cx="456285" cy="451922"/>
                  </a:xfrm>
                  <a:custGeom>
                    <a:avLst/>
                    <a:gdLst>
                      <a:gd name="connsiteX0" fmla="*/ 0 w 456285"/>
                      <a:gd name="connsiteY0" fmla="*/ 0 h 451922"/>
                      <a:gd name="connsiteX1" fmla="*/ 456285 w 456285"/>
                      <a:gd name="connsiteY1" fmla="*/ 0 h 451922"/>
                      <a:gd name="connsiteX2" fmla="*/ 456285 w 456285"/>
                      <a:gd name="connsiteY2" fmla="*/ 451922 h 451922"/>
                      <a:gd name="connsiteX3" fmla="*/ 0 w 456285"/>
                      <a:gd name="connsiteY3" fmla="*/ 451922 h 451922"/>
                      <a:gd name="connsiteX4" fmla="*/ 0 w 456285"/>
                      <a:gd name="connsiteY4" fmla="*/ 0 h 45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451922">
                        <a:moveTo>
                          <a:pt x="0" y="0"/>
                        </a:moveTo>
                        <a:lnTo>
                          <a:pt x="456285" y="0"/>
                        </a:lnTo>
                        <a:lnTo>
                          <a:pt x="456285" y="451922"/>
                        </a:lnTo>
                        <a:lnTo>
                          <a:pt x="0" y="451922"/>
                        </a:lnTo>
                        <a:lnTo>
                          <a:pt x="0" y="0"/>
                        </a:lnTo>
                        <a:close/>
                      </a:path>
                    </a:pathLst>
                  </a:custGeom>
                </p:spPr>
              </p:pic>
              <p:pic>
                <p:nvPicPr>
                  <p:cNvPr id="935" name="Graphic 934" descr="Shield with solid fill">
                    <a:extLst>
                      <a:ext uri="{FF2B5EF4-FFF2-40B4-BE49-F238E27FC236}">
                        <a16:creationId xmlns:a16="http://schemas.microsoft.com/office/drawing/2014/main" id="{297081F8-2F12-4505-B805-CB8383002EC7}"/>
                      </a:ext>
                    </a:extLst>
                  </p:cNvPr>
                  <p:cNvPicPr>
                    <a:picLocks noChangeAspect="1"/>
                  </p:cNvPicPr>
                  <p:nvPr/>
                </p:nvPicPr>
                <p:blipFill>
                  <a:blip r:embed="rId13">
                    <a:extLst>
                      <a:ext uri="{96DAC541-7B7A-43D3-8B79-37D633B846F1}">
                        <asvg:svgBlip xmlns:asvg="http://schemas.microsoft.com/office/drawing/2016/SVG/main" r:embed="rId14"/>
                      </a:ext>
                    </a:extLst>
                  </a:blip>
                  <a:srcRect l="100" r="50000" b="50882"/>
                  <a:stretch>
                    <a:fillRect/>
                  </a:stretch>
                </p:blipFill>
                <p:spPr>
                  <a:xfrm flipH="1">
                    <a:off x="-3625062" y="1722901"/>
                    <a:ext cx="456286" cy="449135"/>
                  </a:xfrm>
                  <a:custGeom>
                    <a:avLst/>
                    <a:gdLst>
                      <a:gd name="connsiteX0" fmla="*/ 0 w 456285"/>
                      <a:gd name="connsiteY0" fmla="*/ 0 h 449135"/>
                      <a:gd name="connsiteX1" fmla="*/ 456285 w 456285"/>
                      <a:gd name="connsiteY1" fmla="*/ 0 h 449135"/>
                      <a:gd name="connsiteX2" fmla="*/ 456285 w 456285"/>
                      <a:gd name="connsiteY2" fmla="*/ 449135 h 449135"/>
                      <a:gd name="connsiteX3" fmla="*/ 0 w 456285"/>
                      <a:gd name="connsiteY3" fmla="*/ 449135 h 449135"/>
                      <a:gd name="connsiteX4" fmla="*/ 0 w 456285"/>
                      <a:gd name="connsiteY4" fmla="*/ 0 h 449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449135">
                        <a:moveTo>
                          <a:pt x="0" y="0"/>
                        </a:moveTo>
                        <a:lnTo>
                          <a:pt x="456285" y="0"/>
                        </a:lnTo>
                        <a:lnTo>
                          <a:pt x="456285" y="449135"/>
                        </a:lnTo>
                        <a:lnTo>
                          <a:pt x="0" y="449135"/>
                        </a:lnTo>
                        <a:lnTo>
                          <a:pt x="0" y="0"/>
                        </a:lnTo>
                        <a:close/>
                      </a:path>
                    </a:pathLst>
                  </a:custGeom>
                </p:spPr>
              </p:pic>
              <p:pic>
                <p:nvPicPr>
                  <p:cNvPr id="936" name="Graphic 935" descr="Shield with solid fill">
                    <a:extLst>
                      <a:ext uri="{FF2B5EF4-FFF2-40B4-BE49-F238E27FC236}">
                        <a16:creationId xmlns:a16="http://schemas.microsoft.com/office/drawing/2014/main" id="{40A348BA-5CCE-4929-9D36-423794016EA2}"/>
                      </a:ext>
                    </a:extLst>
                  </p:cNvPr>
                  <p:cNvPicPr>
                    <a:picLocks noChangeAspect="1"/>
                  </p:cNvPicPr>
                  <p:nvPr/>
                </p:nvPicPr>
                <p:blipFill>
                  <a:blip r:embed="rId11">
                    <a:extLst>
                      <a:ext uri="{96DAC541-7B7A-43D3-8B79-37D633B846F1}">
                        <asvg:svgBlip xmlns:asvg="http://schemas.microsoft.com/office/drawing/2016/SVG/main" r:embed="rId12"/>
                      </a:ext>
                    </a:extLst>
                  </a:blip>
                  <a:srcRect l="100" t="49623" r="50000" b="955"/>
                  <a:stretch>
                    <a:fillRect/>
                  </a:stretch>
                </p:blipFill>
                <p:spPr>
                  <a:xfrm flipH="1">
                    <a:off x="-3622120" y="2172036"/>
                    <a:ext cx="456285" cy="451922"/>
                  </a:xfrm>
                  <a:custGeom>
                    <a:avLst/>
                    <a:gdLst>
                      <a:gd name="connsiteX0" fmla="*/ 0 w 456285"/>
                      <a:gd name="connsiteY0" fmla="*/ 0 h 451922"/>
                      <a:gd name="connsiteX1" fmla="*/ 456285 w 456285"/>
                      <a:gd name="connsiteY1" fmla="*/ 0 h 451922"/>
                      <a:gd name="connsiteX2" fmla="*/ 456285 w 456285"/>
                      <a:gd name="connsiteY2" fmla="*/ 451922 h 451922"/>
                      <a:gd name="connsiteX3" fmla="*/ 0 w 456285"/>
                      <a:gd name="connsiteY3" fmla="*/ 451922 h 451922"/>
                      <a:gd name="connsiteX4" fmla="*/ 0 w 456285"/>
                      <a:gd name="connsiteY4" fmla="*/ 0 h 45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451922">
                        <a:moveTo>
                          <a:pt x="0" y="0"/>
                        </a:moveTo>
                        <a:lnTo>
                          <a:pt x="456285" y="0"/>
                        </a:lnTo>
                        <a:lnTo>
                          <a:pt x="456285" y="451922"/>
                        </a:lnTo>
                        <a:lnTo>
                          <a:pt x="0" y="451922"/>
                        </a:lnTo>
                        <a:lnTo>
                          <a:pt x="0" y="0"/>
                        </a:lnTo>
                        <a:close/>
                      </a:path>
                    </a:pathLst>
                  </a:custGeom>
                </p:spPr>
              </p:pic>
            </p:grpSp>
          </p:grpSp>
          <p:sp>
            <p:nvSpPr>
              <p:cNvPr id="930" name="TextBox 929">
                <a:extLst>
                  <a:ext uri="{FF2B5EF4-FFF2-40B4-BE49-F238E27FC236}">
                    <a16:creationId xmlns:a16="http://schemas.microsoft.com/office/drawing/2014/main" id="{D15D2DFF-61F4-42DC-AE56-9B80F3ABBA5B}"/>
                  </a:ext>
                </a:extLst>
              </p:cNvPr>
              <p:cNvSpPr txBox="1"/>
              <p:nvPr/>
            </p:nvSpPr>
            <p:spPr>
              <a:xfrm>
                <a:off x="416623" y="2308779"/>
                <a:ext cx="382396" cy="155222"/>
              </a:xfrm>
              <a:custGeom>
                <a:avLst/>
                <a:gdLst/>
                <a:ahLst/>
                <a:cxnLst/>
                <a:rect l="l" t="t" r="r" b="b"/>
                <a:pathLst>
                  <a:path w="458465" h="186100">
                    <a:moveTo>
                      <a:pt x="0" y="3013"/>
                    </a:moveTo>
                    <a:lnTo>
                      <a:pt x="27375" y="3013"/>
                    </a:lnTo>
                    <a:lnTo>
                      <a:pt x="117537" y="144284"/>
                    </a:lnTo>
                    <a:cubicBezTo>
                      <a:pt x="121304" y="150144"/>
                      <a:pt x="123732" y="154162"/>
                      <a:pt x="124820" y="156339"/>
                    </a:cubicBezTo>
                    <a:lnTo>
                      <a:pt x="125323" y="156339"/>
                    </a:lnTo>
                    <a:cubicBezTo>
                      <a:pt x="124485" y="151149"/>
                      <a:pt x="124067" y="142317"/>
                      <a:pt x="124067" y="129843"/>
                    </a:cubicBezTo>
                    <a:lnTo>
                      <a:pt x="124067" y="3013"/>
                    </a:lnTo>
                    <a:lnTo>
                      <a:pt x="145163" y="3013"/>
                    </a:lnTo>
                    <a:lnTo>
                      <a:pt x="145163" y="183086"/>
                    </a:lnTo>
                    <a:lnTo>
                      <a:pt x="119295" y="183086"/>
                    </a:lnTo>
                    <a:lnTo>
                      <a:pt x="26622" y="39555"/>
                    </a:lnTo>
                    <a:cubicBezTo>
                      <a:pt x="24278" y="35956"/>
                      <a:pt x="22352" y="32188"/>
                      <a:pt x="20845" y="28254"/>
                    </a:cubicBezTo>
                    <a:lnTo>
                      <a:pt x="20092" y="28254"/>
                    </a:lnTo>
                    <a:cubicBezTo>
                      <a:pt x="20761" y="32105"/>
                      <a:pt x="21096" y="40351"/>
                      <a:pt x="21096" y="52992"/>
                    </a:cubicBezTo>
                    <a:lnTo>
                      <a:pt x="21096" y="183086"/>
                    </a:lnTo>
                    <a:lnTo>
                      <a:pt x="0" y="183086"/>
                    </a:lnTo>
                    <a:close/>
                    <a:moveTo>
                      <a:pt x="405473" y="0"/>
                    </a:moveTo>
                    <a:cubicBezTo>
                      <a:pt x="425062" y="0"/>
                      <a:pt x="441512" y="3181"/>
                      <a:pt x="454823" y="9543"/>
                    </a:cubicBezTo>
                    <a:lnTo>
                      <a:pt x="454823" y="32900"/>
                    </a:lnTo>
                    <a:cubicBezTo>
                      <a:pt x="440257" y="23691"/>
                      <a:pt x="423011" y="19087"/>
                      <a:pt x="403087" y="19087"/>
                    </a:cubicBezTo>
                    <a:cubicBezTo>
                      <a:pt x="382911" y="19087"/>
                      <a:pt x="366378" y="26035"/>
                      <a:pt x="353485" y="39932"/>
                    </a:cubicBezTo>
                    <a:cubicBezTo>
                      <a:pt x="340593" y="53829"/>
                      <a:pt x="334147" y="71828"/>
                      <a:pt x="334147" y="93929"/>
                    </a:cubicBezTo>
                    <a:cubicBezTo>
                      <a:pt x="334147" y="116699"/>
                      <a:pt x="340133" y="134594"/>
                      <a:pt x="352104" y="147612"/>
                    </a:cubicBezTo>
                    <a:cubicBezTo>
                      <a:pt x="364075" y="160629"/>
                      <a:pt x="380316" y="167138"/>
                      <a:pt x="400827" y="167138"/>
                    </a:cubicBezTo>
                    <a:cubicBezTo>
                      <a:pt x="414891" y="167138"/>
                      <a:pt x="427072" y="164334"/>
                      <a:pt x="437369" y="158725"/>
                    </a:cubicBezTo>
                    <a:lnTo>
                      <a:pt x="437369" y="108244"/>
                    </a:lnTo>
                    <a:lnTo>
                      <a:pt x="397938" y="108244"/>
                    </a:lnTo>
                    <a:lnTo>
                      <a:pt x="397938" y="89157"/>
                    </a:lnTo>
                    <a:lnTo>
                      <a:pt x="458465" y="89157"/>
                    </a:lnTo>
                    <a:lnTo>
                      <a:pt x="458465" y="170780"/>
                    </a:lnTo>
                    <a:cubicBezTo>
                      <a:pt x="440382" y="180993"/>
                      <a:pt x="420291" y="186100"/>
                      <a:pt x="398190" y="186100"/>
                    </a:cubicBezTo>
                    <a:cubicBezTo>
                      <a:pt x="372489" y="186100"/>
                      <a:pt x="351706" y="177812"/>
                      <a:pt x="335842" y="161236"/>
                    </a:cubicBezTo>
                    <a:cubicBezTo>
                      <a:pt x="319978" y="144661"/>
                      <a:pt x="312046" y="122727"/>
                      <a:pt x="312046" y="95436"/>
                    </a:cubicBezTo>
                    <a:cubicBezTo>
                      <a:pt x="312046" y="67558"/>
                      <a:pt x="320857" y="44683"/>
                      <a:pt x="338479" y="26810"/>
                    </a:cubicBezTo>
                    <a:cubicBezTo>
                      <a:pt x="356101" y="8936"/>
                      <a:pt x="378433" y="0"/>
                      <a:pt x="405473" y="0"/>
                    </a:cubicBezTo>
                    <a:close/>
                    <a:moveTo>
                      <a:pt x="244873" y="0"/>
                    </a:moveTo>
                    <a:cubicBezTo>
                      <a:pt x="262621" y="0"/>
                      <a:pt x="275555" y="2134"/>
                      <a:pt x="283676" y="6404"/>
                    </a:cubicBezTo>
                    <a:lnTo>
                      <a:pt x="283676" y="30137"/>
                    </a:lnTo>
                    <a:cubicBezTo>
                      <a:pt x="273044" y="22770"/>
                      <a:pt x="259398" y="19087"/>
                      <a:pt x="242739" y="19087"/>
                    </a:cubicBezTo>
                    <a:cubicBezTo>
                      <a:pt x="238134" y="19087"/>
                      <a:pt x="233530" y="19568"/>
                      <a:pt x="228925" y="20531"/>
                    </a:cubicBezTo>
                    <a:cubicBezTo>
                      <a:pt x="224321" y="21494"/>
                      <a:pt x="220219" y="23063"/>
                      <a:pt x="216619" y="25240"/>
                    </a:cubicBezTo>
                    <a:cubicBezTo>
                      <a:pt x="213019" y="27417"/>
                      <a:pt x="210089" y="30221"/>
                      <a:pt x="207829" y="33653"/>
                    </a:cubicBezTo>
                    <a:cubicBezTo>
                      <a:pt x="205569" y="37086"/>
                      <a:pt x="204439" y="41272"/>
                      <a:pt x="204439" y="46211"/>
                    </a:cubicBezTo>
                    <a:cubicBezTo>
                      <a:pt x="204439" y="50815"/>
                      <a:pt x="205297" y="54792"/>
                      <a:pt x="207013" y="58140"/>
                    </a:cubicBezTo>
                    <a:cubicBezTo>
                      <a:pt x="208729" y="61489"/>
                      <a:pt x="211261" y="64545"/>
                      <a:pt x="214610" y="67307"/>
                    </a:cubicBezTo>
                    <a:cubicBezTo>
                      <a:pt x="217959" y="70070"/>
                      <a:pt x="222040" y="72749"/>
                      <a:pt x="226854" y="75344"/>
                    </a:cubicBezTo>
                    <a:cubicBezTo>
                      <a:pt x="231667" y="77939"/>
                      <a:pt x="237213" y="80785"/>
                      <a:pt x="243492" y="83883"/>
                    </a:cubicBezTo>
                    <a:cubicBezTo>
                      <a:pt x="249938" y="87064"/>
                      <a:pt x="256049" y="90413"/>
                      <a:pt x="261826" y="93929"/>
                    </a:cubicBezTo>
                    <a:cubicBezTo>
                      <a:pt x="267602" y="97445"/>
                      <a:pt x="272667" y="101338"/>
                      <a:pt x="277020" y="105607"/>
                    </a:cubicBezTo>
                    <a:cubicBezTo>
                      <a:pt x="281373" y="109877"/>
                      <a:pt x="284827" y="114607"/>
                      <a:pt x="287380" y="119797"/>
                    </a:cubicBezTo>
                    <a:cubicBezTo>
                      <a:pt x="289933" y="124987"/>
                      <a:pt x="291210" y="130931"/>
                      <a:pt x="291210" y="137628"/>
                    </a:cubicBezTo>
                    <a:cubicBezTo>
                      <a:pt x="291210" y="146502"/>
                      <a:pt x="289473" y="154016"/>
                      <a:pt x="285999" y="160169"/>
                    </a:cubicBezTo>
                    <a:cubicBezTo>
                      <a:pt x="282525" y="166322"/>
                      <a:pt x="277836" y="171324"/>
                      <a:pt x="271935" y="175175"/>
                    </a:cubicBezTo>
                    <a:cubicBezTo>
                      <a:pt x="266033" y="179026"/>
                      <a:pt x="259231" y="181809"/>
                      <a:pt x="251529" y="183526"/>
                    </a:cubicBezTo>
                    <a:cubicBezTo>
                      <a:pt x="243827" y="185242"/>
                      <a:pt x="235706" y="186100"/>
                      <a:pt x="227167" y="186100"/>
                    </a:cubicBezTo>
                    <a:cubicBezTo>
                      <a:pt x="224321" y="186100"/>
                      <a:pt x="220805" y="185870"/>
                      <a:pt x="216619" y="185409"/>
                    </a:cubicBezTo>
                    <a:cubicBezTo>
                      <a:pt x="212433" y="184949"/>
                      <a:pt x="208164" y="184279"/>
                      <a:pt x="203811" y="183400"/>
                    </a:cubicBezTo>
                    <a:cubicBezTo>
                      <a:pt x="199458" y="182521"/>
                      <a:pt x="195335" y="181433"/>
                      <a:pt x="191442" y="180135"/>
                    </a:cubicBezTo>
                    <a:cubicBezTo>
                      <a:pt x="187549" y="178838"/>
                      <a:pt x="184431" y="177393"/>
                      <a:pt x="182086" y="175803"/>
                    </a:cubicBezTo>
                    <a:lnTo>
                      <a:pt x="182086" y="150939"/>
                    </a:lnTo>
                    <a:cubicBezTo>
                      <a:pt x="184933" y="153451"/>
                      <a:pt x="188344" y="155711"/>
                      <a:pt x="192321" y="157720"/>
                    </a:cubicBezTo>
                    <a:cubicBezTo>
                      <a:pt x="196297" y="159729"/>
                      <a:pt x="200483" y="161425"/>
                      <a:pt x="204878" y="162806"/>
                    </a:cubicBezTo>
                    <a:cubicBezTo>
                      <a:pt x="209273" y="164187"/>
                      <a:pt x="213689" y="165255"/>
                      <a:pt x="218126" y="166008"/>
                    </a:cubicBezTo>
                    <a:cubicBezTo>
                      <a:pt x="222563" y="166762"/>
                      <a:pt x="226665" y="167138"/>
                      <a:pt x="230432" y="167138"/>
                    </a:cubicBezTo>
                    <a:cubicBezTo>
                      <a:pt x="243408" y="167138"/>
                      <a:pt x="253098" y="164731"/>
                      <a:pt x="259503" y="159918"/>
                    </a:cubicBezTo>
                    <a:cubicBezTo>
                      <a:pt x="265907" y="155104"/>
                      <a:pt x="269109" y="148177"/>
                      <a:pt x="269109" y="139135"/>
                    </a:cubicBezTo>
                    <a:cubicBezTo>
                      <a:pt x="269109" y="134280"/>
                      <a:pt x="268042" y="130052"/>
                      <a:pt x="265907" y="126452"/>
                    </a:cubicBezTo>
                    <a:cubicBezTo>
                      <a:pt x="263772" y="122853"/>
                      <a:pt x="260821" y="119567"/>
                      <a:pt x="257054" y="116595"/>
                    </a:cubicBezTo>
                    <a:cubicBezTo>
                      <a:pt x="253287" y="113623"/>
                      <a:pt x="248829" y="110777"/>
                      <a:pt x="243680" y="108056"/>
                    </a:cubicBezTo>
                    <a:cubicBezTo>
                      <a:pt x="238532" y="105335"/>
                      <a:pt x="232986" y="102468"/>
                      <a:pt x="227042" y="99454"/>
                    </a:cubicBezTo>
                    <a:cubicBezTo>
                      <a:pt x="220763" y="96273"/>
                      <a:pt x="214903" y="93050"/>
                      <a:pt x="209462" y="89785"/>
                    </a:cubicBezTo>
                    <a:cubicBezTo>
                      <a:pt x="204020" y="86520"/>
                      <a:pt x="199290" y="82920"/>
                      <a:pt x="195272" y="78986"/>
                    </a:cubicBezTo>
                    <a:cubicBezTo>
                      <a:pt x="191253" y="75051"/>
                      <a:pt x="188093" y="70593"/>
                      <a:pt x="185791" y="65612"/>
                    </a:cubicBezTo>
                    <a:cubicBezTo>
                      <a:pt x="183489" y="60631"/>
                      <a:pt x="182338" y="54792"/>
                      <a:pt x="182338" y="48094"/>
                    </a:cubicBezTo>
                    <a:cubicBezTo>
                      <a:pt x="182338" y="39890"/>
                      <a:pt x="184138" y="32753"/>
                      <a:pt x="187737" y="26684"/>
                    </a:cubicBezTo>
                    <a:cubicBezTo>
                      <a:pt x="191337" y="20615"/>
                      <a:pt x="196067" y="15613"/>
                      <a:pt x="201927" y="11678"/>
                    </a:cubicBezTo>
                    <a:cubicBezTo>
                      <a:pt x="207787" y="7743"/>
                      <a:pt x="214464" y="4813"/>
                      <a:pt x="221956" y="2888"/>
                    </a:cubicBezTo>
                    <a:cubicBezTo>
                      <a:pt x="229449" y="962"/>
                      <a:pt x="237088" y="0"/>
                      <a:pt x="244873"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800"/>
              </a:p>
            </p:txBody>
          </p:sp>
        </p:grpSp>
        <p:grpSp>
          <p:nvGrpSpPr>
            <p:cNvPr id="895" name="Group 894">
              <a:extLst>
                <a:ext uri="{FF2B5EF4-FFF2-40B4-BE49-F238E27FC236}">
                  <a16:creationId xmlns:a16="http://schemas.microsoft.com/office/drawing/2014/main" id="{EC2E3992-182A-4828-856D-77F5494E4CF4}"/>
                </a:ext>
              </a:extLst>
            </p:cNvPr>
            <p:cNvGrpSpPr/>
            <p:nvPr/>
          </p:nvGrpSpPr>
          <p:grpSpPr>
            <a:xfrm>
              <a:off x="2521074" y="4782416"/>
              <a:ext cx="487313" cy="405668"/>
              <a:chOff x="2219708" y="4664617"/>
              <a:chExt cx="487313" cy="405668"/>
            </a:xfrm>
          </p:grpSpPr>
          <p:sp>
            <p:nvSpPr>
              <p:cNvPr id="908" name="TextBox 907">
                <a:extLst>
                  <a:ext uri="{FF2B5EF4-FFF2-40B4-BE49-F238E27FC236}">
                    <a16:creationId xmlns:a16="http://schemas.microsoft.com/office/drawing/2014/main" id="{68DFC158-D577-446C-9918-A07FBA260C8E}"/>
                  </a:ext>
                </a:extLst>
              </p:cNvPr>
              <p:cNvSpPr txBox="1"/>
              <p:nvPr/>
            </p:nvSpPr>
            <p:spPr>
              <a:xfrm>
                <a:off x="2219708" y="4854841"/>
                <a:ext cx="487313" cy="215444"/>
              </a:xfrm>
              <a:prstGeom prst="rect">
                <a:avLst/>
              </a:prstGeom>
              <a:noFill/>
            </p:spPr>
            <p:txBody>
              <a:bodyPr wrap="none" lIns="0" tIns="0" rIns="0" bIns="0" rtlCol="0">
                <a:spAutoFit/>
              </a:bodyPr>
              <a:lstStyle/>
              <a:p>
                <a:pPr algn="ctr"/>
                <a:r>
                  <a:rPr lang="en-US" sz="700"/>
                  <a:t>Azure </a:t>
                </a:r>
                <a:br>
                  <a:rPr lang="en-US" sz="700"/>
                </a:br>
                <a:r>
                  <a:rPr lang="en-US" sz="700"/>
                  <a:t>Bob Storage</a:t>
                </a:r>
              </a:p>
            </p:txBody>
          </p:sp>
          <p:grpSp>
            <p:nvGrpSpPr>
              <p:cNvPr id="909" name="Graphic 200" descr="Storage">
                <a:extLst>
                  <a:ext uri="{FF2B5EF4-FFF2-40B4-BE49-F238E27FC236}">
                    <a16:creationId xmlns:a16="http://schemas.microsoft.com/office/drawing/2014/main" id="{0F65BA75-EC08-41FC-B57C-55FDA6E05349}"/>
                  </a:ext>
                </a:extLst>
              </p:cNvPr>
              <p:cNvGrpSpPr/>
              <p:nvPr/>
            </p:nvGrpSpPr>
            <p:grpSpPr>
              <a:xfrm>
                <a:off x="2359633" y="4664617"/>
                <a:ext cx="207463" cy="176758"/>
                <a:chOff x="2187909" y="4137630"/>
                <a:chExt cx="405039" cy="345093"/>
              </a:xfrm>
            </p:grpSpPr>
            <p:sp>
              <p:nvSpPr>
                <p:cNvPr id="910" name="Freeform: Shape 909">
                  <a:extLst>
                    <a:ext uri="{FF2B5EF4-FFF2-40B4-BE49-F238E27FC236}">
                      <a16:creationId xmlns:a16="http://schemas.microsoft.com/office/drawing/2014/main" id="{5AFA2F88-19AC-49F7-8455-034FBD897A00}"/>
                    </a:ext>
                  </a:extLst>
                </p:cNvPr>
                <p:cNvSpPr/>
                <p:nvPr/>
              </p:nvSpPr>
              <p:spPr>
                <a:xfrm>
                  <a:off x="2209794" y="4192708"/>
                  <a:ext cx="383154" cy="289997"/>
                </a:xfrm>
                <a:custGeom>
                  <a:avLst/>
                  <a:gdLst>
                    <a:gd name="connsiteX0" fmla="*/ 2430 w 383154"/>
                    <a:gd name="connsiteY0" fmla="*/ 289998 h 289997"/>
                    <a:gd name="connsiteX1" fmla="*/ 367763 w 383154"/>
                    <a:gd name="connsiteY1" fmla="*/ 289998 h 289997"/>
                    <a:gd name="connsiteX2" fmla="*/ 383154 w 383154"/>
                    <a:gd name="connsiteY2" fmla="*/ 274607 h 289997"/>
                    <a:gd name="connsiteX3" fmla="*/ 383154 w 383154"/>
                    <a:gd name="connsiteY3" fmla="*/ 6480 h 289997"/>
                    <a:gd name="connsiteX4" fmla="*/ 0 w 383154"/>
                    <a:gd name="connsiteY4" fmla="*/ 0 h 289997"/>
                    <a:gd name="connsiteX5" fmla="*/ 2430 w 383154"/>
                    <a:gd name="connsiteY5" fmla="*/ 289998 h 28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54" h="289997">
                      <a:moveTo>
                        <a:pt x="2430" y="289998"/>
                      </a:moveTo>
                      <a:lnTo>
                        <a:pt x="367763" y="289998"/>
                      </a:lnTo>
                      <a:cubicBezTo>
                        <a:pt x="375863" y="289998"/>
                        <a:pt x="383154" y="284327"/>
                        <a:pt x="383154" y="274607"/>
                      </a:cubicBezTo>
                      <a:lnTo>
                        <a:pt x="383154" y="6480"/>
                      </a:lnTo>
                      <a:lnTo>
                        <a:pt x="0" y="0"/>
                      </a:lnTo>
                      <a:lnTo>
                        <a:pt x="2430" y="289998"/>
                      </a:lnTo>
                      <a:close/>
                    </a:path>
                  </a:pathLst>
                </a:custGeom>
                <a:solidFill>
                  <a:srgbClr val="A0A1A2"/>
                </a:solidFill>
                <a:ln w="9331" cap="flat">
                  <a:noFill/>
                  <a:prstDash val="solid"/>
                  <a:miter/>
                </a:ln>
              </p:spPr>
              <p:txBody>
                <a:bodyPr rtlCol="0" anchor="ctr"/>
                <a:lstStyle/>
                <a:p>
                  <a:endParaRPr lang="en-US" sz="2400"/>
                </a:p>
              </p:txBody>
            </p:sp>
            <p:sp>
              <p:nvSpPr>
                <p:cNvPr id="911" name="Freeform: Shape 910">
                  <a:extLst>
                    <a:ext uri="{FF2B5EF4-FFF2-40B4-BE49-F238E27FC236}">
                      <a16:creationId xmlns:a16="http://schemas.microsoft.com/office/drawing/2014/main" id="{C635A7F3-B666-4FB9-86A6-01B565DC7D28}"/>
                    </a:ext>
                  </a:extLst>
                </p:cNvPr>
                <p:cNvSpPr/>
                <p:nvPr/>
              </p:nvSpPr>
              <p:spPr>
                <a:xfrm>
                  <a:off x="2187909" y="4199200"/>
                  <a:ext cx="295668" cy="283517"/>
                </a:xfrm>
                <a:custGeom>
                  <a:avLst/>
                  <a:gdLst>
                    <a:gd name="connsiteX0" fmla="*/ 152290 w 295668"/>
                    <a:gd name="connsiteY0" fmla="*/ 88296 h 283517"/>
                    <a:gd name="connsiteX1" fmla="*/ 152290 w 295668"/>
                    <a:gd name="connsiteY1" fmla="*/ 26732 h 283517"/>
                    <a:gd name="connsiteX2" fmla="*/ 254356 w 295668"/>
                    <a:gd name="connsiteY2" fmla="*/ 26732 h 283517"/>
                    <a:gd name="connsiteX3" fmla="*/ 254356 w 295668"/>
                    <a:gd name="connsiteY3" fmla="*/ 44553 h 283517"/>
                    <a:gd name="connsiteX4" fmla="*/ 295668 w 295668"/>
                    <a:gd name="connsiteY4" fmla="*/ 0 h 283517"/>
                    <a:gd name="connsiteX5" fmla="*/ 0 w 295668"/>
                    <a:gd name="connsiteY5" fmla="*/ 0 h 283517"/>
                    <a:gd name="connsiteX6" fmla="*/ 0 w 295668"/>
                    <a:gd name="connsiteY6" fmla="*/ 13771 h 283517"/>
                    <a:gd name="connsiteX7" fmla="*/ 0 w 295668"/>
                    <a:gd name="connsiteY7" fmla="*/ 40503 h 283517"/>
                    <a:gd name="connsiteX8" fmla="*/ 0 w 295668"/>
                    <a:gd name="connsiteY8" fmla="*/ 268127 h 283517"/>
                    <a:gd name="connsiteX9" fmla="*/ 15391 w 295668"/>
                    <a:gd name="connsiteY9" fmla="*/ 283518 h 283517"/>
                    <a:gd name="connsiteX10" fmla="*/ 32402 w 295668"/>
                    <a:gd name="connsiteY10" fmla="*/ 283518 h 283517"/>
                    <a:gd name="connsiteX11" fmla="*/ 59134 w 295668"/>
                    <a:gd name="connsiteY11" fmla="*/ 254356 h 283517"/>
                    <a:gd name="connsiteX12" fmla="*/ 30782 w 295668"/>
                    <a:gd name="connsiteY12" fmla="*/ 254356 h 283517"/>
                    <a:gd name="connsiteX13" fmla="*/ 30782 w 295668"/>
                    <a:gd name="connsiteY13" fmla="*/ 192792 h 283517"/>
                    <a:gd name="connsiteX14" fmla="*/ 116648 w 295668"/>
                    <a:gd name="connsiteY14" fmla="*/ 192792 h 283517"/>
                    <a:gd name="connsiteX15" fmla="*/ 152290 w 295668"/>
                    <a:gd name="connsiteY15" fmla="*/ 154720 h 283517"/>
                    <a:gd name="connsiteX16" fmla="*/ 152290 w 295668"/>
                    <a:gd name="connsiteY16" fmla="*/ 110167 h 283517"/>
                    <a:gd name="connsiteX17" fmla="*/ 193602 w 295668"/>
                    <a:gd name="connsiteY17" fmla="*/ 110167 h 283517"/>
                    <a:gd name="connsiteX18" fmla="*/ 213854 w 295668"/>
                    <a:gd name="connsiteY18" fmla="*/ 88296 h 283517"/>
                    <a:gd name="connsiteX19" fmla="*/ 152290 w 295668"/>
                    <a:gd name="connsiteY19" fmla="*/ 88296 h 283517"/>
                    <a:gd name="connsiteX20" fmla="*/ 132849 w 295668"/>
                    <a:gd name="connsiteY20" fmla="*/ 171731 h 283517"/>
                    <a:gd name="connsiteX21" fmla="*/ 30782 w 295668"/>
                    <a:gd name="connsiteY21" fmla="*/ 171731 h 283517"/>
                    <a:gd name="connsiteX22" fmla="*/ 30782 w 295668"/>
                    <a:gd name="connsiteY22" fmla="*/ 110167 h 283517"/>
                    <a:gd name="connsiteX23" fmla="*/ 132849 w 295668"/>
                    <a:gd name="connsiteY23" fmla="*/ 110167 h 283517"/>
                    <a:gd name="connsiteX24" fmla="*/ 132849 w 295668"/>
                    <a:gd name="connsiteY24" fmla="*/ 171731 h 28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5668" h="283517">
                      <a:moveTo>
                        <a:pt x="152290" y="88296"/>
                      </a:moveTo>
                      <a:lnTo>
                        <a:pt x="152290" y="26732"/>
                      </a:lnTo>
                      <a:lnTo>
                        <a:pt x="254356" y="26732"/>
                      </a:lnTo>
                      <a:lnTo>
                        <a:pt x="254356" y="44553"/>
                      </a:lnTo>
                      <a:lnTo>
                        <a:pt x="295668" y="0"/>
                      </a:lnTo>
                      <a:lnTo>
                        <a:pt x="0" y="0"/>
                      </a:lnTo>
                      <a:lnTo>
                        <a:pt x="0" y="13771"/>
                      </a:lnTo>
                      <a:lnTo>
                        <a:pt x="0" y="40503"/>
                      </a:lnTo>
                      <a:lnTo>
                        <a:pt x="0" y="268127"/>
                      </a:lnTo>
                      <a:cubicBezTo>
                        <a:pt x="0" y="276228"/>
                        <a:pt x="8101" y="283518"/>
                        <a:pt x="15391" y="283518"/>
                      </a:cubicBezTo>
                      <a:lnTo>
                        <a:pt x="32402" y="283518"/>
                      </a:lnTo>
                      <a:lnTo>
                        <a:pt x="59134" y="254356"/>
                      </a:lnTo>
                      <a:lnTo>
                        <a:pt x="30782" y="254356"/>
                      </a:lnTo>
                      <a:lnTo>
                        <a:pt x="30782" y="192792"/>
                      </a:lnTo>
                      <a:lnTo>
                        <a:pt x="116648" y="192792"/>
                      </a:lnTo>
                      <a:lnTo>
                        <a:pt x="152290" y="154720"/>
                      </a:lnTo>
                      <a:lnTo>
                        <a:pt x="152290" y="110167"/>
                      </a:lnTo>
                      <a:lnTo>
                        <a:pt x="193602" y="110167"/>
                      </a:lnTo>
                      <a:lnTo>
                        <a:pt x="213854" y="88296"/>
                      </a:lnTo>
                      <a:lnTo>
                        <a:pt x="152290" y="88296"/>
                      </a:lnTo>
                      <a:close/>
                      <a:moveTo>
                        <a:pt x="132849" y="171731"/>
                      </a:moveTo>
                      <a:lnTo>
                        <a:pt x="30782" y="171731"/>
                      </a:lnTo>
                      <a:lnTo>
                        <a:pt x="30782" y="110167"/>
                      </a:lnTo>
                      <a:lnTo>
                        <a:pt x="132849" y="110167"/>
                      </a:lnTo>
                      <a:lnTo>
                        <a:pt x="132849" y="171731"/>
                      </a:lnTo>
                      <a:close/>
                    </a:path>
                  </a:pathLst>
                </a:custGeom>
                <a:solidFill>
                  <a:srgbClr val="BABBBC"/>
                </a:solidFill>
                <a:ln w="9331" cap="flat">
                  <a:noFill/>
                  <a:prstDash val="solid"/>
                  <a:miter/>
                </a:ln>
              </p:spPr>
              <p:txBody>
                <a:bodyPr rtlCol="0" anchor="ctr"/>
                <a:lstStyle/>
                <a:p>
                  <a:endParaRPr lang="en-US" sz="2400"/>
                </a:p>
              </p:txBody>
            </p:sp>
            <p:sp>
              <p:nvSpPr>
                <p:cNvPr id="912" name="Freeform: Shape 911">
                  <a:extLst>
                    <a:ext uri="{FF2B5EF4-FFF2-40B4-BE49-F238E27FC236}">
                      <a16:creationId xmlns:a16="http://schemas.microsoft.com/office/drawing/2014/main" id="{4B65232B-42ED-46BA-ACA7-0CD009E81856}"/>
                    </a:ext>
                  </a:extLst>
                </p:cNvPr>
                <p:cNvSpPr/>
                <p:nvPr/>
              </p:nvSpPr>
              <p:spPr>
                <a:xfrm>
                  <a:off x="2469793" y="4137630"/>
                  <a:ext cx="123127" cy="61564"/>
                </a:xfrm>
                <a:custGeom>
                  <a:avLst/>
                  <a:gdLst>
                    <a:gd name="connsiteX0" fmla="*/ 107736 w 123127"/>
                    <a:gd name="connsiteY0" fmla="*/ 0 h 61564"/>
                    <a:gd name="connsiteX1" fmla="*/ 57513 w 123127"/>
                    <a:gd name="connsiteY1" fmla="*/ 0 h 61564"/>
                    <a:gd name="connsiteX2" fmla="*/ 0 w 123127"/>
                    <a:gd name="connsiteY2" fmla="*/ 61564 h 61564"/>
                    <a:gd name="connsiteX3" fmla="*/ 123128 w 123127"/>
                    <a:gd name="connsiteY3" fmla="*/ 61564 h 61564"/>
                    <a:gd name="connsiteX4" fmla="*/ 123128 w 123127"/>
                    <a:gd name="connsiteY4" fmla="*/ 15391 h 61564"/>
                    <a:gd name="connsiteX5" fmla="*/ 107736 w 123127"/>
                    <a:gd name="connsiteY5" fmla="*/ 0 h 6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127" h="61564">
                      <a:moveTo>
                        <a:pt x="107736" y="0"/>
                      </a:moveTo>
                      <a:lnTo>
                        <a:pt x="57513" y="0"/>
                      </a:lnTo>
                      <a:lnTo>
                        <a:pt x="0" y="61564"/>
                      </a:lnTo>
                      <a:lnTo>
                        <a:pt x="123128" y="61564"/>
                      </a:lnTo>
                      <a:lnTo>
                        <a:pt x="123128" y="15391"/>
                      </a:lnTo>
                      <a:cubicBezTo>
                        <a:pt x="123128" y="7290"/>
                        <a:pt x="117457" y="0"/>
                        <a:pt x="107736" y="0"/>
                      </a:cubicBezTo>
                      <a:close/>
                    </a:path>
                  </a:pathLst>
                </a:custGeom>
                <a:solidFill>
                  <a:srgbClr val="7A7A7A"/>
                </a:solidFill>
                <a:ln w="9331" cap="flat">
                  <a:noFill/>
                  <a:prstDash val="solid"/>
                  <a:miter/>
                </a:ln>
              </p:spPr>
              <p:txBody>
                <a:bodyPr rtlCol="0" anchor="ctr"/>
                <a:lstStyle/>
                <a:p>
                  <a:endParaRPr lang="en-US" sz="2400"/>
                </a:p>
              </p:txBody>
            </p:sp>
            <p:sp>
              <p:nvSpPr>
                <p:cNvPr id="913" name="Freeform: Shape 912">
                  <a:extLst>
                    <a:ext uri="{FF2B5EF4-FFF2-40B4-BE49-F238E27FC236}">
                      <a16:creationId xmlns:a16="http://schemas.microsoft.com/office/drawing/2014/main" id="{F82BC23B-EE59-4DDB-B385-159D63332368}"/>
                    </a:ext>
                  </a:extLst>
                </p:cNvPr>
                <p:cNvSpPr/>
                <p:nvPr/>
              </p:nvSpPr>
              <p:spPr>
                <a:xfrm>
                  <a:off x="2187909" y="4137630"/>
                  <a:ext cx="353182" cy="61564"/>
                </a:xfrm>
                <a:custGeom>
                  <a:avLst/>
                  <a:gdLst>
                    <a:gd name="connsiteX0" fmla="*/ 353182 w 353182"/>
                    <a:gd name="connsiteY0" fmla="*/ 0 h 61564"/>
                    <a:gd name="connsiteX1" fmla="*/ 15391 w 353182"/>
                    <a:gd name="connsiteY1" fmla="*/ 0 h 61564"/>
                    <a:gd name="connsiteX2" fmla="*/ 0 w 353182"/>
                    <a:gd name="connsiteY2" fmla="*/ 15391 h 61564"/>
                    <a:gd name="connsiteX3" fmla="*/ 0 w 353182"/>
                    <a:gd name="connsiteY3" fmla="*/ 61564 h 61564"/>
                    <a:gd name="connsiteX4" fmla="*/ 295668 w 353182"/>
                    <a:gd name="connsiteY4" fmla="*/ 61564 h 61564"/>
                    <a:gd name="connsiteX5" fmla="*/ 353182 w 353182"/>
                    <a:gd name="connsiteY5" fmla="*/ 0 h 6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182" h="61564">
                      <a:moveTo>
                        <a:pt x="353182" y="0"/>
                      </a:moveTo>
                      <a:lnTo>
                        <a:pt x="15391" y="0"/>
                      </a:lnTo>
                      <a:cubicBezTo>
                        <a:pt x="8101" y="0"/>
                        <a:pt x="0" y="7290"/>
                        <a:pt x="0" y="15391"/>
                      </a:cubicBezTo>
                      <a:lnTo>
                        <a:pt x="0" y="61564"/>
                      </a:lnTo>
                      <a:lnTo>
                        <a:pt x="295668" y="61564"/>
                      </a:lnTo>
                      <a:lnTo>
                        <a:pt x="353182" y="0"/>
                      </a:lnTo>
                      <a:close/>
                    </a:path>
                  </a:pathLst>
                </a:custGeom>
                <a:solidFill>
                  <a:srgbClr val="9E9E9E"/>
                </a:solidFill>
                <a:ln w="9331" cap="flat">
                  <a:noFill/>
                  <a:prstDash val="solid"/>
                  <a:miter/>
                </a:ln>
              </p:spPr>
              <p:txBody>
                <a:bodyPr rtlCol="0" anchor="ctr"/>
                <a:lstStyle/>
                <a:p>
                  <a:endParaRPr lang="en-US" sz="2400"/>
                </a:p>
              </p:txBody>
            </p:sp>
            <p:sp>
              <p:nvSpPr>
                <p:cNvPr id="914" name="Freeform: Shape 913">
                  <a:extLst>
                    <a:ext uri="{FF2B5EF4-FFF2-40B4-BE49-F238E27FC236}">
                      <a16:creationId xmlns:a16="http://schemas.microsoft.com/office/drawing/2014/main" id="{26EF9375-0CE8-477A-A367-6FD7D505FA44}"/>
                    </a:ext>
                  </a:extLst>
                </p:cNvPr>
                <p:cNvSpPr/>
                <p:nvPr/>
              </p:nvSpPr>
              <p:spPr>
                <a:xfrm>
                  <a:off x="2187909" y="4467332"/>
                  <a:ext cx="15390" cy="15391"/>
                </a:xfrm>
                <a:custGeom>
                  <a:avLst/>
                  <a:gdLst>
                    <a:gd name="connsiteX0" fmla="*/ 0 w 15390"/>
                    <a:gd name="connsiteY0" fmla="*/ 0 h 15391"/>
                    <a:gd name="connsiteX1" fmla="*/ 15391 w 15390"/>
                    <a:gd name="connsiteY1" fmla="*/ 15391 h 15391"/>
                    <a:gd name="connsiteX2" fmla="*/ 0 w 15390"/>
                    <a:gd name="connsiteY2" fmla="*/ 0 h 15391"/>
                  </a:gdLst>
                  <a:ahLst/>
                  <a:cxnLst>
                    <a:cxn ang="0">
                      <a:pos x="connsiteX0" y="connsiteY0"/>
                    </a:cxn>
                    <a:cxn ang="0">
                      <a:pos x="connsiteX1" y="connsiteY1"/>
                    </a:cxn>
                    <a:cxn ang="0">
                      <a:pos x="connsiteX2" y="connsiteY2"/>
                    </a:cxn>
                  </a:cxnLst>
                  <a:rect l="l" t="t" r="r" b="b"/>
                  <a:pathLst>
                    <a:path w="15390" h="15391">
                      <a:moveTo>
                        <a:pt x="0" y="0"/>
                      </a:moveTo>
                      <a:cubicBezTo>
                        <a:pt x="0" y="8101"/>
                        <a:pt x="5670" y="15391"/>
                        <a:pt x="15391" y="15391"/>
                      </a:cubicBezTo>
                      <a:cubicBezTo>
                        <a:pt x="8101" y="15391"/>
                        <a:pt x="0" y="8101"/>
                        <a:pt x="0" y="0"/>
                      </a:cubicBezTo>
                      <a:close/>
                    </a:path>
                  </a:pathLst>
                </a:custGeom>
                <a:solidFill>
                  <a:srgbClr val="A0A1A2"/>
                </a:solidFill>
                <a:ln w="9331" cap="flat">
                  <a:noFill/>
                  <a:prstDash val="solid"/>
                  <a:miter/>
                </a:ln>
              </p:spPr>
              <p:txBody>
                <a:bodyPr rtlCol="0" anchor="ctr"/>
                <a:lstStyle/>
                <a:p>
                  <a:endParaRPr lang="en-US" sz="2400"/>
                </a:p>
              </p:txBody>
            </p:sp>
            <p:sp>
              <p:nvSpPr>
                <p:cNvPr id="915" name="Freeform: Shape 914">
                  <a:extLst>
                    <a:ext uri="{FF2B5EF4-FFF2-40B4-BE49-F238E27FC236}">
                      <a16:creationId xmlns:a16="http://schemas.microsoft.com/office/drawing/2014/main" id="{52241591-A8AB-4A4C-854A-9752D3132471}"/>
                    </a:ext>
                  </a:extLst>
                </p:cNvPr>
                <p:cNvSpPr/>
                <p:nvPr/>
              </p:nvSpPr>
              <p:spPr>
                <a:xfrm>
                  <a:off x="2187909" y="4137630"/>
                  <a:ext cx="15390" cy="15390"/>
                </a:xfrm>
                <a:custGeom>
                  <a:avLst/>
                  <a:gdLst>
                    <a:gd name="connsiteX0" fmla="*/ 15391 w 15390"/>
                    <a:gd name="connsiteY0" fmla="*/ 0 h 15390"/>
                    <a:gd name="connsiteX1" fmla="*/ 0 w 15390"/>
                    <a:gd name="connsiteY1" fmla="*/ 15391 h 15390"/>
                    <a:gd name="connsiteX2" fmla="*/ 15391 w 15390"/>
                    <a:gd name="connsiteY2" fmla="*/ 0 h 15390"/>
                  </a:gdLst>
                  <a:ahLst/>
                  <a:cxnLst>
                    <a:cxn ang="0">
                      <a:pos x="connsiteX0" y="connsiteY0"/>
                    </a:cxn>
                    <a:cxn ang="0">
                      <a:pos x="connsiteX1" y="connsiteY1"/>
                    </a:cxn>
                    <a:cxn ang="0">
                      <a:pos x="connsiteX2" y="connsiteY2"/>
                    </a:cxn>
                  </a:cxnLst>
                  <a:rect l="l" t="t" r="r" b="b"/>
                  <a:pathLst>
                    <a:path w="15390" h="15390">
                      <a:moveTo>
                        <a:pt x="15391" y="0"/>
                      </a:moveTo>
                      <a:cubicBezTo>
                        <a:pt x="5670" y="0"/>
                        <a:pt x="0" y="7290"/>
                        <a:pt x="0" y="15391"/>
                      </a:cubicBezTo>
                      <a:cubicBezTo>
                        <a:pt x="0" y="7290"/>
                        <a:pt x="8101" y="0"/>
                        <a:pt x="15391" y="0"/>
                      </a:cubicBezTo>
                      <a:close/>
                    </a:path>
                  </a:pathLst>
                </a:custGeom>
                <a:solidFill>
                  <a:srgbClr val="7A7A7A"/>
                </a:solidFill>
                <a:ln w="9331" cap="flat">
                  <a:noFill/>
                  <a:prstDash val="solid"/>
                  <a:miter/>
                </a:ln>
              </p:spPr>
              <p:txBody>
                <a:bodyPr rtlCol="0" anchor="ctr"/>
                <a:lstStyle/>
                <a:p>
                  <a:endParaRPr lang="en-US" sz="2400"/>
                </a:p>
              </p:txBody>
            </p:sp>
            <p:sp>
              <p:nvSpPr>
                <p:cNvPr id="916" name="Freeform: Shape 915">
                  <a:extLst>
                    <a:ext uri="{FF2B5EF4-FFF2-40B4-BE49-F238E27FC236}">
                      <a16:creationId xmlns:a16="http://schemas.microsoft.com/office/drawing/2014/main" id="{8ECA9EA0-76CC-40DB-BE53-5C2A5D79DF4D}"/>
                    </a:ext>
                  </a:extLst>
                </p:cNvPr>
                <p:cNvSpPr/>
                <p:nvPr/>
              </p:nvSpPr>
              <p:spPr>
                <a:xfrm>
                  <a:off x="2401765" y="4243755"/>
                  <a:ext cx="40502" cy="43742"/>
                </a:xfrm>
                <a:custGeom>
                  <a:avLst/>
                  <a:gdLst>
                    <a:gd name="connsiteX0" fmla="*/ 40503 w 40502"/>
                    <a:gd name="connsiteY0" fmla="*/ 43743 h 43742"/>
                    <a:gd name="connsiteX1" fmla="*/ 40503 w 40502"/>
                    <a:gd name="connsiteY1" fmla="*/ 0 h 43742"/>
                    <a:gd name="connsiteX2" fmla="*/ 0 w 40502"/>
                    <a:gd name="connsiteY2" fmla="*/ 43743 h 43742"/>
                    <a:gd name="connsiteX3" fmla="*/ 40503 w 40502"/>
                    <a:gd name="connsiteY3" fmla="*/ 43743 h 43742"/>
                  </a:gdLst>
                  <a:ahLst/>
                  <a:cxnLst>
                    <a:cxn ang="0">
                      <a:pos x="connsiteX0" y="connsiteY0"/>
                    </a:cxn>
                    <a:cxn ang="0">
                      <a:pos x="connsiteX1" y="connsiteY1"/>
                    </a:cxn>
                    <a:cxn ang="0">
                      <a:pos x="connsiteX2" y="connsiteY2"/>
                    </a:cxn>
                    <a:cxn ang="0">
                      <a:pos x="connsiteX3" y="connsiteY3"/>
                    </a:cxn>
                  </a:cxnLst>
                  <a:rect l="l" t="t" r="r" b="b"/>
                  <a:pathLst>
                    <a:path w="40502" h="43742">
                      <a:moveTo>
                        <a:pt x="40503" y="43743"/>
                      </a:moveTo>
                      <a:lnTo>
                        <a:pt x="40503" y="0"/>
                      </a:lnTo>
                      <a:lnTo>
                        <a:pt x="0" y="43743"/>
                      </a:lnTo>
                      <a:lnTo>
                        <a:pt x="40503" y="43743"/>
                      </a:lnTo>
                      <a:close/>
                    </a:path>
                  </a:pathLst>
                </a:custGeom>
                <a:solidFill>
                  <a:srgbClr val="FFFFFF"/>
                </a:solidFill>
                <a:ln w="9331" cap="flat">
                  <a:noFill/>
                  <a:prstDash val="solid"/>
                  <a:miter/>
                </a:ln>
              </p:spPr>
              <p:txBody>
                <a:bodyPr rtlCol="0" anchor="ctr"/>
                <a:lstStyle/>
                <a:p>
                  <a:endParaRPr lang="en-US" sz="2400"/>
                </a:p>
              </p:txBody>
            </p:sp>
            <p:sp>
              <p:nvSpPr>
                <p:cNvPr id="917" name="Freeform: Shape 916">
                  <a:extLst>
                    <a:ext uri="{FF2B5EF4-FFF2-40B4-BE49-F238E27FC236}">
                      <a16:creationId xmlns:a16="http://schemas.microsoft.com/office/drawing/2014/main" id="{149D82DB-599B-433D-AB1C-128C9AD6299A}"/>
                    </a:ext>
                  </a:extLst>
                </p:cNvPr>
                <p:cNvSpPr/>
                <p:nvPr/>
              </p:nvSpPr>
              <p:spPr>
                <a:xfrm>
                  <a:off x="2340195" y="4225937"/>
                  <a:ext cx="102066" cy="61563"/>
                </a:xfrm>
                <a:custGeom>
                  <a:avLst/>
                  <a:gdLst>
                    <a:gd name="connsiteX0" fmla="*/ 0 w 102066"/>
                    <a:gd name="connsiteY0" fmla="*/ 0 h 61563"/>
                    <a:gd name="connsiteX1" fmla="*/ 0 w 102066"/>
                    <a:gd name="connsiteY1" fmla="*/ 61564 h 61563"/>
                    <a:gd name="connsiteX2" fmla="*/ 61564 w 102066"/>
                    <a:gd name="connsiteY2" fmla="*/ 61564 h 61563"/>
                    <a:gd name="connsiteX3" fmla="*/ 102066 w 102066"/>
                    <a:gd name="connsiteY3" fmla="*/ 17821 h 61563"/>
                    <a:gd name="connsiteX4" fmla="*/ 102066 w 102066"/>
                    <a:gd name="connsiteY4" fmla="*/ 0 h 61563"/>
                    <a:gd name="connsiteX5" fmla="*/ 0 w 102066"/>
                    <a:gd name="connsiteY5" fmla="*/ 0 h 6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66" h="61563">
                      <a:moveTo>
                        <a:pt x="0" y="0"/>
                      </a:moveTo>
                      <a:lnTo>
                        <a:pt x="0" y="61564"/>
                      </a:lnTo>
                      <a:lnTo>
                        <a:pt x="61564" y="61564"/>
                      </a:lnTo>
                      <a:lnTo>
                        <a:pt x="102066" y="17821"/>
                      </a:lnTo>
                      <a:lnTo>
                        <a:pt x="102066" y="0"/>
                      </a:lnTo>
                      <a:lnTo>
                        <a:pt x="0" y="0"/>
                      </a:lnTo>
                      <a:close/>
                    </a:path>
                  </a:pathLst>
                </a:custGeom>
                <a:solidFill>
                  <a:srgbClr val="FFFFFF"/>
                </a:solidFill>
                <a:ln w="9331" cap="flat">
                  <a:noFill/>
                  <a:prstDash val="solid"/>
                  <a:miter/>
                </a:ln>
              </p:spPr>
              <p:txBody>
                <a:bodyPr rtlCol="0" anchor="ctr"/>
                <a:lstStyle/>
                <a:p>
                  <a:endParaRPr lang="en-US" sz="2400"/>
                </a:p>
              </p:txBody>
            </p:sp>
            <p:sp>
              <p:nvSpPr>
                <p:cNvPr id="918" name="Freeform: Shape 917">
                  <a:extLst>
                    <a:ext uri="{FF2B5EF4-FFF2-40B4-BE49-F238E27FC236}">
                      <a16:creationId xmlns:a16="http://schemas.microsoft.com/office/drawing/2014/main" id="{06873BD7-2E7D-4783-B494-FA97895DBE8F}"/>
                    </a:ext>
                  </a:extLst>
                </p:cNvPr>
                <p:cNvSpPr/>
                <p:nvPr/>
              </p:nvSpPr>
              <p:spPr>
                <a:xfrm>
                  <a:off x="2335547" y="4309357"/>
                  <a:ext cx="102066" cy="61563"/>
                </a:xfrm>
                <a:custGeom>
                  <a:avLst/>
                  <a:gdLst>
                    <a:gd name="connsiteX0" fmla="*/ 0 w 102066"/>
                    <a:gd name="connsiteY0" fmla="*/ 61564 h 61563"/>
                    <a:gd name="connsiteX1" fmla="*/ 102066 w 102066"/>
                    <a:gd name="connsiteY1" fmla="*/ 61564 h 61563"/>
                    <a:gd name="connsiteX2" fmla="*/ 102066 w 102066"/>
                    <a:gd name="connsiteY2" fmla="*/ 0 h 61563"/>
                    <a:gd name="connsiteX3" fmla="*/ 41312 w 102066"/>
                    <a:gd name="connsiteY3" fmla="*/ 0 h 61563"/>
                    <a:gd name="connsiteX4" fmla="*/ 0 w 102066"/>
                    <a:gd name="connsiteY4" fmla="*/ 44552 h 61563"/>
                    <a:gd name="connsiteX5" fmla="*/ 0 w 102066"/>
                    <a:gd name="connsiteY5" fmla="*/ 61564 h 6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66" h="61563">
                      <a:moveTo>
                        <a:pt x="0" y="61564"/>
                      </a:moveTo>
                      <a:lnTo>
                        <a:pt x="102066" y="61564"/>
                      </a:lnTo>
                      <a:lnTo>
                        <a:pt x="102066" y="0"/>
                      </a:lnTo>
                      <a:lnTo>
                        <a:pt x="41312" y="0"/>
                      </a:lnTo>
                      <a:lnTo>
                        <a:pt x="0" y="44552"/>
                      </a:lnTo>
                      <a:lnTo>
                        <a:pt x="0" y="61564"/>
                      </a:lnTo>
                      <a:close/>
                    </a:path>
                  </a:pathLst>
                </a:custGeom>
                <a:solidFill>
                  <a:srgbClr val="2272B3"/>
                </a:solidFill>
                <a:ln w="9331" cap="flat">
                  <a:noFill/>
                  <a:prstDash val="solid"/>
                  <a:miter/>
                </a:ln>
              </p:spPr>
              <p:txBody>
                <a:bodyPr rtlCol="0" anchor="ctr"/>
                <a:lstStyle/>
                <a:p>
                  <a:endParaRPr lang="en-US" sz="2400"/>
                </a:p>
              </p:txBody>
            </p:sp>
            <p:sp>
              <p:nvSpPr>
                <p:cNvPr id="919" name="Freeform: Shape 918">
                  <a:extLst>
                    <a:ext uri="{FF2B5EF4-FFF2-40B4-BE49-F238E27FC236}">
                      <a16:creationId xmlns:a16="http://schemas.microsoft.com/office/drawing/2014/main" id="{960CB4E9-8ED0-42DF-B599-07712DC018B2}"/>
                    </a:ext>
                  </a:extLst>
                </p:cNvPr>
                <p:cNvSpPr/>
                <p:nvPr/>
              </p:nvSpPr>
              <p:spPr>
                <a:xfrm>
                  <a:off x="2340195" y="4309357"/>
                  <a:ext cx="41312" cy="44552"/>
                </a:xfrm>
                <a:custGeom>
                  <a:avLst/>
                  <a:gdLst>
                    <a:gd name="connsiteX0" fmla="*/ 0 w 41312"/>
                    <a:gd name="connsiteY0" fmla="*/ 44552 h 44552"/>
                    <a:gd name="connsiteX1" fmla="*/ 41312 w 41312"/>
                    <a:gd name="connsiteY1" fmla="*/ 0 h 44552"/>
                    <a:gd name="connsiteX2" fmla="*/ 0 w 41312"/>
                    <a:gd name="connsiteY2" fmla="*/ 0 h 44552"/>
                    <a:gd name="connsiteX3" fmla="*/ 0 w 41312"/>
                    <a:gd name="connsiteY3" fmla="*/ 44552 h 44552"/>
                  </a:gdLst>
                  <a:ahLst/>
                  <a:cxnLst>
                    <a:cxn ang="0">
                      <a:pos x="connsiteX0" y="connsiteY0"/>
                    </a:cxn>
                    <a:cxn ang="0">
                      <a:pos x="connsiteX1" y="connsiteY1"/>
                    </a:cxn>
                    <a:cxn ang="0">
                      <a:pos x="connsiteX2" y="connsiteY2"/>
                    </a:cxn>
                    <a:cxn ang="0">
                      <a:pos x="connsiteX3" y="connsiteY3"/>
                    </a:cxn>
                  </a:cxnLst>
                  <a:rect l="l" t="t" r="r" b="b"/>
                  <a:pathLst>
                    <a:path w="41312" h="44552">
                      <a:moveTo>
                        <a:pt x="0" y="44552"/>
                      </a:moveTo>
                      <a:lnTo>
                        <a:pt x="41312" y="0"/>
                      </a:lnTo>
                      <a:lnTo>
                        <a:pt x="0" y="0"/>
                      </a:lnTo>
                      <a:lnTo>
                        <a:pt x="0" y="44552"/>
                      </a:lnTo>
                      <a:close/>
                    </a:path>
                  </a:pathLst>
                </a:custGeom>
                <a:solidFill>
                  <a:schemeClr val="accent3">
                    <a:lumMod val="60000"/>
                    <a:lumOff val="40000"/>
                  </a:schemeClr>
                </a:solidFill>
                <a:ln w="9331" cap="flat">
                  <a:noFill/>
                  <a:prstDash val="solid"/>
                  <a:miter/>
                </a:ln>
              </p:spPr>
              <p:txBody>
                <a:bodyPr rtlCol="0" anchor="ctr"/>
                <a:lstStyle/>
                <a:p>
                  <a:endParaRPr lang="en-US" sz="2400"/>
                </a:p>
              </p:txBody>
            </p:sp>
            <p:sp>
              <p:nvSpPr>
                <p:cNvPr id="920" name="Freeform: Shape 919">
                  <a:extLst>
                    <a:ext uri="{FF2B5EF4-FFF2-40B4-BE49-F238E27FC236}">
                      <a16:creationId xmlns:a16="http://schemas.microsoft.com/office/drawing/2014/main" id="{2C7EF4B9-C219-4A21-B218-BA1C36A0BF9B}"/>
                    </a:ext>
                  </a:extLst>
                </p:cNvPr>
                <p:cNvSpPr/>
                <p:nvPr/>
              </p:nvSpPr>
              <p:spPr>
                <a:xfrm>
                  <a:off x="2218694" y="4309357"/>
                  <a:ext cx="102065" cy="61563"/>
                </a:xfrm>
                <a:custGeom>
                  <a:avLst/>
                  <a:gdLst>
                    <a:gd name="connsiteX0" fmla="*/ 102066 w 102065"/>
                    <a:gd name="connsiteY0" fmla="*/ 0 h 61563"/>
                    <a:gd name="connsiteX1" fmla="*/ 0 w 102065"/>
                    <a:gd name="connsiteY1" fmla="*/ 0 h 61563"/>
                    <a:gd name="connsiteX2" fmla="*/ 0 w 102065"/>
                    <a:gd name="connsiteY2" fmla="*/ 61564 h 61563"/>
                    <a:gd name="connsiteX3" fmla="*/ 102066 w 102065"/>
                    <a:gd name="connsiteY3" fmla="*/ 61564 h 61563"/>
                    <a:gd name="connsiteX4" fmla="*/ 102066 w 102065"/>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5" h="61563">
                      <a:moveTo>
                        <a:pt x="102066" y="0"/>
                      </a:moveTo>
                      <a:lnTo>
                        <a:pt x="0" y="0"/>
                      </a:lnTo>
                      <a:lnTo>
                        <a:pt x="0" y="61564"/>
                      </a:lnTo>
                      <a:lnTo>
                        <a:pt x="102066" y="61564"/>
                      </a:lnTo>
                      <a:lnTo>
                        <a:pt x="102066" y="0"/>
                      </a:lnTo>
                      <a:close/>
                    </a:path>
                  </a:pathLst>
                </a:custGeom>
                <a:solidFill>
                  <a:srgbClr val="FFFFFF"/>
                </a:solidFill>
                <a:ln w="9331" cap="flat">
                  <a:noFill/>
                  <a:prstDash val="solid"/>
                  <a:miter/>
                </a:ln>
              </p:spPr>
              <p:txBody>
                <a:bodyPr rtlCol="0" anchor="ctr"/>
                <a:lstStyle/>
                <a:p>
                  <a:endParaRPr lang="en-US" sz="2400"/>
                </a:p>
              </p:txBody>
            </p:sp>
            <p:sp>
              <p:nvSpPr>
                <p:cNvPr id="921" name="Freeform: Shape 920">
                  <a:extLst>
                    <a:ext uri="{FF2B5EF4-FFF2-40B4-BE49-F238E27FC236}">
                      <a16:creationId xmlns:a16="http://schemas.microsoft.com/office/drawing/2014/main" id="{B8195F15-BBDB-4E8F-B2A1-C60E71648A8F}"/>
                    </a:ext>
                  </a:extLst>
                </p:cNvPr>
                <p:cNvSpPr/>
                <p:nvPr/>
              </p:nvSpPr>
              <p:spPr>
                <a:xfrm>
                  <a:off x="2247036" y="4391992"/>
                  <a:ext cx="73714" cy="61563"/>
                </a:xfrm>
                <a:custGeom>
                  <a:avLst/>
                  <a:gdLst>
                    <a:gd name="connsiteX0" fmla="*/ 73714 w 73714"/>
                    <a:gd name="connsiteY0" fmla="*/ 61564 h 61563"/>
                    <a:gd name="connsiteX1" fmla="*/ 73714 w 73714"/>
                    <a:gd name="connsiteY1" fmla="*/ 0 h 61563"/>
                    <a:gd name="connsiteX2" fmla="*/ 57513 w 73714"/>
                    <a:gd name="connsiteY2" fmla="*/ 0 h 61563"/>
                    <a:gd name="connsiteX3" fmla="*/ 0 w 73714"/>
                    <a:gd name="connsiteY3" fmla="*/ 61564 h 61563"/>
                    <a:gd name="connsiteX4" fmla="*/ 73714 w 73714"/>
                    <a:gd name="connsiteY4" fmla="*/ 61564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14" h="61563">
                      <a:moveTo>
                        <a:pt x="73714" y="61564"/>
                      </a:moveTo>
                      <a:lnTo>
                        <a:pt x="73714" y="0"/>
                      </a:lnTo>
                      <a:lnTo>
                        <a:pt x="57513" y="0"/>
                      </a:lnTo>
                      <a:lnTo>
                        <a:pt x="0" y="61564"/>
                      </a:lnTo>
                      <a:lnTo>
                        <a:pt x="73714" y="61564"/>
                      </a:lnTo>
                      <a:close/>
                    </a:path>
                  </a:pathLst>
                </a:custGeom>
                <a:solidFill>
                  <a:srgbClr val="2272B3"/>
                </a:solidFill>
                <a:ln w="9331" cap="flat">
                  <a:noFill/>
                  <a:prstDash val="solid"/>
                  <a:miter/>
                </a:ln>
              </p:spPr>
              <p:txBody>
                <a:bodyPr rtlCol="0" anchor="ctr"/>
                <a:lstStyle/>
                <a:p>
                  <a:endParaRPr lang="en-US" sz="2400"/>
                </a:p>
              </p:txBody>
            </p:sp>
            <p:sp>
              <p:nvSpPr>
                <p:cNvPr id="922" name="Freeform: Shape 921">
                  <a:extLst>
                    <a:ext uri="{FF2B5EF4-FFF2-40B4-BE49-F238E27FC236}">
                      <a16:creationId xmlns:a16="http://schemas.microsoft.com/office/drawing/2014/main" id="{3FB754B3-E569-457D-8CA7-CF4C1F752FEF}"/>
                    </a:ext>
                  </a:extLst>
                </p:cNvPr>
                <p:cNvSpPr/>
                <p:nvPr/>
              </p:nvSpPr>
              <p:spPr>
                <a:xfrm>
                  <a:off x="2218694" y="4391992"/>
                  <a:ext cx="85864" cy="61563"/>
                </a:xfrm>
                <a:custGeom>
                  <a:avLst/>
                  <a:gdLst>
                    <a:gd name="connsiteX0" fmla="*/ 0 w 85864"/>
                    <a:gd name="connsiteY0" fmla="*/ 61564 h 61563"/>
                    <a:gd name="connsiteX1" fmla="*/ 28352 w 85864"/>
                    <a:gd name="connsiteY1" fmla="*/ 61564 h 61563"/>
                    <a:gd name="connsiteX2" fmla="*/ 85865 w 85864"/>
                    <a:gd name="connsiteY2" fmla="*/ 0 h 61563"/>
                    <a:gd name="connsiteX3" fmla="*/ 0 w 85864"/>
                    <a:gd name="connsiteY3" fmla="*/ 0 h 61563"/>
                    <a:gd name="connsiteX4" fmla="*/ 0 w 85864"/>
                    <a:gd name="connsiteY4" fmla="*/ 61564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64" h="61563">
                      <a:moveTo>
                        <a:pt x="0" y="61564"/>
                      </a:moveTo>
                      <a:lnTo>
                        <a:pt x="28352" y="61564"/>
                      </a:lnTo>
                      <a:lnTo>
                        <a:pt x="85865" y="0"/>
                      </a:lnTo>
                      <a:lnTo>
                        <a:pt x="0" y="0"/>
                      </a:lnTo>
                      <a:lnTo>
                        <a:pt x="0" y="61564"/>
                      </a:lnTo>
                      <a:close/>
                    </a:path>
                  </a:pathLst>
                </a:custGeom>
                <a:solidFill>
                  <a:schemeClr val="accent3">
                    <a:lumMod val="60000"/>
                    <a:lumOff val="40000"/>
                  </a:schemeClr>
                </a:solidFill>
                <a:ln w="9331" cap="flat">
                  <a:noFill/>
                  <a:prstDash val="solid"/>
                  <a:miter/>
                </a:ln>
              </p:spPr>
              <p:txBody>
                <a:bodyPr rtlCol="0" anchor="ctr"/>
                <a:lstStyle/>
                <a:p>
                  <a:endParaRPr lang="en-US" sz="2400"/>
                </a:p>
              </p:txBody>
            </p:sp>
            <p:sp>
              <p:nvSpPr>
                <p:cNvPr id="923" name="Freeform: Shape 922">
                  <a:extLst>
                    <a:ext uri="{FF2B5EF4-FFF2-40B4-BE49-F238E27FC236}">
                      <a16:creationId xmlns:a16="http://schemas.microsoft.com/office/drawing/2014/main" id="{C3C6E627-58DE-480A-ABB9-35EE2F335A42}"/>
                    </a:ext>
                  </a:extLst>
                </p:cNvPr>
                <p:cNvSpPr/>
                <p:nvPr/>
              </p:nvSpPr>
              <p:spPr>
                <a:xfrm>
                  <a:off x="2457047" y="4309357"/>
                  <a:ext cx="102066" cy="61563"/>
                </a:xfrm>
                <a:custGeom>
                  <a:avLst/>
                  <a:gdLst>
                    <a:gd name="connsiteX0" fmla="*/ 102066 w 102066"/>
                    <a:gd name="connsiteY0" fmla="*/ 0 h 61563"/>
                    <a:gd name="connsiteX1" fmla="*/ 0 w 102066"/>
                    <a:gd name="connsiteY1" fmla="*/ 0 h 61563"/>
                    <a:gd name="connsiteX2" fmla="*/ 0 w 102066"/>
                    <a:gd name="connsiteY2" fmla="*/ 61564 h 61563"/>
                    <a:gd name="connsiteX3" fmla="*/ 102066 w 102066"/>
                    <a:gd name="connsiteY3" fmla="*/ 61564 h 61563"/>
                    <a:gd name="connsiteX4" fmla="*/ 102066 w 102066"/>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6" h="61563">
                      <a:moveTo>
                        <a:pt x="102066" y="0"/>
                      </a:moveTo>
                      <a:lnTo>
                        <a:pt x="0" y="0"/>
                      </a:lnTo>
                      <a:lnTo>
                        <a:pt x="0" y="61564"/>
                      </a:lnTo>
                      <a:lnTo>
                        <a:pt x="102066" y="61564"/>
                      </a:lnTo>
                      <a:lnTo>
                        <a:pt x="102066" y="0"/>
                      </a:lnTo>
                      <a:close/>
                    </a:path>
                  </a:pathLst>
                </a:custGeom>
                <a:solidFill>
                  <a:srgbClr val="2272B3"/>
                </a:solidFill>
                <a:ln w="9331" cap="flat">
                  <a:noFill/>
                  <a:prstDash val="solid"/>
                  <a:miter/>
                </a:ln>
              </p:spPr>
              <p:txBody>
                <a:bodyPr rtlCol="0" anchor="ctr"/>
                <a:lstStyle/>
                <a:p>
                  <a:endParaRPr lang="en-US" sz="2400"/>
                </a:p>
              </p:txBody>
            </p:sp>
            <p:sp>
              <p:nvSpPr>
                <p:cNvPr id="924" name="Freeform: Shape 923">
                  <a:extLst>
                    <a:ext uri="{FF2B5EF4-FFF2-40B4-BE49-F238E27FC236}">
                      <a16:creationId xmlns:a16="http://schemas.microsoft.com/office/drawing/2014/main" id="{31009374-9681-436F-850E-62A30D1BAED5}"/>
                    </a:ext>
                  </a:extLst>
                </p:cNvPr>
                <p:cNvSpPr/>
                <p:nvPr/>
              </p:nvSpPr>
              <p:spPr>
                <a:xfrm>
                  <a:off x="2461695" y="4225937"/>
                  <a:ext cx="102066" cy="61563"/>
                </a:xfrm>
                <a:custGeom>
                  <a:avLst/>
                  <a:gdLst>
                    <a:gd name="connsiteX0" fmla="*/ 102066 w 102066"/>
                    <a:gd name="connsiteY0" fmla="*/ 0 h 61563"/>
                    <a:gd name="connsiteX1" fmla="*/ 0 w 102066"/>
                    <a:gd name="connsiteY1" fmla="*/ 0 h 61563"/>
                    <a:gd name="connsiteX2" fmla="*/ 0 w 102066"/>
                    <a:gd name="connsiteY2" fmla="*/ 61564 h 61563"/>
                    <a:gd name="connsiteX3" fmla="*/ 102066 w 102066"/>
                    <a:gd name="connsiteY3" fmla="*/ 61564 h 61563"/>
                    <a:gd name="connsiteX4" fmla="*/ 102066 w 102066"/>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6" h="61563">
                      <a:moveTo>
                        <a:pt x="102066" y="0"/>
                      </a:moveTo>
                      <a:lnTo>
                        <a:pt x="0" y="0"/>
                      </a:lnTo>
                      <a:lnTo>
                        <a:pt x="0" y="61564"/>
                      </a:lnTo>
                      <a:lnTo>
                        <a:pt x="102066" y="61564"/>
                      </a:lnTo>
                      <a:lnTo>
                        <a:pt x="102066" y="0"/>
                      </a:lnTo>
                      <a:close/>
                    </a:path>
                  </a:pathLst>
                </a:custGeom>
                <a:solidFill>
                  <a:srgbClr val="FFFFFF"/>
                </a:solidFill>
                <a:ln w="9331" cap="flat">
                  <a:noFill/>
                  <a:prstDash val="solid"/>
                  <a:miter/>
                </a:ln>
              </p:spPr>
              <p:txBody>
                <a:bodyPr rtlCol="0" anchor="ctr"/>
                <a:lstStyle/>
                <a:p>
                  <a:endParaRPr lang="en-US" sz="2400"/>
                </a:p>
              </p:txBody>
            </p:sp>
            <p:sp>
              <p:nvSpPr>
                <p:cNvPr id="925" name="Freeform: Shape 924">
                  <a:extLst>
                    <a:ext uri="{FF2B5EF4-FFF2-40B4-BE49-F238E27FC236}">
                      <a16:creationId xmlns:a16="http://schemas.microsoft.com/office/drawing/2014/main" id="{7B125FE4-6D4C-438C-B26B-2A78A59A08F9}"/>
                    </a:ext>
                  </a:extLst>
                </p:cNvPr>
                <p:cNvSpPr/>
                <p:nvPr/>
              </p:nvSpPr>
              <p:spPr>
                <a:xfrm>
                  <a:off x="2218694" y="4309357"/>
                  <a:ext cx="102065" cy="61563"/>
                </a:xfrm>
                <a:custGeom>
                  <a:avLst/>
                  <a:gdLst>
                    <a:gd name="connsiteX0" fmla="*/ 102066 w 102065"/>
                    <a:gd name="connsiteY0" fmla="*/ 0 h 61563"/>
                    <a:gd name="connsiteX1" fmla="*/ 0 w 102065"/>
                    <a:gd name="connsiteY1" fmla="*/ 0 h 61563"/>
                    <a:gd name="connsiteX2" fmla="*/ 0 w 102065"/>
                    <a:gd name="connsiteY2" fmla="*/ 61564 h 61563"/>
                    <a:gd name="connsiteX3" fmla="*/ 102066 w 102065"/>
                    <a:gd name="connsiteY3" fmla="*/ 61564 h 61563"/>
                    <a:gd name="connsiteX4" fmla="*/ 102066 w 102065"/>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5" h="61563">
                      <a:moveTo>
                        <a:pt x="102066" y="0"/>
                      </a:moveTo>
                      <a:lnTo>
                        <a:pt x="0" y="0"/>
                      </a:lnTo>
                      <a:lnTo>
                        <a:pt x="0" y="61564"/>
                      </a:lnTo>
                      <a:lnTo>
                        <a:pt x="102066" y="61564"/>
                      </a:lnTo>
                      <a:lnTo>
                        <a:pt x="102066" y="0"/>
                      </a:lnTo>
                      <a:close/>
                    </a:path>
                  </a:pathLst>
                </a:custGeom>
                <a:solidFill>
                  <a:srgbClr val="FFFFFF"/>
                </a:solidFill>
                <a:ln w="9331" cap="flat">
                  <a:noFill/>
                  <a:prstDash val="solid"/>
                  <a:miter/>
                </a:ln>
              </p:spPr>
              <p:txBody>
                <a:bodyPr rtlCol="0" anchor="ctr"/>
                <a:lstStyle/>
                <a:p>
                  <a:endParaRPr lang="en-US" sz="2400"/>
                </a:p>
              </p:txBody>
            </p:sp>
            <p:sp>
              <p:nvSpPr>
                <p:cNvPr id="926" name="Freeform: Shape 925">
                  <a:extLst>
                    <a:ext uri="{FF2B5EF4-FFF2-40B4-BE49-F238E27FC236}">
                      <a16:creationId xmlns:a16="http://schemas.microsoft.com/office/drawing/2014/main" id="{A7715764-CFD2-4C67-A5F7-641801D34F83}"/>
                    </a:ext>
                  </a:extLst>
                </p:cNvPr>
                <p:cNvSpPr/>
                <p:nvPr/>
              </p:nvSpPr>
              <p:spPr>
                <a:xfrm>
                  <a:off x="2335547" y="4391992"/>
                  <a:ext cx="102066" cy="61563"/>
                </a:xfrm>
                <a:custGeom>
                  <a:avLst/>
                  <a:gdLst>
                    <a:gd name="connsiteX0" fmla="*/ 102066 w 102066"/>
                    <a:gd name="connsiteY0" fmla="*/ 0 h 61563"/>
                    <a:gd name="connsiteX1" fmla="*/ 0 w 102066"/>
                    <a:gd name="connsiteY1" fmla="*/ 0 h 61563"/>
                    <a:gd name="connsiteX2" fmla="*/ 0 w 102066"/>
                    <a:gd name="connsiteY2" fmla="*/ 61564 h 61563"/>
                    <a:gd name="connsiteX3" fmla="*/ 102066 w 102066"/>
                    <a:gd name="connsiteY3" fmla="*/ 61564 h 61563"/>
                    <a:gd name="connsiteX4" fmla="*/ 102066 w 102066"/>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6" h="61563">
                      <a:moveTo>
                        <a:pt x="102066" y="0"/>
                      </a:moveTo>
                      <a:lnTo>
                        <a:pt x="0" y="0"/>
                      </a:lnTo>
                      <a:lnTo>
                        <a:pt x="0" y="61564"/>
                      </a:lnTo>
                      <a:lnTo>
                        <a:pt x="102066" y="61564"/>
                      </a:lnTo>
                      <a:lnTo>
                        <a:pt x="102066" y="0"/>
                      </a:lnTo>
                      <a:close/>
                    </a:path>
                  </a:pathLst>
                </a:custGeom>
                <a:solidFill>
                  <a:srgbClr val="2272B3"/>
                </a:solidFill>
                <a:ln w="9331" cap="flat">
                  <a:noFill/>
                  <a:prstDash val="solid"/>
                  <a:miter/>
                </a:ln>
              </p:spPr>
              <p:txBody>
                <a:bodyPr rtlCol="0" anchor="ctr"/>
                <a:lstStyle/>
                <a:p>
                  <a:endParaRPr lang="en-US" sz="2400"/>
                </a:p>
              </p:txBody>
            </p:sp>
            <p:sp>
              <p:nvSpPr>
                <p:cNvPr id="927" name="Freeform: Shape 926">
                  <a:extLst>
                    <a:ext uri="{FF2B5EF4-FFF2-40B4-BE49-F238E27FC236}">
                      <a16:creationId xmlns:a16="http://schemas.microsoft.com/office/drawing/2014/main" id="{33E41789-58CD-4783-AA7D-9BF051E0394A}"/>
                    </a:ext>
                  </a:extLst>
                </p:cNvPr>
                <p:cNvSpPr/>
                <p:nvPr/>
              </p:nvSpPr>
              <p:spPr>
                <a:xfrm>
                  <a:off x="2457047" y="4391992"/>
                  <a:ext cx="102066" cy="61563"/>
                </a:xfrm>
                <a:custGeom>
                  <a:avLst/>
                  <a:gdLst>
                    <a:gd name="connsiteX0" fmla="*/ 102066 w 102066"/>
                    <a:gd name="connsiteY0" fmla="*/ 0 h 61563"/>
                    <a:gd name="connsiteX1" fmla="*/ 0 w 102066"/>
                    <a:gd name="connsiteY1" fmla="*/ 0 h 61563"/>
                    <a:gd name="connsiteX2" fmla="*/ 0 w 102066"/>
                    <a:gd name="connsiteY2" fmla="*/ 61564 h 61563"/>
                    <a:gd name="connsiteX3" fmla="*/ 102066 w 102066"/>
                    <a:gd name="connsiteY3" fmla="*/ 61564 h 61563"/>
                    <a:gd name="connsiteX4" fmla="*/ 102066 w 102066"/>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6" h="61563">
                      <a:moveTo>
                        <a:pt x="102066" y="0"/>
                      </a:moveTo>
                      <a:lnTo>
                        <a:pt x="0" y="0"/>
                      </a:lnTo>
                      <a:lnTo>
                        <a:pt x="0" y="61564"/>
                      </a:lnTo>
                      <a:lnTo>
                        <a:pt x="102066" y="61564"/>
                      </a:lnTo>
                      <a:lnTo>
                        <a:pt x="102066" y="0"/>
                      </a:lnTo>
                      <a:close/>
                    </a:path>
                  </a:pathLst>
                </a:custGeom>
                <a:solidFill>
                  <a:srgbClr val="2272B3"/>
                </a:solidFill>
                <a:ln w="9331" cap="flat">
                  <a:noFill/>
                  <a:prstDash val="solid"/>
                  <a:miter/>
                </a:ln>
              </p:spPr>
              <p:txBody>
                <a:bodyPr rtlCol="0" anchor="ctr"/>
                <a:lstStyle/>
                <a:p>
                  <a:endParaRPr lang="en-US" sz="2400"/>
                </a:p>
              </p:txBody>
            </p:sp>
            <p:sp>
              <p:nvSpPr>
                <p:cNvPr id="928" name="Freeform: Shape 927">
                  <a:extLst>
                    <a:ext uri="{FF2B5EF4-FFF2-40B4-BE49-F238E27FC236}">
                      <a16:creationId xmlns:a16="http://schemas.microsoft.com/office/drawing/2014/main" id="{DFCB8963-6F3F-4454-9BE5-B34874C9E671}"/>
                    </a:ext>
                  </a:extLst>
                </p:cNvPr>
                <p:cNvSpPr/>
                <p:nvPr/>
              </p:nvSpPr>
              <p:spPr>
                <a:xfrm>
                  <a:off x="2218694" y="4225937"/>
                  <a:ext cx="102065" cy="61563"/>
                </a:xfrm>
                <a:custGeom>
                  <a:avLst/>
                  <a:gdLst>
                    <a:gd name="connsiteX0" fmla="*/ 102066 w 102065"/>
                    <a:gd name="connsiteY0" fmla="*/ 0 h 61563"/>
                    <a:gd name="connsiteX1" fmla="*/ 0 w 102065"/>
                    <a:gd name="connsiteY1" fmla="*/ 0 h 61563"/>
                    <a:gd name="connsiteX2" fmla="*/ 0 w 102065"/>
                    <a:gd name="connsiteY2" fmla="*/ 61564 h 61563"/>
                    <a:gd name="connsiteX3" fmla="*/ 102066 w 102065"/>
                    <a:gd name="connsiteY3" fmla="*/ 61564 h 61563"/>
                    <a:gd name="connsiteX4" fmla="*/ 102066 w 102065"/>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5" h="61563">
                      <a:moveTo>
                        <a:pt x="102066" y="0"/>
                      </a:moveTo>
                      <a:lnTo>
                        <a:pt x="0" y="0"/>
                      </a:lnTo>
                      <a:lnTo>
                        <a:pt x="0" y="61564"/>
                      </a:lnTo>
                      <a:lnTo>
                        <a:pt x="102066" y="61564"/>
                      </a:lnTo>
                      <a:lnTo>
                        <a:pt x="102066" y="0"/>
                      </a:lnTo>
                      <a:close/>
                    </a:path>
                  </a:pathLst>
                </a:custGeom>
                <a:solidFill>
                  <a:srgbClr val="FFFFFF"/>
                </a:solidFill>
                <a:ln w="9331" cap="flat">
                  <a:noFill/>
                  <a:prstDash val="solid"/>
                  <a:miter/>
                </a:ln>
              </p:spPr>
              <p:txBody>
                <a:bodyPr rtlCol="0" anchor="ctr"/>
                <a:lstStyle/>
                <a:p>
                  <a:endParaRPr lang="en-US" sz="2400"/>
                </a:p>
              </p:txBody>
            </p:sp>
          </p:grpSp>
        </p:grpSp>
        <p:grpSp>
          <p:nvGrpSpPr>
            <p:cNvPr id="896" name="Group 895">
              <a:extLst>
                <a:ext uri="{FF2B5EF4-FFF2-40B4-BE49-F238E27FC236}">
                  <a16:creationId xmlns:a16="http://schemas.microsoft.com/office/drawing/2014/main" id="{DEEC8A31-E419-4FD6-ABCE-B7985211D524}"/>
                </a:ext>
              </a:extLst>
            </p:cNvPr>
            <p:cNvGrpSpPr/>
            <p:nvPr/>
          </p:nvGrpSpPr>
          <p:grpSpPr>
            <a:xfrm>
              <a:off x="1546467" y="4748201"/>
              <a:ext cx="864441" cy="439883"/>
              <a:chOff x="1262864" y="4579241"/>
              <a:chExt cx="864441" cy="439883"/>
            </a:xfrm>
          </p:grpSpPr>
          <p:pic>
            <p:nvPicPr>
              <p:cNvPr id="906" name="Graphic 905">
                <a:extLst>
                  <a:ext uri="{FF2B5EF4-FFF2-40B4-BE49-F238E27FC236}">
                    <a16:creationId xmlns:a16="http://schemas.microsoft.com/office/drawing/2014/main" id="{C00377D4-B6DE-4D24-B425-8E6323051EF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87363" y="4579241"/>
                <a:ext cx="215443" cy="215443"/>
              </a:xfrm>
              <a:prstGeom prst="rect">
                <a:avLst/>
              </a:prstGeom>
            </p:spPr>
          </p:pic>
          <p:sp>
            <p:nvSpPr>
              <p:cNvPr id="907" name="TextBox 906">
                <a:extLst>
                  <a:ext uri="{FF2B5EF4-FFF2-40B4-BE49-F238E27FC236}">
                    <a16:creationId xmlns:a16="http://schemas.microsoft.com/office/drawing/2014/main" id="{BFAA396C-F62B-46C1-9444-EAB125230A73}"/>
                  </a:ext>
                </a:extLst>
              </p:cNvPr>
              <p:cNvSpPr txBox="1"/>
              <p:nvPr/>
            </p:nvSpPr>
            <p:spPr>
              <a:xfrm>
                <a:off x="1262864" y="4803680"/>
                <a:ext cx="864441" cy="215444"/>
              </a:xfrm>
              <a:prstGeom prst="rect">
                <a:avLst/>
              </a:prstGeom>
              <a:noFill/>
            </p:spPr>
            <p:txBody>
              <a:bodyPr wrap="none" lIns="0" tIns="0" rIns="0" bIns="0" rtlCol="0">
                <a:spAutoFit/>
              </a:bodyPr>
              <a:lstStyle/>
              <a:p>
                <a:pPr algn="ctr"/>
                <a:r>
                  <a:rPr lang="en-US" sz="700"/>
                  <a:t>Azure Database </a:t>
                </a:r>
                <a:br>
                  <a:rPr lang="en-US" sz="700"/>
                </a:br>
                <a:r>
                  <a:rPr lang="en-US" sz="700"/>
                  <a:t>for PostgreSQL OLAP</a:t>
                </a:r>
              </a:p>
            </p:txBody>
          </p:sp>
        </p:grpSp>
        <p:grpSp>
          <p:nvGrpSpPr>
            <p:cNvPr id="897" name="Group 896">
              <a:extLst>
                <a:ext uri="{FF2B5EF4-FFF2-40B4-BE49-F238E27FC236}">
                  <a16:creationId xmlns:a16="http://schemas.microsoft.com/office/drawing/2014/main" id="{0AD2F4CD-37B2-43D1-8410-C72D85085635}"/>
                </a:ext>
              </a:extLst>
            </p:cNvPr>
            <p:cNvGrpSpPr/>
            <p:nvPr/>
          </p:nvGrpSpPr>
          <p:grpSpPr>
            <a:xfrm>
              <a:off x="601137" y="4750569"/>
              <a:ext cx="835164" cy="437515"/>
              <a:chOff x="401659" y="4581609"/>
              <a:chExt cx="835164" cy="437515"/>
            </a:xfrm>
          </p:grpSpPr>
          <p:pic>
            <p:nvPicPr>
              <p:cNvPr id="904" name="Graphic 903">
                <a:extLst>
                  <a:ext uri="{FF2B5EF4-FFF2-40B4-BE49-F238E27FC236}">
                    <a16:creationId xmlns:a16="http://schemas.microsoft.com/office/drawing/2014/main" id="{256E605F-CF3F-4547-82FF-D748D73445F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1520" y="4581609"/>
                <a:ext cx="215443" cy="215443"/>
              </a:xfrm>
              <a:prstGeom prst="rect">
                <a:avLst/>
              </a:prstGeom>
            </p:spPr>
          </p:pic>
          <p:sp>
            <p:nvSpPr>
              <p:cNvPr id="905" name="TextBox 904">
                <a:extLst>
                  <a:ext uri="{FF2B5EF4-FFF2-40B4-BE49-F238E27FC236}">
                    <a16:creationId xmlns:a16="http://schemas.microsoft.com/office/drawing/2014/main" id="{0F48E504-3F45-48B6-94BA-EE4BA98D9EEF}"/>
                  </a:ext>
                </a:extLst>
              </p:cNvPr>
              <p:cNvSpPr txBox="1"/>
              <p:nvPr/>
            </p:nvSpPr>
            <p:spPr>
              <a:xfrm>
                <a:off x="401659" y="4803680"/>
                <a:ext cx="835164" cy="215444"/>
              </a:xfrm>
              <a:prstGeom prst="rect">
                <a:avLst/>
              </a:prstGeom>
              <a:noFill/>
            </p:spPr>
            <p:txBody>
              <a:bodyPr wrap="none" lIns="0" tIns="0" rIns="0" bIns="0" rtlCol="0">
                <a:spAutoFit/>
              </a:bodyPr>
              <a:lstStyle/>
              <a:p>
                <a:pPr algn="ctr"/>
                <a:r>
                  <a:rPr lang="en-US" sz="700"/>
                  <a:t>Azure Database </a:t>
                </a:r>
                <a:br>
                  <a:rPr lang="en-US" sz="700"/>
                </a:br>
                <a:r>
                  <a:rPr lang="en-US" sz="700"/>
                  <a:t>for PostgreSQL OLAP</a:t>
                </a:r>
              </a:p>
            </p:txBody>
          </p:sp>
        </p:grpSp>
        <p:grpSp>
          <p:nvGrpSpPr>
            <p:cNvPr id="898" name="Group 897">
              <a:extLst>
                <a:ext uri="{FF2B5EF4-FFF2-40B4-BE49-F238E27FC236}">
                  <a16:creationId xmlns:a16="http://schemas.microsoft.com/office/drawing/2014/main" id="{A60FE3E0-3F56-4DBE-9FFB-C77592E15BCD}"/>
                </a:ext>
              </a:extLst>
            </p:cNvPr>
            <p:cNvGrpSpPr>
              <a:grpSpLocks noChangeAspect="1"/>
            </p:cNvGrpSpPr>
            <p:nvPr/>
          </p:nvGrpSpPr>
          <p:grpSpPr>
            <a:xfrm>
              <a:off x="2941788" y="5465196"/>
              <a:ext cx="139182" cy="70407"/>
              <a:chOff x="43735" y="3292743"/>
              <a:chExt cx="440097" cy="222631"/>
            </a:xfrm>
            <a:solidFill>
              <a:schemeClr val="tx1"/>
            </a:solidFill>
          </p:grpSpPr>
          <p:sp>
            <p:nvSpPr>
              <p:cNvPr id="899" name="Freeform: Shape 898">
                <a:extLst>
                  <a:ext uri="{FF2B5EF4-FFF2-40B4-BE49-F238E27FC236}">
                    <a16:creationId xmlns:a16="http://schemas.microsoft.com/office/drawing/2014/main" id="{3A1C2E5B-1C77-463E-A531-CE5618AAF347}"/>
                  </a:ext>
                </a:extLst>
              </p:cNvPr>
              <p:cNvSpPr/>
              <p:nvPr/>
            </p:nvSpPr>
            <p:spPr>
              <a:xfrm>
                <a:off x="43735" y="3293079"/>
                <a:ext cx="126494" cy="217571"/>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grpFill/>
              <a:ln w="5695" cap="flat">
                <a:noFill/>
                <a:prstDash val="solid"/>
                <a:miter/>
              </a:ln>
            </p:spPr>
            <p:txBody>
              <a:bodyPr rtlCol="0" anchor="ctr"/>
              <a:lstStyle/>
              <a:p>
                <a:endParaRPr lang="en-US" sz="2400"/>
              </a:p>
            </p:txBody>
          </p:sp>
          <p:sp>
            <p:nvSpPr>
              <p:cNvPr id="900" name="Freeform: Shape 899">
                <a:extLst>
                  <a:ext uri="{FF2B5EF4-FFF2-40B4-BE49-F238E27FC236}">
                    <a16:creationId xmlns:a16="http://schemas.microsoft.com/office/drawing/2014/main" id="{A2821D84-4641-49EB-B7DC-D1A3A9351EF2}"/>
                  </a:ext>
                </a:extLst>
              </p:cNvPr>
              <p:cNvSpPr/>
              <p:nvPr/>
            </p:nvSpPr>
            <p:spPr>
              <a:xfrm>
                <a:off x="352278" y="3292743"/>
                <a:ext cx="131554" cy="222631"/>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grpFill/>
              <a:ln w="5695" cap="flat">
                <a:noFill/>
                <a:prstDash val="solid"/>
                <a:miter/>
              </a:ln>
            </p:spPr>
            <p:txBody>
              <a:bodyPr rtlCol="0" anchor="ctr"/>
              <a:lstStyle/>
              <a:p>
                <a:endParaRPr lang="en-US" sz="2400"/>
              </a:p>
            </p:txBody>
          </p:sp>
          <p:sp>
            <p:nvSpPr>
              <p:cNvPr id="901" name="Freeform: Shape 900">
                <a:extLst>
                  <a:ext uri="{FF2B5EF4-FFF2-40B4-BE49-F238E27FC236}">
                    <a16:creationId xmlns:a16="http://schemas.microsoft.com/office/drawing/2014/main" id="{6FA6D178-E159-4D66-9829-D543E22A9E15}"/>
                  </a:ext>
                </a:extLst>
              </p:cNvPr>
              <p:cNvSpPr/>
              <p:nvPr/>
            </p:nvSpPr>
            <p:spPr>
              <a:xfrm>
                <a:off x="159314" y="3375241"/>
                <a:ext cx="50598" cy="50598"/>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endParaRPr lang="en-US" sz="2400"/>
              </a:p>
            </p:txBody>
          </p:sp>
          <p:sp>
            <p:nvSpPr>
              <p:cNvPr id="902" name="Freeform: Shape 901">
                <a:extLst>
                  <a:ext uri="{FF2B5EF4-FFF2-40B4-BE49-F238E27FC236}">
                    <a16:creationId xmlns:a16="http://schemas.microsoft.com/office/drawing/2014/main" id="{4EF8A8AF-A561-4B72-97D3-FDA2E833065B}"/>
                  </a:ext>
                </a:extLst>
              </p:cNvPr>
              <p:cNvSpPr/>
              <p:nvPr/>
            </p:nvSpPr>
            <p:spPr>
              <a:xfrm>
                <a:off x="235680" y="3375241"/>
                <a:ext cx="50598" cy="50598"/>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endParaRPr lang="en-US" sz="2400"/>
              </a:p>
            </p:txBody>
          </p:sp>
          <p:sp>
            <p:nvSpPr>
              <p:cNvPr id="903" name="Freeform: Shape 902">
                <a:extLst>
                  <a:ext uri="{FF2B5EF4-FFF2-40B4-BE49-F238E27FC236}">
                    <a16:creationId xmlns:a16="http://schemas.microsoft.com/office/drawing/2014/main" id="{D314CF70-EB93-41C4-AACF-D64111AC145D}"/>
                  </a:ext>
                </a:extLst>
              </p:cNvPr>
              <p:cNvSpPr/>
              <p:nvPr/>
            </p:nvSpPr>
            <p:spPr>
              <a:xfrm>
                <a:off x="312556" y="3375241"/>
                <a:ext cx="50598" cy="50598"/>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endParaRPr lang="en-US" sz="2400"/>
              </a:p>
            </p:txBody>
          </p:sp>
        </p:grpSp>
      </p:grpSp>
      <p:grpSp>
        <p:nvGrpSpPr>
          <p:cNvPr id="1065" name="Group 1064">
            <a:extLst>
              <a:ext uri="{FF2B5EF4-FFF2-40B4-BE49-F238E27FC236}">
                <a16:creationId xmlns:a16="http://schemas.microsoft.com/office/drawing/2014/main" id="{46CD7DD6-9555-4E17-A383-8B18D4988BAB}"/>
              </a:ext>
              <a:ext uri="{C183D7F6-B498-43B3-948B-1728B52AA6E4}">
                <adec:decorative xmlns:adec="http://schemas.microsoft.com/office/drawing/2017/decorative" val="1"/>
              </a:ext>
            </a:extLst>
          </p:cNvPr>
          <p:cNvGrpSpPr/>
          <p:nvPr/>
        </p:nvGrpSpPr>
        <p:grpSpPr>
          <a:xfrm>
            <a:off x="3690024" y="4277243"/>
            <a:ext cx="2684376" cy="1088774"/>
            <a:chOff x="429996" y="4446829"/>
            <a:chExt cx="2684376" cy="1088774"/>
          </a:xfrm>
        </p:grpSpPr>
        <p:sp>
          <p:nvSpPr>
            <p:cNvPr id="1066" name="TextBox 1065">
              <a:extLst>
                <a:ext uri="{FF2B5EF4-FFF2-40B4-BE49-F238E27FC236}">
                  <a16:creationId xmlns:a16="http://schemas.microsoft.com/office/drawing/2014/main" id="{DBD561D8-474D-47E2-8ABA-D04040FFD0F2}"/>
                </a:ext>
              </a:extLst>
            </p:cNvPr>
            <p:cNvSpPr txBox="1"/>
            <p:nvPr/>
          </p:nvSpPr>
          <p:spPr>
            <a:xfrm>
              <a:off x="447077" y="4446829"/>
              <a:ext cx="588303" cy="138499"/>
            </a:xfrm>
            <a:prstGeom prst="rect">
              <a:avLst/>
            </a:prstGeom>
            <a:noFill/>
          </p:spPr>
          <p:txBody>
            <a:bodyPr wrap="none" lIns="0" tIns="0" rIns="0" bIns="0" rtlCol="0">
              <a:spAutoFit/>
            </a:bodyPr>
            <a:lstStyle/>
            <a:p>
              <a:pPr algn="ctr"/>
              <a:r>
                <a:rPr lang="en-US" sz="900"/>
                <a:t>Customer 1</a:t>
              </a:r>
            </a:p>
          </p:txBody>
        </p:sp>
        <p:sp>
          <p:nvSpPr>
            <p:cNvPr id="1067" name="Rectangle: Rounded Corners 1066">
              <a:extLst>
                <a:ext uri="{FF2B5EF4-FFF2-40B4-BE49-F238E27FC236}">
                  <a16:creationId xmlns:a16="http://schemas.microsoft.com/office/drawing/2014/main" id="{74E889D7-D94B-4397-B63E-6CF69D3D4C2E}"/>
                </a:ext>
              </a:extLst>
            </p:cNvPr>
            <p:cNvSpPr/>
            <p:nvPr/>
          </p:nvSpPr>
          <p:spPr bwMode="auto">
            <a:xfrm>
              <a:off x="447077" y="4596954"/>
              <a:ext cx="2667295" cy="904792"/>
            </a:xfrm>
            <a:prstGeom prst="roundRect">
              <a:avLst>
                <a:gd name="adj" fmla="val 501"/>
              </a:avLst>
            </a:pr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100" err="1">
                <a:solidFill>
                  <a:schemeClr val="accent1"/>
                </a:solidFill>
                <a:cs typeface="Segoe UI" pitchFamily="34" charset="0"/>
              </a:endParaRPr>
            </a:p>
          </p:txBody>
        </p:sp>
        <p:sp>
          <p:nvSpPr>
            <p:cNvPr id="1068" name="Rectangle: Rounded Corners 1067">
              <a:extLst>
                <a:ext uri="{FF2B5EF4-FFF2-40B4-BE49-F238E27FC236}">
                  <a16:creationId xmlns:a16="http://schemas.microsoft.com/office/drawing/2014/main" id="{C70CE6B7-8AAF-431C-B51F-07BBBEFA87CC}"/>
                </a:ext>
              </a:extLst>
            </p:cNvPr>
            <p:cNvSpPr/>
            <p:nvPr/>
          </p:nvSpPr>
          <p:spPr bwMode="auto">
            <a:xfrm>
              <a:off x="539863" y="4702423"/>
              <a:ext cx="2534353" cy="673550"/>
            </a:xfrm>
            <a:prstGeom prst="roundRect">
              <a:avLst>
                <a:gd name="adj" fmla="val 5619"/>
              </a:avLst>
            </a:prstGeom>
            <a:solidFill>
              <a:schemeClr val="accent3">
                <a:alpha val="50000"/>
              </a:schemeClr>
            </a:solidFill>
            <a:ln w="952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18288" numCol="1" spcCol="0" rtlCol="0" fromWordArt="0" anchor="b" anchorCtr="0" forceAA="0" compatLnSpc="1">
              <a:prstTxWarp prst="textNoShape">
                <a:avLst/>
              </a:prstTxWarp>
              <a:noAutofit/>
            </a:bodyPr>
            <a:lstStyle/>
            <a:p>
              <a:pPr algn="r"/>
              <a:r>
                <a:rPr lang="en-US" sz="600"/>
                <a:t>Public Subnet </a:t>
              </a:r>
              <a:r>
                <a:rPr lang="en-US" sz="600" err="1"/>
                <a:t>xxxxx</a:t>
              </a:r>
              <a:r>
                <a:rPr lang="en-US" sz="600"/>
                <a:t>/xx</a:t>
              </a:r>
            </a:p>
          </p:txBody>
        </p:sp>
        <p:grpSp>
          <p:nvGrpSpPr>
            <p:cNvPr id="1069" name="Group 1068">
              <a:extLst>
                <a:ext uri="{FF2B5EF4-FFF2-40B4-BE49-F238E27FC236}">
                  <a16:creationId xmlns:a16="http://schemas.microsoft.com/office/drawing/2014/main" id="{CDFF2AED-886D-497A-B0E2-9D1A36E4020A}"/>
                </a:ext>
              </a:extLst>
            </p:cNvPr>
            <p:cNvGrpSpPr/>
            <p:nvPr/>
          </p:nvGrpSpPr>
          <p:grpSpPr>
            <a:xfrm>
              <a:off x="429996" y="4607372"/>
              <a:ext cx="244528" cy="244528"/>
              <a:chOff x="156087" y="2008001"/>
              <a:chExt cx="914400" cy="914400"/>
            </a:xfrm>
          </p:grpSpPr>
          <p:grpSp>
            <p:nvGrpSpPr>
              <p:cNvPr id="1104" name="Group 1103">
                <a:extLst>
                  <a:ext uri="{FF2B5EF4-FFF2-40B4-BE49-F238E27FC236}">
                    <a16:creationId xmlns:a16="http://schemas.microsoft.com/office/drawing/2014/main" id="{223925F1-4642-46C4-87BE-795C26316CAF}"/>
                  </a:ext>
                </a:extLst>
              </p:cNvPr>
              <p:cNvGrpSpPr/>
              <p:nvPr/>
            </p:nvGrpSpPr>
            <p:grpSpPr>
              <a:xfrm>
                <a:off x="156087" y="2008001"/>
                <a:ext cx="914400" cy="914400"/>
                <a:chOff x="-3224270" y="2009471"/>
                <a:chExt cx="914400" cy="914400"/>
              </a:xfrm>
            </p:grpSpPr>
            <p:pic>
              <p:nvPicPr>
                <p:cNvPr id="1106" name="Graphic 1105" descr="Shield with solid fill">
                  <a:extLst>
                    <a:ext uri="{FF2B5EF4-FFF2-40B4-BE49-F238E27FC236}">
                      <a16:creationId xmlns:a16="http://schemas.microsoft.com/office/drawing/2014/main" id="{84B54235-B501-4EEA-8FDA-20D9DDEA574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24270" y="2009471"/>
                  <a:ext cx="914400" cy="914400"/>
                </a:xfrm>
                <a:prstGeom prst="rect">
                  <a:avLst/>
                </a:prstGeom>
              </p:spPr>
            </p:pic>
            <p:grpSp>
              <p:nvGrpSpPr>
                <p:cNvPr id="1107" name="Group 1106">
                  <a:extLst>
                    <a:ext uri="{FF2B5EF4-FFF2-40B4-BE49-F238E27FC236}">
                      <a16:creationId xmlns:a16="http://schemas.microsoft.com/office/drawing/2014/main" id="{F4BD66FD-D6A0-48F2-BC0A-2BDB79F3F74C}"/>
                    </a:ext>
                  </a:extLst>
                </p:cNvPr>
                <p:cNvGrpSpPr/>
                <p:nvPr/>
              </p:nvGrpSpPr>
              <p:grpSpPr>
                <a:xfrm>
                  <a:off x="-3160395" y="2078304"/>
                  <a:ext cx="786658" cy="776736"/>
                  <a:chOff x="-4078405" y="1722901"/>
                  <a:chExt cx="912570" cy="901057"/>
                </a:xfrm>
              </p:grpSpPr>
              <p:pic>
                <p:nvPicPr>
                  <p:cNvPr id="1108" name="Graphic 1107" descr="Shield with solid fill">
                    <a:extLst>
                      <a:ext uri="{FF2B5EF4-FFF2-40B4-BE49-F238E27FC236}">
                        <a16:creationId xmlns:a16="http://schemas.microsoft.com/office/drawing/2014/main" id="{77D2CFD9-9648-4A89-9575-670D28997605}"/>
                      </a:ext>
                    </a:extLst>
                  </p:cNvPr>
                  <p:cNvPicPr>
                    <a:picLocks noChangeAspect="1"/>
                  </p:cNvPicPr>
                  <p:nvPr/>
                </p:nvPicPr>
                <p:blipFill>
                  <a:blip r:embed="rId11">
                    <a:extLst>
                      <a:ext uri="{96DAC541-7B7A-43D3-8B79-37D633B846F1}">
                        <asvg:svgBlip xmlns:asvg="http://schemas.microsoft.com/office/drawing/2016/SVG/main" r:embed="rId12"/>
                      </a:ext>
                    </a:extLst>
                  </a:blip>
                  <a:srcRect l="100" r="50000" b="50882"/>
                  <a:stretch>
                    <a:fillRect/>
                  </a:stretch>
                </p:blipFill>
                <p:spPr>
                  <a:xfrm>
                    <a:off x="-4078405" y="1722902"/>
                    <a:ext cx="456286" cy="449134"/>
                  </a:xfrm>
                  <a:custGeom>
                    <a:avLst/>
                    <a:gdLst>
                      <a:gd name="connsiteX0" fmla="*/ 0 w 456285"/>
                      <a:gd name="connsiteY0" fmla="*/ 0 h 449135"/>
                      <a:gd name="connsiteX1" fmla="*/ 456285 w 456285"/>
                      <a:gd name="connsiteY1" fmla="*/ 0 h 449135"/>
                      <a:gd name="connsiteX2" fmla="*/ 456285 w 456285"/>
                      <a:gd name="connsiteY2" fmla="*/ 449135 h 449135"/>
                      <a:gd name="connsiteX3" fmla="*/ 0 w 456285"/>
                      <a:gd name="connsiteY3" fmla="*/ 449135 h 449135"/>
                      <a:gd name="connsiteX4" fmla="*/ 0 w 456285"/>
                      <a:gd name="connsiteY4" fmla="*/ 0 h 449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449135">
                        <a:moveTo>
                          <a:pt x="0" y="0"/>
                        </a:moveTo>
                        <a:lnTo>
                          <a:pt x="456285" y="0"/>
                        </a:lnTo>
                        <a:lnTo>
                          <a:pt x="456285" y="449135"/>
                        </a:lnTo>
                        <a:lnTo>
                          <a:pt x="0" y="449135"/>
                        </a:lnTo>
                        <a:lnTo>
                          <a:pt x="0" y="0"/>
                        </a:lnTo>
                        <a:close/>
                      </a:path>
                    </a:pathLst>
                  </a:custGeom>
                </p:spPr>
              </p:pic>
              <p:pic>
                <p:nvPicPr>
                  <p:cNvPr id="1109" name="Graphic 1108" descr="Shield with solid fill">
                    <a:extLst>
                      <a:ext uri="{FF2B5EF4-FFF2-40B4-BE49-F238E27FC236}">
                        <a16:creationId xmlns:a16="http://schemas.microsoft.com/office/drawing/2014/main" id="{0A021483-AA63-4F51-ADDF-BE3F2D9E71B7}"/>
                      </a:ext>
                    </a:extLst>
                  </p:cNvPr>
                  <p:cNvPicPr>
                    <a:picLocks noChangeAspect="1"/>
                  </p:cNvPicPr>
                  <p:nvPr/>
                </p:nvPicPr>
                <p:blipFill>
                  <a:blip r:embed="rId13">
                    <a:extLst>
                      <a:ext uri="{96DAC541-7B7A-43D3-8B79-37D633B846F1}">
                        <asvg:svgBlip xmlns:asvg="http://schemas.microsoft.com/office/drawing/2016/SVG/main" r:embed="rId14"/>
                      </a:ext>
                    </a:extLst>
                  </a:blip>
                  <a:srcRect l="100" t="49623" r="50000" b="955"/>
                  <a:stretch>
                    <a:fillRect/>
                  </a:stretch>
                </p:blipFill>
                <p:spPr>
                  <a:xfrm>
                    <a:off x="-4078405" y="2172036"/>
                    <a:ext cx="456285" cy="451922"/>
                  </a:xfrm>
                  <a:custGeom>
                    <a:avLst/>
                    <a:gdLst>
                      <a:gd name="connsiteX0" fmla="*/ 0 w 456285"/>
                      <a:gd name="connsiteY0" fmla="*/ 0 h 451922"/>
                      <a:gd name="connsiteX1" fmla="*/ 456285 w 456285"/>
                      <a:gd name="connsiteY1" fmla="*/ 0 h 451922"/>
                      <a:gd name="connsiteX2" fmla="*/ 456285 w 456285"/>
                      <a:gd name="connsiteY2" fmla="*/ 451922 h 451922"/>
                      <a:gd name="connsiteX3" fmla="*/ 0 w 456285"/>
                      <a:gd name="connsiteY3" fmla="*/ 451922 h 451922"/>
                      <a:gd name="connsiteX4" fmla="*/ 0 w 456285"/>
                      <a:gd name="connsiteY4" fmla="*/ 0 h 45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451922">
                        <a:moveTo>
                          <a:pt x="0" y="0"/>
                        </a:moveTo>
                        <a:lnTo>
                          <a:pt x="456285" y="0"/>
                        </a:lnTo>
                        <a:lnTo>
                          <a:pt x="456285" y="451922"/>
                        </a:lnTo>
                        <a:lnTo>
                          <a:pt x="0" y="451922"/>
                        </a:lnTo>
                        <a:lnTo>
                          <a:pt x="0" y="0"/>
                        </a:lnTo>
                        <a:close/>
                      </a:path>
                    </a:pathLst>
                  </a:custGeom>
                </p:spPr>
              </p:pic>
              <p:pic>
                <p:nvPicPr>
                  <p:cNvPr id="1110" name="Graphic 1109" descr="Shield with solid fill">
                    <a:extLst>
                      <a:ext uri="{FF2B5EF4-FFF2-40B4-BE49-F238E27FC236}">
                        <a16:creationId xmlns:a16="http://schemas.microsoft.com/office/drawing/2014/main" id="{8EF7CF63-E391-4CB0-BC17-6CD0ED3278E7}"/>
                      </a:ext>
                    </a:extLst>
                  </p:cNvPr>
                  <p:cNvPicPr>
                    <a:picLocks noChangeAspect="1"/>
                  </p:cNvPicPr>
                  <p:nvPr/>
                </p:nvPicPr>
                <p:blipFill>
                  <a:blip r:embed="rId13">
                    <a:extLst>
                      <a:ext uri="{96DAC541-7B7A-43D3-8B79-37D633B846F1}">
                        <asvg:svgBlip xmlns:asvg="http://schemas.microsoft.com/office/drawing/2016/SVG/main" r:embed="rId14"/>
                      </a:ext>
                    </a:extLst>
                  </a:blip>
                  <a:srcRect l="100" r="50000" b="50882"/>
                  <a:stretch>
                    <a:fillRect/>
                  </a:stretch>
                </p:blipFill>
                <p:spPr>
                  <a:xfrm flipH="1">
                    <a:off x="-3625062" y="1722901"/>
                    <a:ext cx="456286" cy="449135"/>
                  </a:xfrm>
                  <a:custGeom>
                    <a:avLst/>
                    <a:gdLst>
                      <a:gd name="connsiteX0" fmla="*/ 0 w 456285"/>
                      <a:gd name="connsiteY0" fmla="*/ 0 h 449135"/>
                      <a:gd name="connsiteX1" fmla="*/ 456285 w 456285"/>
                      <a:gd name="connsiteY1" fmla="*/ 0 h 449135"/>
                      <a:gd name="connsiteX2" fmla="*/ 456285 w 456285"/>
                      <a:gd name="connsiteY2" fmla="*/ 449135 h 449135"/>
                      <a:gd name="connsiteX3" fmla="*/ 0 w 456285"/>
                      <a:gd name="connsiteY3" fmla="*/ 449135 h 449135"/>
                      <a:gd name="connsiteX4" fmla="*/ 0 w 456285"/>
                      <a:gd name="connsiteY4" fmla="*/ 0 h 449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449135">
                        <a:moveTo>
                          <a:pt x="0" y="0"/>
                        </a:moveTo>
                        <a:lnTo>
                          <a:pt x="456285" y="0"/>
                        </a:lnTo>
                        <a:lnTo>
                          <a:pt x="456285" y="449135"/>
                        </a:lnTo>
                        <a:lnTo>
                          <a:pt x="0" y="449135"/>
                        </a:lnTo>
                        <a:lnTo>
                          <a:pt x="0" y="0"/>
                        </a:lnTo>
                        <a:close/>
                      </a:path>
                    </a:pathLst>
                  </a:custGeom>
                </p:spPr>
              </p:pic>
              <p:pic>
                <p:nvPicPr>
                  <p:cNvPr id="1111" name="Graphic 1110" descr="Shield with solid fill">
                    <a:extLst>
                      <a:ext uri="{FF2B5EF4-FFF2-40B4-BE49-F238E27FC236}">
                        <a16:creationId xmlns:a16="http://schemas.microsoft.com/office/drawing/2014/main" id="{7B663A75-A1F0-416C-A9A5-BD7B31021597}"/>
                      </a:ext>
                    </a:extLst>
                  </p:cNvPr>
                  <p:cNvPicPr>
                    <a:picLocks noChangeAspect="1"/>
                  </p:cNvPicPr>
                  <p:nvPr/>
                </p:nvPicPr>
                <p:blipFill>
                  <a:blip r:embed="rId11">
                    <a:extLst>
                      <a:ext uri="{96DAC541-7B7A-43D3-8B79-37D633B846F1}">
                        <asvg:svgBlip xmlns:asvg="http://schemas.microsoft.com/office/drawing/2016/SVG/main" r:embed="rId12"/>
                      </a:ext>
                    </a:extLst>
                  </a:blip>
                  <a:srcRect l="100" t="49623" r="50000" b="955"/>
                  <a:stretch>
                    <a:fillRect/>
                  </a:stretch>
                </p:blipFill>
                <p:spPr>
                  <a:xfrm flipH="1">
                    <a:off x="-3622120" y="2172036"/>
                    <a:ext cx="456285" cy="451922"/>
                  </a:xfrm>
                  <a:custGeom>
                    <a:avLst/>
                    <a:gdLst>
                      <a:gd name="connsiteX0" fmla="*/ 0 w 456285"/>
                      <a:gd name="connsiteY0" fmla="*/ 0 h 451922"/>
                      <a:gd name="connsiteX1" fmla="*/ 456285 w 456285"/>
                      <a:gd name="connsiteY1" fmla="*/ 0 h 451922"/>
                      <a:gd name="connsiteX2" fmla="*/ 456285 w 456285"/>
                      <a:gd name="connsiteY2" fmla="*/ 451922 h 451922"/>
                      <a:gd name="connsiteX3" fmla="*/ 0 w 456285"/>
                      <a:gd name="connsiteY3" fmla="*/ 451922 h 451922"/>
                      <a:gd name="connsiteX4" fmla="*/ 0 w 456285"/>
                      <a:gd name="connsiteY4" fmla="*/ 0 h 45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451922">
                        <a:moveTo>
                          <a:pt x="0" y="0"/>
                        </a:moveTo>
                        <a:lnTo>
                          <a:pt x="456285" y="0"/>
                        </a:lnTo>
                        <a:lnTo>
                          <a:pt x="456285" y="451922"/>
                        </a:lnTo>
                        <a:lnTo>
                          <a:pt x="0" y="451922"/>
                        </a:lnTo>
                        <a:lnTo>
                          <a:pt x="0" y="0"/>
                        </a:lnTo>
                        <a:close/>
                      </a:path>
                    </a:pathLst>
                  </a:custGeom>
                </p:spPr>
              </p:pic>
            </p:grpSp>
          </p:grpSp>
          <p:sp>
            <p:nvSpPr>
              <p:cNvPr id="1105" name="TextBox 1104">
                <a:extLst>
                  <a:ext uri="{FF2B5EF4-FFF2-40B4-BE49-F238E27FC236}">
                    <a16:creationId xmlns:a16="http://schemas.microsoft.com/office/drawing/2014/main" id="{59902C56-279F-4AC1-9610-7C3AF9AFF520}"/>
                  </a:ext>
                </a:extLst>
              </p:cNvPr>
              <p:cNvSpPr txBox="1"/>
              <p:nvPr/>
            </p:nvSpPr>
            <p:spPr>
              <a:xfrm>
                <a:off x="416623" y="2308779"/>
                <a:ext cx="382396" cy="155222"/>
              </a:xfrm>
              <a:custGeom>
                <a:avLst/>
                <a:gdLst/>
                <a:ahLst/>
                <a:cxnLst/>
                <a:rect l="l" t="t" r="r" b="b"/>
                <a:pathLst>
                  <a:path w="458465" h="186100">
                    <a:moveTo>
                      <a:pt x="0" y="3013"/>
                    </a:moveTo>
                    <a:lnTo>
                      <a:pt x="27375" y="3013"/>
                    </a:lnTo>
                    <a:lnTo>
                      <a:pt x="117537" y="144284"/>
                    </a:lnTo>
                    <a:cubicBezTo>
                      <a:pt x="121304" y="150144"/>
                      <a:pt x="123732" y="154162"/>
                      <a:pt x="124820" y="156339"/>
                    </a:cubicBezTo>
                    <a:lnTo>
                      <a:pt x="125323" y="156339"/>
                    </a:lnTo>
                    <a:cubicBezTo>
                      <a:pt x="124485" y="151149"/>
                      <a:pt x="124067" y="142317"/>
                      <a:pt x="124067" y="129843"/>
                    </a:cubicBezTo>
                    <a:lnTo>
                      <a:pt x="124067" y="3013"/>
                    </a:lnTo>
                    <a:lnTo>
                      <a:pt x="145163" y="3013"/>
                    </a:lnTo>
                    <a:lnTo>
                      <a:pt x="145163" y="183086"/>
                    </a:lnTo>
                    <a:lnTo>
                      <a:pt x="119295" y="183086"/>
                    </a:lnTo>
                    <a:lnTo>
                      <a:pt x="26622" y="39555"/>
                    </a:lnTo>
                    <a:cubicBezTo>
                      <a:pt x="24278" y="35956"/>
                      <a:pt x="22352" y="32188"/>
                      <a:pt x="20845" y="28254"/>
                    </a:cubicBezTo>
                    <a:lnTo>
                      <a:pt x="20092" y="28254"/>
                    </a:lnTo>
                    <a:cubicBezTo>
                      <a:pt x="20761" y="32105"/>
                      <a:pt x="21096" y="40351"/>
                      <a:pt x="21096" y="52992"/>
                    </a:cubicBezTo>
                    <a:lnTo>
                      <a:pt x="21096" y="183086"/>
                    </a:lnTo>
                    <a:lnTo>
                      <a:pt x="0" y="183086"/>
                    </a:lnTo>
                    <a:close/>
                    <a:moveTo>
                      <a:pt x="405473" y="0"/>
                    </a:moveTo>
                    <a:cubicBezTo>
                      <a:pt x="425062" y="0"/>
                      <a:pt x="441512" y="3181"/>
                      <a:pt x="454823" y="9543"/>
                    </a:cubicBezTo>
                    <a:lnTo>
                      <a:pt x="454823" y="32900"/>
                    </a:lnTo>
                    <a:cubicBezTo>
                      <a:pt x="440257" y="23691"/>
                      <a:pt x="423011" y="19087"/>
                      <a:pt x="403087" y="19087"/>
                    </a:cubicBezTo>
                    <a:cubicBezTo>
                      <a:pt x="382911" y="19087"/>
                      <a:pt x="366378" y="26035"/>
                      <a:pt x="353485" y="39932"/>
                    </a:cubicBezTo>
                    <a:cubicBezTo>
                      <a:pt x="340593" y="53829"/>
                      <a:pt x="334147" y="71828"/>
                      <a:pt x="334147" y="93929"/>
                    </a:cubicBezTo>
                    <a:cubicBezTo>
                      <a:pt x="334147" y="116699"/>
                      <a:pt x="340133" y="134594"/>
                      <a:pt x="352104" y="147612"/>
                    </a:cubicBezTo>
                    <a:cubicBezTo>
                      <a:pt x="364075" y="160629"/>
                      <a:pt x="380316" y="167138"/>
                      <a:pt x="400827" y="167138"/>
                    </a:cubicBezTo>
                    <a:cubicBezTo>
                      <a:pt x="414891" y="167138"/>
                      <a:pt x="427072" y="164334"/>
                      <a:pt x="437369" y="158725"/>
                    </a:cubicBezTo>
                    <a:lnTo>
                      <a:pt x="437369" y="108244"/>
                    </a:lnTo>
                    <a:lnTo>
                      <a:pt x="397938" y="108244"/>
                    </a:lnTo>
                    <a:lnTo>
                      <a:pt x="397938" y="89157"/>
                    </a:lnTo>
                    <a:lnTo>
                      <a:pt x="458465" y="89157"/>
                    </a:lnTo>
                    <a:lnTo>
                      <a:pt x="458465" y="170780"/>
                    </a:lnTo>
                    <a:cubicBezTo>
                      <a:pt x="440382" y="180993"/>
                      <a:pt x="420291" y="186100"/>
                      <a:pt x="398190" y="186100"/>
                    </a:cubicBezTo>
                    <a:cubicBezTo>
                      <a:pt x="372489" y="186100"/>
                      <a:pt x="351706" y="177812"/>
                      <a:pt x="335842" y="161236"/>
                    </a:cubicBezTo>
                    <a:cubicBezTo>
                      <a:pt x="319978" y="144661"/>
                      <a:pt x="312046" y="122727"/>
                      <a:pt x="312046" y="95436"/>
                    </a:cubicBezTo>
                    <a:cubicBezTo>
                      <a:pt x="312046" y="67558"/>
                      <a:pt x="320857" y="44683"/>
                      <a:pt x="338479" y="26810"/>
                    </a:cubicBezTo>
                    <a:cubicBezTo>
                      <a:pt x="356101" y="8936"/>
                      <a:pt x="378433" y="0"/>
                      <a:pt x="405473" y="0"/>
                    </a:cubicBezTo>
                    <a:close/>
                    <a:moveTo>
                      <a:pt x="244873" y="0"/>
                    </a:moveTo>
                    <a:cubicBezTo>
                      <a:pt x="262621" y="0"/>
                      <a:pt x="275555" y="2134"/>
                      <a:pt x="283676" y="6404"/>
                    </a:cubicBezTo>
                    <a:lnTo>
                      <a:pt x="283676" y="30137"/>
                    </a:lnTo>
                    <a:cubicBezTo>
                      <a:pt x="273044" y="22770"/>
                      <a:pt x="259398" y="19087"/>
                      <a:pt x="242739" y="19087"/>
                    </a:cubicBezTo>
                    <a:cubicBezTo>
                      <a:pt x="238134" y="19087"/>
                      <a:pt x="233530" y="19568"/>
                      <a:pt x="228925" y="20531"/>
                    </a:cubicBezTo>
                    <a:cubicBezTo>
                      <a:pt x="224321" y="21494"/>
                      <a:pt x="220219" y="23063"/>
                      <a:pt x="216619" y="25240"/>
                    </a:cubicBezTo>
                    <a:cubicBezTo>
                      <a:pt x="213019" y="27417"/>
                      <a:pt x="210089" y="30221"/>
                      <a:pt x="207829" y="33653"/>
                    </a:cubicBezTo>
                    <a:cubicBezTo>
                      <a:pt x="205569" y="37086"/>
                      <a:pt x="204439" y="41272"/>
                      <a:pt x="204439" y="46211"/>
                    </a:cubicBezTo>
                    <a:cubicBezTo>
                      <a:pt x="204439" y="50815"/>
                      <a:pt x="205297" y="54792"/>
                      <a:pt x="207013" y="58140"/>
                    </a:cubicBezTo>
                    <a:cubicBezTo>
                      <a:pt x="208729" y="61489"/>
                      <a:pt x="211261" y="64545"/>
                      <a:pt x="214610" y="67307"/>
                    </a:cubicBezTo>
                    <a:cubicBezTo>
                      <a:pt x="217959" y="70070"/>
                      <a:pt x="222040" y="72749"/>
                      <a:pt x="226854" y="75344"/>
                    </a:cubicBezTo>
                    <a:cubicBezTo>
                      <a:pt x="231667" y="77939"/>
                      <a:pt x="237213" y="80785"/>
                      <a:pt x="243492" y="83883"/>
                    </a:cubicBezTo>
                    <a:cubicBezTo>
                      <a:pt x="249938" y="87064"/>
                      <a:pt x="256049" y="90413"/>
                      <a:pt x="261826" y="93929"/>
                    </a:cubicBezTo>
                    <a:cubicBezTo>
                      <a:pt x="267602" y="97445"/>
                      <a:pt x="272667" y="101338"/>
                      <a:pt x="277020" y="105607"/>
                    </a:cubicBezTo>
                    <a:cubicBezTo>
                      <a:pt x="281373" y="109877"/>
                      <a:pt x="284827" y="114607"/>
                      <a:pt x="287380" y="119797"/>
                    </a:cubicBezTo>
                    <a:cubicBezTo>
                      <a:pt x="289933" y="124987"/>
                      <a:pt x="291210" y="130931"/>
                      <a:pt x="291210" y="137628"/>
                    </a:cubicBezTo>
                    <a:cubicBezTo>
                      <a:pt x="291210" y="146502"/>
                      <a:pt x="289473" y="154016"/>
                      <a:pt x="285999" y="160169"/>
                    </a:cubicBezTo>
                    <a:cubicBezTo>
                      <a:pt x="282525" y="166322"/>
                      <a:pt x="277836" y="171324"/>
                      <a:pt x="271935" y="175175"/>
                    </a:cubicBezTo>
                    <a:cubicBezTo>
                      <a:pt x="266033" y="179026"/>
                      <a:pt x="259231" y="181809"/>
                      <a:pt x="251529" y="183526"/>
                    </a:cubicBezTo>
                    <a:cubicBezTo>
                      <a:pt x="243827" y="185242"/>
                      <a:pt x="235706" y="186100"/>
                      <a:pt x="227167" y="186100"/>
                    </a:cubicBezTo>
                    <a:cubicBezTo>
                      <a:pt x="224321" y="186100"/>
                      <a:pt x="220805" y="185870"/>
                      <a:pt x="216619" y="185409"/>
                    </a:cubicBezTo>
                    <a:cubicBezTo>
                      <a:pt x="212433" y="184949"/>
                      <a:pt x="208164" y="184279"/>
                      <a:pt x="203811" y="183400"/>
                    </a:cubicBezTo>
                    <a:cubicBezTo>
                      <a:pt x="199458" y="182521"/>
                      <a:pt x="195335" y="181433"/>
                      <a:pt x="191442" y="180135"/>
                    </a:cubicBezTo>
                    <a:cubicBezTo>
                      <a:pt x="187549" y="178838"/>
                      <a:pt x="184431" y="177393"/>
                      <a:pt x="182086" y="175803"/>
                    </a:cubicBezTo>
                    <a:lnTo>
                      <a:pt x="182086" y="150939"/>
                    </a:lnTo>
                    <a:cubicBezTo>
                      <a:pt x="184933" y="153451"/>
                      <a:pt x="188344" y="155711"/>
                      <a:pt x="192321" y="157720"/>
                    </a:cubicBezTo>
                    <a:cubicBezTo>
                      <a:pt x="196297" y="159729"/>
                      <a:pt x="200483" y="161425"/>
                      <a:pt x="204878" y="162806"/>
                    </a:cubicBezTo>
                    <a:cubicBezTo>
                      <a:pt x="209273" y="164187"/>
                      <a:pt x="213689" y="165255"/>
                      <a:pt x="218126" y="166008"/>
                    </a:cubicBezTo>
                    <a:cubicBezTo>
                      <a:pt x="222563" y="166762"/>
                      <a:pt x="226665" y="167138"/>
                      <a:pt x="230432" y="167138"/>
                    </a:cubicBezTo>
                    <a:cubicBezTo>
                      <a:pt x="243408" y="167138"/>
                      <a:pt x="253098" y="164731"/>
                      <a:pt x="259503" y="159918"/>
                    </a:cubicBezTo>
                    <a:cubicBezTo>
                      <a:pt x="265907" y="155104"/>
                      <a:pt x="269109" y="148177"/>
                      <a:pt x="269109" y="139135"/>
                    </a:cubicBezTo>
                    <a:cubicBezTo>
                      <a:pt x="269109" y="134280"/>
                      <a:pt x="268042" y="130052"/>
                      <a:pt x="265907" y="126452"/>
                    </a:cubicBezTo>
                    <a:cubicBezTo>
                      <a:pt x="263772" y="122853"/>
                      <a:pt x="260821" y="119567"/>
                      <a:pt x="257054" y="116595"/>
                    </a:cubicBezTo>
                    <a:cubicBezTo>
                      <a:pt x="253287" y="113623"/>
                      <a:pt x="248829" y="110777"/>
                      <a:pt x="243680" y="108056"/>
                    </a:cubicBezTo>
                    <a:cubicBezTo>
                      <a:pt x="238532" y="105335"/>
                      <a:pt x="232986" y="102468"/>
                      <a:pt x="227042" y="99454"/>
                    </a:cubicBezTo>
                    <a:cubicBezTo>
                      <a:pt x="220763" y="96273"/>
                      <a:pt x="214903" y="93050"/>
                      <a:pt x="209462" y="89785"/>
                    </a:cubicBezTo>
                    <a:cubicBezTo>
                      <a:pt x="204020" y="86520"/>
                      <a:pt x="199290" y="82920"/>
                      <a:pt x="195272" y="78986"/>
                    </a:cubicBezTo>
                    <a:cubicBezTo>
                      <a:pt x="191253" y="75051"/>
                      <a:pt x="188093" y="70593"/>
                      <a:pt x="185791" y="65612"/>
                    </a:cubicBezTo>
                    <a:cubicBezTo>
                      <a:pt x="183489" y="60631"/>
                      <a:pt x="182338" y="54792"/>
                      <a:pt x="182338" y="48094"/>
                    </a:cubicBezTo>
                    <a:cubicBezTo>
                      <a:pt x="182338" y="39890"/>
                      <a:pt x="184138" y="32753"/>
                      <a:pt x="187737" y="26684"/>
                    </a:cubicBezTo>
                    <a:cubicBezTo>
                      <a:pt x="191337" y="20615"/>
                      <a:pt x="196067" y="15613"/>
                      <a:pt x="201927" y="11678"/>
                    </a:cubicBezTo>
                    <a:cubicBezTo>
                      <a:pt x="207787" y="7743"/>
                      <a:pt x="214464" y="4813"/>
                      <a:pt x="221956" y="2888"/>
                    </a:cubicBezTo>
                    <a:cubicBezTo>
                      <a:pt x="229449" y="962"/>
                      <a:pt x="237088" y="0"/>
                      <a:pt x="244873"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800"/>
              </a:p>
            </p:txBody>
          </p:sp>
        </p:grpSp>
        <p:grpSp>
          <p:nvGrpSpPr>
            <p:cNvPr id="1070" name="Group 1069">
              <a:extLst>
                <a:ext uri="{FF2B5EF4-FFF2-40B4-BE49-F238E27FC236}">
                  <a16:creationId xmlns:a16="http://schemas.microsoft.com/office/drawing/2014/main" id="{381131A4-6B39-4F96-8573-82A81A1E0D63}"/>
                </a:ext>
              </a:extLst>
            </p:cNvPr>
            <p:cNvGrpSpPr/>
            <p:nvPr/>
          </p:nvGrpSpPr>
          <p:grpSpPr>
            <a:xfrm>
              <a:off x="2521074" y="4782416"/>
              <a:ext cx="487313" cy="405668"/>
              <a:chOff x="2219708" y="4664617"/>
              <a:chExt cx="487313" cy="405668"/>
            </a:xfrm>
          </p:grpSpPr>
          <p:sp>
            <p:nvSpPr>
              <p:cNvPr id="1083" name="TextBox 1082">
                <a:extLst>
                  <a:ext uri="{FF2B5EF4-FFF2-40B4-BE49-F238E27FC236}">
                    <a16:creationId xmlns:a16="http://schemas.microsoft.com/office/drawing/2014/main" id="{EBB424CB-2D29-40A9-9BF2-18033159DD27}"/>
                  </a:ext>
                </a:extLst>
              </p:cNvPr>
              <p:cNvSpPr txBox="1"/>
              <p:nvPr/>
            </p:nvSpPr>
            <p:spPr>
              <a:xfrm>
                <a:off x="2219708" y="4854841"/>
                <a:ext cx="487313" cy="215444"/>
              </a:xfrm>
              <a:prstGeom prst="rect">
                <a:avLst/>
              </a:prstGeom>
              <a:noFill/>
            </p:spPr>
            <p:txBody>
              <a:bodyPr wrap="none" lIns="0" tIns="0" rIns="0" bIns="0" rtlCol="0">
                <a:spAutoFit/>
              </a:bodyPr>
              <a:lstStyle/>
              <a:p>
                <a:pPr algn="ctr"/>
                <a:r>
                  <a:rPr lang="en-US" sz="700"/>
                  <a:t>Azure </a:t>
                </a:r>
                <a:br>
                  <a:rPr lang="en-US" sz="700"/>
                </a:br>
                <a:r>
                  <a:rPr lang="en-US" sz="700"/>
                  <a:t>Bob Storage</a:t>
                </a:r>
              </a:p>
            </p:txBody>
          </p:sp>
          <p:grpSp>
            <p:nvGrpSpPr>
              <p:cNvPr id="1084" name="Graphic 200" descr="Storage">
                <a:extLst>
                  <a:ext uri="{FF2B5EF4-FFF2-40B4-BE49-F238E27FC236}">
                    <a16:creationId xmlns:a16="http://schemas.microsoft.com/office/drawing/2014/main" id="{F8DA6036-742C-48DD-903B-58521A6EB3E2}"/>
                  </a:ext>
                </a:extLst>
              </p:cNvPr>
              <p:cNvGrpSpPr/>
              <p:nvPr/>
            </p:nvGrpSpPr>
            <p:grpSpPr>
              <a:xfrm>
                <a:off x="2359633" y="4664617"/>
                <a:ext cx="207463" cy="176758"/>
                <a:chOff x="2187909" y="4137630"/>
                <a:chExt cx="405039" cy="345093"/>
              </a:xfrm>
            </p:grpSpPr>
            <p:sp>
              <p:nvSpPr>
                <p:cNvPr id="1085" name="Freeform: Shape 1084">
                  <a:extLst>
                    <a:ext uri="{FF2B5EF4-FFF2-40B4-BE49-F238E27FC236}">
                      <a16:creationId xmlns:a16="http://schemas.microsoft.com/office/drawing/2014/main" id="{DC0D497E-01EA-4849-9E1A-16DCC89A7B2A}"/>
                    </a:ext>
                  </a:extLst>
                </p:cNvPr>
                <p:cNvSpPr/>
                <p:nvPr/>
              </p:nvSpPr>
              <p:spPr>
                <a:xfrm>
                  <a:off x="2209794" y="4192708"/>
                  <a:ext cx="383154" cy="289997"/>
                </a:xfrm>
                <a:custGeom>
                  <a:avLst/>
                  <a:gdLst>
                    <a:gd name="connsiteX0" fmla="*/ 2430 w 383154"/>
                    <a:gd name="connsiteY0" fmla="*/ 289998 h 289997"/>
                    <a:gd name="connsiteX1" fmla="*/ 367763 w 383154"/>
                    <a:gd name="connsiteY1" fmla="*/ 289998 h 289997"/>
                    <a:gd name="connsiteX2" fmla="*/ 383154 w 383154"/>
                    <a:gd name="connsiteY2" fmla="*/ 274607 h 289997"/>
                    <a:gd name="connsiteX3" fmla="*/ 383154 w 383154"/>
                    <a:gd name="connsiteY3" fmla="*/ 6480 h 289997"/>
                    <a:gd name="connsiteX4" fmla="*/ 0 w 383154"/>
                    <a:gd name="connsiteY4" fmla="*/ 0 h 289997"/>
                    <a:gd name="connsiteX5" fmla="*/ 2430 w 383154"/>
                    <a:gd name="connsiteY5" fmla="*/ 289998 h 28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54" h="289997">
                      <a:moveTo>
                        <a:pt x="2430" y="289998"/>
                      </a:moveTo>
                      <a:lnTo>
                        <a:pt x="367763" y="289998"/>
                      </a:lnTo>
                      <a:cubicBezTo>
                        <a:pt x="375863" y="289998"/>
                        <a:pt x="383154" y="284327"/>
                        <a:pt x="383154" y="274607"/>
                      </a:cubicBezTo>
                      <a:lnTo>
                        <a:pt x="383154" y="6480"/>
                      </a:lnTo>
                      <a:lnTo>
                        <a:pt x="0" y="0"/>
                      </a:lnTo>
                      <a:lnTo>
                        <a:pt x="2430" y="289998"/>
                      </a:lnTo>
                      <a:close/>
                    </a:path>
                  </a:pathLst>
                </a:custGeom>
                <a:solidFill>
                  <a:srgbClr val="A0A1A2"/>
                </a:solidFill>
                <a:ln w="9331" cap="flat">
                  <a:noFill/>
                  <a:prstDash val="solid"/>
                  <a:miter/>
                </a:ln>
              </p:spPr>
              <p:txBody>
                <a:bodyPr rtlCol="0" anchor="ctr"/>
                <a:lstStyle/>
                <a:p>
                  <a:endParaRPr lang="en-US" sz="2400"/>
                </a:p>
              </p:txBody>
            </p:sp>
            <p:sp>
              <p:nvSpPr>
                <p:cNvPr id="1086" name="Freeform: Shape 1085">
                  <a:extLst>
                    <a:ext uri="{FF2B5EF4-FFF2-40B4-BE49-F238E27FC236}">
                      <a16:creationId xmlns:a16="http://schemas.microsoft.com/office/drawing/2014/main" id="{F1ED93D4-95FF-4082-8A2E-A6CC767C8709}"/>
                    </a:ext>
                  </a:extLst>
                </p:cNvPr>
                <p:cNvSpPr/>
                <p:nvPr/>
              </p:nvSpPr>
              <p:spPr>
                <a:xfrm>
                  <a:off x="2187909" y="4199200"/>
                  <a:ext cx="295668" cy="283517"/>
                </a:xfrm>
                <a:custGeom>
                  <a:avLst/>
                  <a:gdLst>
                    <a:gd name="connsiteX0" fmla="*/ 152290 w 295668"/>
                    <a:gd name="connsiteY0" fmla="*/ 88296 h 283517"/>
                    <a:gd name="connsiteX1" fmla="*/ 152290 w 295668"/>
                    <a:gd name="connsiteY1" fmla="*/ 26732 h 283517"/>
                    <a:gd name="connsiteX2" fmla="*/ 254356 w 295668"/>
                    <a:gd name="connsiteY2" fmla="*/ 26732 h 283517"/>
                    <a:gd name="connsiteX3" fmla="*/ 254356 w 295668"/>
                    <a:gd name="connsiteY3" fmla="*/ 44553 h 283517"/>
                    <a:gd name="connsiteX4" fmla="*/ 295668 w 295668"/>
                    <a:gd name="connsiteY4" fmla="*/ 0 h 283517"/>
                    <a:gd name="connsiteX5" fmla="*/ 0 w 295668"/>
                    <a:gd name="connsiteY5" fmla="*/ 0 h 283517"/>
                    <a:gd name="connsiteX6" fmla="*/ 0 w 295668"/>
                    <a:gd name="connsiteY6" fmla="*/ 13771 h 283517"/>
                    <a:gd name="connsiteX7" fmla="*/ 0 w 295668"/>
                    <a:gd name="connsiteY7" fmla="*/ 40503 h 283517"/>
                    <a:gd name="connsiteX8" fmla="*/ 0 w 295668"/>
                    <a:gd name="connsiteY8" fmla="*/ 268127 h 283517"/>
                    <a:gd name="connsiteX9" fmla="*/ 15391 w 295668"/>
                    <a:gd name="connsiteY9" fmla="*/ 283518 h 283517"/>
                    <a:gd name="connsiteX10" fmla="*/ 32402 w 295668"/>
                    <a:gd name="connsiteY10" fmla="*/ 283518 h 283517"/>
                    <a:gd name="connsiteX11" fmla="*/ 59134 w 295668"/>
                    <a:gd name="connsiteY11" fmla="*/ 254356 h 283517"/>
                    <a:gd name="connsiteX12" fmla="*/ 30782 w 295668"/>
                    <a:gd name="connsiteY12" fmla="*/ 254356 h 283517"/>
                    <a:gd name="connsiteX13" fmla="*/ 30782 w 295668"/>
                    <a:gd name="connsiteY13" fmla="*/ 192792 h 283517"/>
                    <a:gd name="connsiteX14" fmla="*/ 116648 w 295668"/>
                    <a:gd name="connsiteY14" fmla="*/ 192792 h 283517"/>
                    <a:gd name="connsiteX15" fmla="*/ 152290 w 295668"/>
                    <a:gd name="connsiteY15" fmla="*/ 154720 h 283517"/>
                    <a:gd name="connsiteX16" fmla="*/ 152290 w 295668"/>
                    <a:gd name="connsiteY16" fmla="*/ 110167 h 283517"/>
                    <a:gd name="connsiteX17" fmla="*/ 193602 w 295668"/>
                    <a:gd name="connsiteY17" fmla="*/ 110167 h 283517"/>
                    <a:gd name="connsiteX18" fmla="*/ 213854 w 295668"/>
                    <a:gd name="connsiteY18" fmla="*/ 88296 h 283517"/>
                    <a:gd name="connsiteX19" fmla="*/ 152290 w 295668"/>
                    <a:gd name="connsiteY19" fmla="*/ 88296 h 283517"/>
                    <a:gd name="connsiteX20" fmla="*/ 132849 w 295668"/>
                    <a:gd name="connsiteY20" fmla="*/ 171731 h 283517"/>
                    <a:gd name="connsiteX21" fmla="*/ 30782 w 295668"/>
                    <a:gd name="connsiteY21" fmla="*/ 171731 h 283517"/>
                    <a:gd name="connsiteX22" fmla="*/ 30782 w 295668"/>
                    <a:gd name="connsiteY22" fmla="*/ 110167 h 283517"/>
                    <a:gd name="connsiteX23" fmla="*/ 132849 w 295668"/>
                    <a:gd name="connsiteY23" fmla="*/ 110167 h 283517"/>
                    <a:gd name="connsiteX24" fmla="*/ 132849 w 295668"/>
                    <a:gd name="connsiteY24" fmla="*/ 171731 h 28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5668" h="283517">
                      <a:moveTo>
                        <a:pt x="152290" y="88296"/>
                      </a:moveTo>
                      <a:lnTo>
                        <a:pt x="152290" y="26732"/>
                      </a:lnTo>
                      <a:lnTo>
                        <a:pt x="254356" y="26732"/>
                      </a:lnTo>
                      <a:lnTo>
                        <a:pt x="254356" y="44553"/>
                      </a:lnTo>
                      <a:lnTo>
                        <a:pt x="295668" y="0"/>
                      </a:lnTo>
                      <a:lnTo>
                        <a:pt x="0" y="0"/>
                      </a:lnTo>
                      <a:lnTo>
                        <a:pt x="0" y="13771"/>
                      </a:lnTo>
                      <a:lnTo>
                        <a:pt x="0" y="40503"/>
                      </a:lnTo>
                      <a:lnTo>
                        <a:pt x="0" y="268127"/>
                      </a:lnTo>
                      <a:cubicBezTo>
                        <a:pt x="0" y="276228"/>
                        <a:pt x="8101" y="283518"/>
                        <a:pt x="15391" y="283518"/>
                      </a:cubicBezTo>
                      <a:lnTo>
                        <a:pt x="32402" y="283518"/>
                      </a:lnTo>
                      <a:lnTo>
                        <a:pt x="59134" y="254356"/>
                      </a:lnTo>
                      <a:lnTo>
                        <a:pt x="30782" y="254356"/>
                      </a:lnTo>
                      <a:lnTo>
                        <a:pt x="30782" y="192792"/>
                      </a:lnTo>
                      <a:lnTo>
                        <a:pt x="116648" y="192792"/>
                      </a:lnTo>
                      <a:lnTo>
                        <a:pt x="152290" y="154720"/>
                      </a:lnTo>
                      <a:lnTo>
                        <a:pt x="152290" y="110167"/>
                      </a:lnTo>
                      <a:lnTo>
                        <a:pt x="193602" y="110167"/>
                      </a:lnTo>
                      <a:lnTo>
                        <a:pt x="213854" y="88296"/>
                      </a:lnTo>
                      <a:lnTo>
                        <a:pt x="152290" y="88296"/>
                      </a:lnTo>
                      <a:close/>
                      <a:moveTo>
                        <a:pt x="132849" y="171731"/>
                      </a:moveTo>
                      <a:lnTo>
                        <a:pt x="30782" y="171731"/>
                      </a:lnTo>
                      <a:lnTo>
                        <a:pt x="30782" y="110167"/>
                      </a:lnTo>
                      <a:lnTo>
                        <a:pt x="132849" y="110167"/>
                      </a:lnTo>
                      <a:lnTo>
                        <a:pt x="132849" y="171731"/>
                      </a:lnTo>
                      <a:close/>
                    </a:path>
                  </a:pathLst>
                </a:custGeom>
                <a:solidFill>
                  <a:srgbClr val="BABBBC"/>
                </a:solidFill>
                <a:ln w="9331" cap="flat">
                  <a:noFill/>
                  <a:prstDash val="solid"/>
                  <a:miter/>
                </a:ln>
              </p:spPr>
              <p:txBody>
                <a:bodyPr rtlCol="0" anchor="ctr"/>
                <a:lstStyle/>
                <a:p>
                  <a:endParaRPr lang="en-US" sz="2400"/>
                </a:p>
              </p:txBody>
            </p:sp>
            <p:sp>
              <p:nvSpPr>
                <p:cNvPr id="1087" name="Freeform: Shape 1086">
                  <a:extLst>
                    <a:ext uri="{FF2B5EF4-FFF2-40B4-BE49-F238E27FC236}">
                      <a16:creationId xmlns:a16="http://schemas.microsoft.com/office/drawing/2014/main" id="{7D67E833-F836-4335-9ED6-962567F84534}"/>
                    </a:ext>
                  </a:extLst>
                </p:cNvPr>
                <p:cNvSpPr/>
                <p:nvPr/>
              </p:nvSpPr>
              <p:spPr>
                <a:xfrm>
                  <a:off x="2469793" y="4137630"/>
                  <a:ext cx="123127" cy="61564"/>
                </a:xfrm>
                <a:custGeom>
                  <a:avLst/>
                  <a:gdLst>
                    <a:gd name="connsiteX0" fmla="*/ 107736 w 123127"/>
                    <a:gd name="connsiteY0" fmla="*/ 0 h 61564"/>
                    <a:gd name="connsiteX1" fmla="*/ 57513 w 123127"/>
                    <a:gd name="connsiteY1" fmla="*/ 0 h 61564"/>
                    <a:gd name="connsiteX2" fmla="*/ 0 w 123127"/>
                    <a:gd name="connsiteY2" fmla="*/ 61564 h 61564"/>
                    <a:gd name="connsiteX3" fmla="*/ 123128 w 123127"/>
                    <a:gd name="connsiteY3" fmla="*/ 61564 h 61564"/>
                    <a:gd name="connsiteX4" fmla="*/ 123128 w 123127"/>
                    <a:gd name="connsiteY4" fmla="*/ 15391 h 61564"/>
                    <a:gd name="connsiteX5" fmla="*/ 107736 w 123127"/>
                    <a:gd name="connsiteY5" fmla="*/ 0 h 6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127" h="61564">
                      <a:moveTo>
                        <a:pt x="107736" y="0"/>
                      </a:moveTo>
                      <a:lnTo>
                        <a:pt x="57513" y="0"/>
                      </a:lnTo>
                      <a:lnTo>
                        <a:pt x="0" y="61564"/>
                      </a:lnTo>
                      <a:lnTo>
                        <a:pt x="123128" y="61564"/>
                      </a:lnTo>
                      <a:lnTo>
                        <a:pt x="123128" y="15391"/>
                      </a:lnTo>
                      <a:cubicBezTo>
                        <a:pt x="123128" y="7290"/>
                        <a:pt x="117457" y="0"/>
                        <a:pt x="107736" y="0"/>
                      </a:cubicBezTo>
                      <a:close/>
                    </a:path>
                  </a:pathLst>
                </a:custGeom>
                <a:solidFill>
                  <a:srgbClr val="7A7A7A"/>
                </a:solidFill>
                <a:ln w="9331" cap="flat">
                  <a:noFill/>
                  <a:prstDash val="solid"/>
                  <a:miter/>
                </a:ln>
              </p:spPr>
              <p:txBody>
                <a:bodyPr rtlCol="0" anchor="ctr"/>
                <a:lstStyle/>
                <a:p>
                  <a:endParaRPr lang="en-US" sz="2400"/>
                </a:p>
              </p:txBody>
            </p:sp>
            <p:sp>
              <p:nvSpPr>
                <p:cNvPr id="1088" name="Freeform: Shape 1087">
                  <a:extLst>
                    <a:ext uri="{FF2B5EF4-FFF2-40B4-BE49-F238E27FC236}">
                      <a16:creationId xmlns:a16="http://schemas.microsoft.com/office/drawing/2014/main" id="{B3AD901E-577F-43D5-B205-4B4BC167DFFF}"/>
                    </a:ext>
                  </a:extLst>
                </p:cNvPr>
                <p:cNvSpPr/>
                <p:nvPr/>
              </p:nvSpPr>
              <p:spPr>
                <a:xfrm>
                  <a:off x="2187909" y="4137630"/>
                  <a:ext cx="353182" cy="61564"/>
                </a:xfrm>
                <a:custGeom>
                  <a:avLst/>
                  <a:gdLst>
                    <a:gd name="connsiteX0" fmla="*/ 353182 w 353182"/>
                    <a:gd name="connsiteY0" fmla="*/ 0 h 61564"/>
                    <a:gd name="connsiteX1" fmla="*/ 15391 w 353182"/>
                    <a:gd name="connsiteY1" fmla="*/ 0 h 61564"/>
                    <a:gd name="connsiteX2" fmla="*/ 0 w 353182"/>
                    <a:gd name="connsiteY2" fmla="*/ 15391 h 61564"/>
                    <a:gd name="connsiteX3" fmla="*/ 0 w 353182"/>
                    <a:gd name="connsiteY3" fmla="*/ 61564 h 61564"/>
                    <a:gd name="connsiteX4" fmla="*/ 295668 w 353182"/>
                    <a:gd name="connsiteY4" fmla="*/ 61564 h 61564"/>
                    <a:gd name="connsiteX5" fmla="*/ 353182 w 353182"/>
                    <a:gd name="connsiteY5" fmla="*/ 0 h 6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182" h="61564">
                      <a:moveTo>
                        <a:pt x="353182" y="0"/>
                      </a:moveTo>
                      <a:lnTo>
                        <a:pt x="15391" y="0"/>
                      </a:lnTo>
                      <a:cubicBezTo>
                        <a:pt x="8101" y="0"/>
                        <a:pt x="0" y="7290"/>
                        <a:pt x="0" y="15391"/>
                      </a:cubicBezTo>
                      <a:lnTo>
                        <a:pt x="0" y="61564"/>
                      </a:lnTo>
                      <a:lnTo>
                        <a:pt x="295668" y="61564"/>
                      </a:lnTo>
                      <a:lnTo>
                        <a:pt x="353182" y="0"/>
                      </a:lnTo>
                      <a:close/>
                    </a:path>
                  </a:pathLst>
                </a:custGeom>
                <a:solidFill>
                  <a:srgbClr val="9E9E9E"/>
                </a:solidFill>
                <a:ln w="9331" cap="flat">
                  <a:noFill/>
                  <a:prstDash val="solid"/>
                  <a:miter/>
                </a:ln>
              </p:spPr>
              <p:txBody>
                <a:bodyPr rtlCol="0" anchor="ctr"/>
                <a:lstStyle/>
                <a:p>
                  <a:endParaRPr lang="en-US" sz="2400"/>
                </a:p>
              </p:txBody>
            </p:sp>
            <p:sp>
              <p:nvSpPr>
                <p:cNvPr id="1089" name="Freeform: Shape 1088">
                  <a:extLst>
                    <a:ext uri="{FF2B5EF4-FFF2-40B4-BE49-F238E27FC236}">
                      <a16:creationId xmlns:a16="http://schemas.microsoft.com/office/drawing/2014/main" id="{DF01DD71-072F-4F01-A9F5-C19B0AF73D07}"/>
                    </a:ext>
                  </a:extLst>
                </p:cNvPr>
                <p:cNvSpPr/>
                <p:nvPr/>
              </p:nvSpPr>
              <p:spPr>
                <a:xfrm>
                  <a:off x="2187909" y="4467332"/>
                  <a:ext cx="15390" cy="15391"/>
                </a:xfrm>
                <a:custGeom>
                  <a:avLst/>
                  <a:gdLst>
                    <a:gd name="connsiteX0" fmla="*/ 0 w 15390"/>
                    <a:gd name="connsiteY0" fmla="*/ 0 h 15391"/>
                    <a:gd name="connsiteX1" fmla="*/ 15391 w 15390"/>
                    <a:gd name="connsiteY1" fmla="*/ 15391 h 15391"/>
                    <a:gd name="connsiteX2" fmla="*/ 0 w 15390"/>
                    <a:gd name="connsiteY2" fmla="*/ 0 h 15391"/>
                  </a:gdLst>
                  <a:ahLst/>
                  <a:cxnLst>
                    <a:cxn ang="0">
                      <a:pos x="connsiteX0" y="connsiteY0"/>
                    </a:cxn>
                    <a:cxn ang="0">
                      <a:pos x="connsiteX1" y="connsiteY1"/>
                    </a:cxn>
                    <a:cxn ang="0">
                      <a:pos x="connsiteX2" y="connsiteY2"/>
                    </a:cxn>
                  </a:cxnLst>
                  <a:rect l="l" t="t" r="r" b="b"/>
                  <a:pathLst>
                    <a:path w="15390" h="15391">
                      <a:moveTo>
                        <a:pt x="0" y="0"/>
                      </a:moveTo>
                      <a:cubicBezTo>
                        <a:pt x="0" y="8101"/>
                        <a:pt x="5670" y="15391"/>
                        <a:pt x="15391" y="15391"/>
                      </a:cubicBezTo>
                      <a:cubicBezTo>
                        <a:pt x="8101" y="15391"/>
                        <a:pt x="0" y="8101"/>
                        <a:pt x="0" y="0"/>
                      </a:cubicBezTo>
                      <a:close/>
                    </a:path>
                  </a:pathLst>
                </a:custGeom>
                <a:solidFill>
                  <a:srgbClr val="A0A1A2"/>
                </a:solidFill>
                <a:ln w="9331" cap="flat">
                  <a:noFill/>
                  <a:prstDash val="solid"/>
                  <a:miter/>
                </a:ln>
              </p:spPr>
              <p:txBody>
                <a:bodyPr rtlCol="0" anchor="ctr"/>
                <a:lstStyle/>
                <a:p>
                  <a:endParaRPr lang="en-US" sz="2400"/>
                </a:p>
              </p:txBody>
            </p:sp>
            <p:sp>
              <p:nvSpPr>
                <p:cNvPr id="1090" name="Freeform: Shape 1089">
                  <a:extLst>
                    <a:ext uri="{FF2B5EF4-FFF2-40B4-BE49-F238E27FC236}">
                      <a16:creationId xmlns:a16="http://schemas.microsoft.com/office/drawing/2014/main" id="{3C19320C-2E4F-451B-8FB0-F5BEDFBF7AA4}"/>
                    </a:ext>
                  </a:extLst>
                </p:cNvPr>
                <p:cNvSpPr/>
                <p:nvPr/>
              </p:nvSpPr>
              <p:spPr>
                <a:xfrm>
                  <a:off x="2187909" y="4137630"/>
                  <a:ext cx="15390" cy="15390"/>
                </a:xfrm>
                <a:custGeom>
                  <a:avLst/>
                  <a:gdLst>
                    <a:gd name="connsiteX0" fmla="*/ 15391 w 15390"/>
                    <a:gd name="connsiteY0" fmla="*/ 0 h 15390"/>
                    <a:gd name="connsiteX1" fmla="*/ 0 w 15390"/>
                    <a:gd name="connsiteY1" fmla="*/ 15391 h 15390"/>
                    <a:gd name="connsiteX2" fmla="*/ 15391 w 15390"/>
                    <a:gd name="connsiteY2" fmla="*/ 0 h 15390"/>
                  </a:gdLst>
                  <a:ahLst/>
                  <a:cxnLst>
                    <a:cxn ang="0">
                      <a:pos x="connsiteX0" y="connsiteY0"/>
                    </a:cxn>
                    <a:cxn ang="0">
                      <a:pos x="connsiteX1" y="connsiteY1"/>
                    </a:cxn>
                    <a:cxn ang="0">
                      <a:pos x="connsiteX2" y="connsiteY2"/>
                    </a:cxn>
                  </a:cxnLst>
                  <a:rect l="l" t="t" r="r" b="b"/>
                  <a:pathLst>
                    <a:path w="15390" h="15390">
                      <a:moveTo>
                        <a:pt x="15391" y="0"/>
                      </a:moveTo>
                      <a:cubicBezTo>
                        <a:pt x="5670" y="0"/>
                        <a:pt x="0" y="7290"/>
                        <a:pt x="0" y="15391"/>
                      </a:cubicBezTo>
                      <a:cubicBezTo>
                        <a:pt x="0" y="7290"/>
                        <a:pt x="8101" y="0"/>
                        <a:pt x="15391" y="0"/>
                      </a:cubicBezTo>
                      <a:close/>
                    </a:path>
                  </a:pathLst>
                </a:custGeom>
                <a:solidFill>
                  <a:srgbClr val="7A7A7A"/>
                </a:solidFill>
                <a:ln w="9331" cap="flat">
                  <a:noFill/>
                  <a:prstDash val="solid"/>
                  <a:miter/>
                </a:ln>
              </p:spPr>
              <p:txBody>
                <a:bodyPr rtlCol="0" anchor="ctr"/>
                <a:lstStyle/>
                <a:p>
                  <a:endParaRPr lang="en-US" sz="2400"/>
                </a:p>
              </p:txBody>
            </p:sp>
            <p:sp>
              <p:nvSpPr>
                <p:cNvPr id="1091" name="Freeform: Shape 1090">
                  <a:extLst>
                    <a:ext uri="{FF2B5EF4-FFF2-40B4-BE49-F238E27FC236}">
                      <a16:creationId xmlns:a16="http://schemas.microsoft.com/office/drawing/2014/main" id="{4ED96E77-B18E-44C8-8F37-3455DD2D1DEC}"/>
                    </a:ext>
                  </a:extLst>
                </p:cNvPr>
                <p:cNvSpPr/>
                <p:nvPr/>
              </p:nvSpPr>
              <p:spPr>
                <a:xfrm>
                  <a:off x="2401765" y="4243755"/>
                  <a:ext cx="40502" cy="43742"/>
                </a:xfrm>
                <a:custGeom>
                  <a:avLst/>
                  <a:gdLst>
                    <a:gd name="connsiteX0" fmla="*/ 40503 w 40502"/>
                    <a:gd name="connsiteY0" fmla="*/ 43743 h 43742"/>
                    <a:gd name="connsiteX1" fmla="*/ 40503 w 40502"/>
                    <a:gd name="connsiteY1" fmla="*/ 0 h 43742"/>
                    <a:gd name="connsiteX2" fmla="*/ 0 w 40502"/>
                    <a:gd name="connsiteY2" fmla="*/ 43743 h 43742"/>
                    <a:gd name="connsiteX3" fmla="*/ 40503 w 40502"/>
                    <a:gd name="connsiteY3" fmla="*/ 43743 h 43742"/>
                  </a:gdLst>
                  <a:ahLst/>
                  <a:cxnLst>
                    <a:cxn ang="0">
                      <a:pos x="connsiteX0" y="connsiteY0"/>
                    </a:cxn>
                    <a:cxn ang="0">
                      <a:pos x="connsiteX1" y="connsiteY1"/>
                    </a:cxn>
                    <a:cxn ang="0">
                      <a:pos x="connsiteX2" y="connsiteY2"/>
                    </a:cxn>
                    <a:cxn ang="0">
                      <a:pos x="connsiteX3" y="connsiteY3"/>
                    </a:cxn>
                  </a:cxnLst>
                  <a:rect l="l" t="t" r="r" b="b"/>
                  <a:pathLst>
                    <a:path w="40502" h="43742">
                      <a:moveTo>
                        <a:pt x="40503" y="43743"/>
                      </a:moveTo>
                      <a:lnTo>
                        <a:pt x="40503" y="0"/>
                      </a:lnTo>
                      <a:lnTo>
                        <a:pt x="0" y="43743"/>
                      </a:lnTo>
                      <a:lnTo>
                        <a:pt x="40503" y="43743"/>
                      </a:lnTo>
                      <a:close/>
                    </a:path>
                  </a:pathLst>
                </a:custGeom>
                <a:solidFill>
                  <a:srgbClr val="FFFFFF"/>
                </a:solidFill>
                <a:ln w="9331" cap="flat">
                  <a:noFill/>
                  <a:prstDash val="solid"/>
                  <a:miter/>
                </a:ln>
              </p:spPr>
              <p:txBody>
                <a:bodyPr rtlCol="0" anchor="ctr"/>
                <a:lstStyle/>
                <a:p>
                  <a:endParaRPr lang="en-US" sz="2400"/>
                </a:p>
              </p:txBody>
            </p:sp>
            <p:sp>
              <p:nvSpPr>
                <p:cNvPr id="1092" name="Freeform: Shape 1091">
                  <a:extLst>
                    <a:ext uri="{FF2B5EF4-FFF2-40B4-BE49-F238E27FC236}">
                      <a16:creationId xmlns:a16="http://schemas.microsoft.com/office/drawing/2014/main" id="{E90EA970-2D7A-4654-AAB2-B9AB6B2CEC02}"/>
                    </a:ext>
                  </a:extLst>
                </p:cNvPr>
                <p:cNvSpPr/>
                <p:nvPr/>
              </p:nvSpPr>
              <p:spPr>
                <a:xfrm>
                  <a:off x="2340195" y="4225937"/>
                  <a:ext cx="102066" cy="61563"/>
                </a:xfrm>
                <a:custGeom>
                  <a:avLst/>
                  <a:gdLst>
                    <a:gd name="connsiteX0" fmla="*/ 0 w 102066"/>
                    <a:gd name="connsiteY0" fmla="*/ 0 h 61563"/>
                    <a:gd name="connsiteX1" fmla="*/ 0 w 102066"/>
                    <a:gd name="connsiteY1" fmla="*/ 61564 h 61563"/>
                    <a:gd name="connsiteX2" fmla="*/ 61564 w 102066"/>
                    <a:gd name="connsiteY2" fmla="*/ 61564 h 61563"/>
                    <a:gd name="connsiteX3" fmla="*/ 102066 w 102066"/>
                    <a:gd name="connsiteY3" fmla="*/ 17821 h 61563"/>
                    <a:gd name="connsiteX4" fmla="*/ 102066 w 102066"/>
                    <a:gd name="connsiteY4" fmla="*/ 0 h 61563"/>
                    <a:gd name="connsiteX5" fmla="*/ 0 w 102066"/>
                    <a:gd name="connsiteY5" fmla="*/ 0 h 6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66" h="61563">
                      <a:moveTo>
                        <a:pt x="0" y="0"/>
                      </a:moveTo>
                      <a:lnTo>
                        <a:pt x="0" y="61564"/>
                      </a:lnTo>
                      <a:lnTo>
                        <a:pt x="61564" y="61564"/>
                      </a:lnTo>
                      <a:lnTo>
                        <a:pt x="102066" y="17821"/>
                      </a:lnTo>
                      <a:lnTo>
                        <a:pt x="102066" y="0"/>
                      </a:lnTo>
                      <a:lnTo>
                        <a:pt x="0" y="0"/>
                      </a:lnTo>
                      <a:close/>
                    </a:path>
                  </a:pathLst>
                </a:custGeom>
                <a:solidFill>
                  <a:srgbClr val="FFFFFF"/>
                </a:solidFill>
                <a:ln w="9331" cap="flat">
                  <a:noFill/>
                  <a:prstDash val="solid"/>
                  <a:miter/>
                </a:ln>
              </p:spPr>
              <p:txBody>
                <a:bodyPr rtlCol="0" anchor="ctr"/>
                <a:lstStyle/>
                <a:p>
                  <a:endParaRPr lang="en-US" sz="2400"/>
                </a:p>
              </p:txBody>
            </p:sp>
            <p:sp>
              <p:nvSpPr>
                <p:cNvPr id="1093" name="Freeform: Shape 1092">
                  <a:extLst>
                    <a:ext uri="{FF2B5EF4-FFF2-40B4-BE49-F238E27FC236}">
                      <a16:creationId xmlns:a16="http://schemas.microsoft.com/office/drawing/2014/main" id="{59456441-4221-4452-933F-D777254C09E5}"/>
                    </a:ext>
                  </a:extLst>
                </p:cNvPr>
                <p:cNvSpPr/>
                <p:nvPr/>
              </p:nvSpPr>
              <p:spPr>
                <a:xfrm>
                  <a:off x="2335547" y="4309357"/>
                  <a:ext cx="102066" cy="61563"/>
                </a:xfrm>
                <a:custGeom>
                  <a:avLst/>
                  <a:gdLst>
                    <a:gd name="connsiteX0" fmla="*/ 0 w 102066"/>
                    <a:gd name="connsiteY0" fmla="*/ 61564 h 61563"/>
                    <a:gd name="connsiteX1" fmla="*/ 102066 w 102066"/>
                    <a:gd name="connsiteY1" fmla="*/ 61564 h 61563"/>
                    <a:gd name="connsiteX2" fmla="*/ 102066 w 102066"/>
                    <a:gd name="connsiteY2" fmla="*/ 0 h 61563"/>
                    <a:gd name="connsiteX3" fmla="*/ 41312 w 102066"/>
                    <a:gd name="connsiteY3" fmla="*/ 0 h 61563"/>
                    <a:gd name="connsiteX4" fmla="*/ 0 w 102066"/>
                    <a:gd name="connsiteY4" fmla="*/ 44552 h 61563"/>
                    <a:gd name="connsiteX5" fmla="*/ 0 w 102066"/>
                    <a:gd name="connsiteY5" fmla="*/ 61564 h 6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66" h="61563">
                      <a:moveTo>
                        <a:pt x="0" y="61564"/>
                      </a:moveTo>
                      <a:lnTo>
                        <a:pt x="102066" y="61564"/>
                      </a:lnTo>
                      <a:lnTo>
                        <a:pt x="102066" y="0"/>
                      </a:lnTo>
                      <a:lnTo>
                        <a:pt x="41312" y="0"/>
                      </a:lnTo>
                      <a:lnTo>
                        <a:pt x="0" y="44552"/>
                      </a:lnTo>
                      <a:lnTo>
                        <a:pt x="0" y="61564"/>
                      </a:lnTo>
                      <a:close/>
                    </a:path>
                  </a:pathLst>
                </a:custGeom>
                <a:solidFill>
                  <a:srgbClr val="2272B3"/>
                </a:solidFill>
                <a:ln w="9331" cap="flat">
                  <a:noFill/>
                  <a:prstDash val="solid"/>
                  <a:miter/>
                </a:ln>
              </p:spPr>
              <p:txBody>
                <a:bodyPr rtlCol="0" anchor="ctr"/>
                <a:lstStyle/>
                <a:p>
                  <a:endParaRPr lang="en-US" sz="2400"/>
                </a:p>
              </p:txBody>
            </p:sp>
            <p:sp>
              <p:nvSpPr>
                <p:cNvPr id="1094" name="Freeform: Shape 1093">
                  <a:extLst>
                    <a:ext uri="{FF2B5EF4-FFF2-40B4-BE49-F238E27FC236}">
                      <a16:creationId xmlns:a16="http://schemas.microsoft.com/office/drawing/2014/main" id="{92E92176-A766-4E84-92E4-811ACE413AA7}"/>
                    </a:ext>
                  </a:extLst>
                </p:cNvPr>
                <p:cNvSpPr/>
                <p:nvPr/>
              </p:nvSpPr>
              <p:spPr>
                <a:xfrm>
                  <a:off x="2340195" y="4309357"/>
                  <a:ext cx="41312" cy="44552"/>
                </a:xfrm>
                <a:custGeom>
                  <a:avLst/>
                  <a:gdLst>
                    <a:gd name="connsiteX0" fmla="*/ 0 w 41312"/>
                    <a:gd name="connsiteY0" fmla="*/ 44552 h 44552"/>
                    <a:gd name="connsiteX1" fmla="*/ 41312 w 41312"/>
                    <a:gd name="connsiteY1" fmla="*/ 0 h 44552"/>
                    <a:gd name="connsiteX2" fmla="*/ 0 w 41312"/>
                    <a:gd name="connsiteY2" fmla="*/ 0 h 44552"/>
                    <a:gd name="connsiteX3" fmla="*/ 0 w 41312"/>
                    <a:gd name="connsiteY3" fmla="*/ 44552 h 44552"/>
                  </a:gdLst>
                  <a:ahLst/>
                  <a:cxnLst>
                    <a:cxn ang="0">
                      <a:pos x="connsiteX0" y="connsiteY0"/>
                    </a:cxn>
                    <a:cxn ang="0">
                      <a:pos x="connsiteX1" y="connsiteY1"/>
                    </a:cxn>
                    <a:cxn ang="0">
                      <a:pos x="connsiteX2" y="connsiteY2"/>
                    </a:cxn>
                    <a:cxn ang="0">
                      <a:pos x="connsiteX3" y="connsiteY3"/>
                    </a:cxn>
                  </a:cxnLst>
                  <a:rect l="l" t="t" r="r" b="b"/>
                  <a:pathLst>
                    <a:path w="41312" h="44552">
                      <a:moveTo>
                        <a:pt x="0" y="44552"/>
                      </a:moveTo>
                      <a:lnTo>
                        <a:pt x="41312" y="0"/>
                      </a:lnTo>
                      <a:lnTo>
                        <a:pt x="0" y="0"/>
                      </a:lnTo>
                      <a:lnTo>
                        <a:pt x="0" y="44552"/>
                      </a:lnTo>
                      <a:close/>
                    </a:path>
                  </a:pathLst>
                </a:custGeom>
                <a:solidFill>
                  <a:schemeClr val="accent3">
                    <a:lumMod val="60000"/>
                    <a:lumOff val="40000"/>
                  </a:schemeClr>
                </a:solidFill>
                <a:ln w="9331" cap="flat">
                  <a:noFill/>
                  <a:prstDash val="solid"/>
                  <a:miter/>
                </a:ln>
              </p:spPr>
              <p:txBody>
                <a:bodyPr rtlCol="0" anchor="ctr"/>
                <a:lstStyle/>
                <a:p>
                  <a:endParaRPr lang="en-US" sz="2400"/>
                </a:p>
              </p:txBody>
            </p:sp>
            <p:sp>
              <p:nvSpPr>
                <p:cNvPr id="1095" name="Freeform: Shape 1094">
                  <a:extLst>
                    <a:ext uri="{FF2B5EF4-FFF2-40B4-BE49-F238E27FC236}">
                      <a16:creationId xmlns:a16="http://schemas.microsoft.com/office/drawing/2014/main" id="{93990512-8226-4150-8446-CBE21A9433DB}"/>
                    </a:ext>
                  </a:extLst>
                </p:cNvPr>
                <p:cNvSpPr/>
                <p:nvPr/>
              </p:nvSpPr>
              <p:spPr>
                <a:xfrm>
                  <a:off x="2218694" y="4309357"/>
                  <a:ext cx="102065" cy="61563"/>
                </a:xfrm>
                <a:custGeom>
                  <a:avLst/>
                  <a:gdLst>
                    <a:gd name="connsiteX0" fmla="*/ 102066 w 102065"/>
                    <a:gd name="connsiteY0" fmla="*/ 0 h 61563"/>
                    <a:gd name="connsiteX1" fmla="*/ 0 w 102065"/>
                    <a:gd name="connsiteY1" fmla="*/ 0 h 61563"/>
                    <a:gd name="connsiteX2" fmla="*/ 0 w 102065"/>
                    <a:gd name="connsiteY2" fmla="*/ 61564 h 61563"/>
                    <a:gd name="connsiteX3" fmla="*/ 102066 w 102065"/>
                    <a:gd name="connsiteY3" fmla="*/ 61564 h 61563"/>
                    <a:gd name="connsiteX4" fmla="*/ 102066 w 102065"/>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5" h="61563">
                      <a:moveTo>
                        <a:pt x="102066" y="0"/>
                      </a:moveTo>
                      <a:lnTo>
                        <a:pt x="0" y="0"/>
                      </a:lnTo>
                      <a:lnTo>
                        <a:pt x="0" y="61564"/>
                      </a:lnTo>
                      <a:lnTo>
                        <a:pt x="102066" y="61564"/>
                      </a:lnTo>
                      <a:lnTo>
                        <a:pt x="102066" y="0"/>
                      </a:lnTo>
                      <a:close/>
                    </a:path>
                  </a:pathLst>
                </a:custGeom>
                <a:solidFill>
                  <a:srgbClr val="FFFFFF"/>
                </a:solidFill>
                <a:ln w="9331" cap="flat">
                  <a:noFill/>
                  <a:prstDash val="solid"/>
                  <a:miter/>
                </a:ln>
              </p:spPr>
              <p:txBody>
                <a:bodyPr rtlCol="0" anchor="ctr"/>
                <a:lstStyle/>
                <a:p>
                  <a:endParaRPr lang="en-US" sz="2400"/>
                </a:p>
              </p:txBody>
            </p:sp>
            <p:sp>
              <p:nvSpPr>
                <p:cNvPr id="1096" name="Freeform: Shape 1095">
                  <a:extLst>
                    <a:ext uri="{FF2B5EF4-FFF2-40B4-BE49-F238E27FC236}">
                      <a16:creationId xmlns:a16="http://schemas.microsoft.com/office/drawing/2014/main" id="{428BCF94-72AD-4497-A882-7739787F09C6}"/>
                    </a:ext>
                  </a:extLst>
                </p:cNvPr>
                <p:cNvSpPr/>
                <p:nvPr/>
              </p:nvSpPr>
              <p:spPr>
                <a:xfrm>
                  <a:off x="2247036" y="4391992"/>
                  <a:ext cx="73714" cy="61563"/>
                </a:xfrm>
                <a:custGeom>
                  <a:avLst/>
                  <a:gdLst>
                    <a:gd name="connsiteX0" fmla="*/ 73714 w 73714"/>
                    <a:gd name="connsiteY0" fmla="*/ 61564 h 61563"/>
                    <a:gd name="connsiteX1" fmla="*/ 73714 w 73714"/>
                    <a:gd name="connsiteY1" fmla="*/ 0 h 61563"/>
                    <a:gd name="connsiteX2" fmla="*/ 57513 w 73714"/>
                    <a:gd name="connsiteY2" fmla="*/ 0 h 61563"/>
                    <a:gd name="connsiteX3" fmla="*/ 0 w 73714"/>
                    <a:gd name="connsiteY3" fmla="*/ 61564 h 61563"/>
                    <a:gd name="connsiteX4" fmla="*/ 73714 w 73714"/>
                    <a:gd name="connsiteY4" fmla="*/ 61564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14" h="61563">
                      <a:moveTo>
                        <a:pt x="73714" y="61564"/>
                      </a:moveTo>
                      <a:lnTo>
                        <a:pt x="73714" y="0"/>
                      </a:lnTo>
                      <a:lnTo>
                        <a:pt x="57513" y="0"/>
                      </a:lnTo>
                      <a:lnTo>
                        <a:pt x="0" y="61564"/>
                      </a:lnTo>
                      <a:lnTo>
                        <a:pt x="73714" y="61564"/>
                      </a:lnTo>
                      <a:close/>
                    </a:path>
                  </a:pathLst>
                </a:custGeom>
                <a:solidFill>
                  <a:srgbClr val="2272B3"/>
                </a:solidFill>
                <a:ln w="9331" cap="flat">
                  <a:noFill/>
                  <a:prstDash val="solid"/>
                  <a:miter/>
                </a:ln>
              </p:spPr>
              <p:txBody>
                <a:bodyPr rtlCol="0" anchor="ctr"/>
                <a:lstStyle/>
                <a:p>
                  <a:endParaRPr lang="en-US" sz="2400"/>
                </a:p>
              </p:txBody>
            </p:sp>
            <p:sp>
              <p:nvSpPr>
                <p:cNvPr id="1097" name="Freeform: Shape 1096">
                  <a:extLst>
                    <a:ext uri="{FF2B5EF4-FFF2-40B4-BE49-F238E27FC236}">
                      <a16:creationId xmlns:a16="http://schemas.microsoft.com/office/drawing/2014/main" id="{EAC3B390-95E5-4554-B65B-35FBED7F9AF6}"/>
                    </a:ext>
                  </a:extLst>
                </p:cNvPr>
                <p:cNvSpPr/>
                <p:nvPr/>
              </p:nvSpPr>
              <p:spPr>
                <a:xfrm>
                  <a:off x="2218694" y="4391992"/>
                  <a:ext cx="85864" cy="61563"/>
                </a:xfrm>
                <a:custGeom>
                  <a:avLst/>
                  <a:gdLst>
                    <a:gd name="connsiteX0" fmla="*/ 0 w 85864"/>
                    <a:gd name="connsiteY0" fmla="*/ 61564 h 61563"/>
                    <a:gd name="connsiteX1" fmla="*/ 28352 w 85864"/>
                    <a:gd name="connsiteY1" fmla="*/ 61564 h 61563"/>
                    <a:gd name="connsiteX2" fmla="*/ 85865 w 85864"/>
                    <a:gd name="connsiteY2" fmla="*/ 0 h 61563"/>
                    <a:gd name="connsiteX3" fmla="*/ 0 w 85864"/>
                    <a:gd name="connsiteY3" fmla="*/ 0 h 61563"/>
                    <a:gd name="connsiteX4" fmla="*/ 0 w 85864"/>
                    <a:gd name="connsiteY4" fmla="*/ 61564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64" h="61563">
                      <a:moveTo>
                        <a:pt x="0" y="61564"/>
                      </a:moveTo>
                      <a:lnTo>
                        <a:pt x="28352" y="61564"/>
                      </a:lnTo>
                      <a:lnTo>
                        <a:pt x="85865" y="0"/>
                      </a:lnTo>
                      <a:lnTo>
                        <a:pt x="0" y="0"/>
                      </a:lnTo>
                      <a:lnTo>
                        <a:pt x="0" y="61564"/>
                      </a:lnTo>
                      <a:close/>
                    </a:path>
                  </a:pathLst>
                </a:custGeom>
                <a:solidFill>
                  <a:schemeClr val="accent3">
                    <a:lumMod val="60000"/>
                    <a:lumOff val="40000"/>
                  </a:schemeClr>
                </a:solidFill>
                <a:ln w="9331" cap="flat">
                  <a:noFill/>
                  <a:prstDash val="solid"/>
                  <a:miter/>
                </a:ln>
              </p:spPr>
              <p:txBody>
                <a:bodyPr rtlCol="0" anchor="ctr"/>
                <a:lstStyle/>
                <a:p>
                  <a:endParaRPr lang="en-US" sz="2400"/>
                </a:p>
              </p:txBody>
            </p:sp>
            <p:sp>
              <p:nvSpPr>
                <p:cNvPr id="1098" name="Freeform: Shape 1097">
                  <a:extLst>
                    <a:ext uri="{FF2B5EF4-FFF2-40B4-BE49-F238E27FC236}">
                      <a16:creationId xmlns:a16="http://schemas.microsoft.com/office/drawing/2014/main" id="{36E89FB3-4740-4A04-ACD7-6575ADB7AC68}"/>
                    </a:ext>
                  </a:extLst>
                </p:cNvPr>
                <p:cNvSpPr/>
                <p:nvPr/>
              </p:nvSpPr>
              <p:spPr>
                <a:xfrm>
                  <a:off x="2457047" y="4309357"/>
                  <a:ext cx="102066" cy="61563"/>
                </a:xfrm>
                <a:custGeom>
                  <a:avLst/>
                  <a:gdLst>
                    <a:gd name="connsiteX0" fmla="*/ 102066 w 102066"/>
                    <a:gd name="connsiteY0" fmla="*/ 0 h 61563"/>
                    <a:gd name="connsiteX1" fmla="*/ 0 w 102066"/>
                    <a:gd name="connsiteY1" fmla="*/ 0 h 61563"/>
                    <a:gd name="connsiteX2" fmla="*/ 0 w 102066"/>
                    <a:gd name="connsiteY2" fmla="*/ 61564 h 61563"/>
                    <a:gd name="connsiteX3" fmla="*/ 102066 w 102066"/>
                    <a:gd name="connsiteY3" fmla="*/ 61564 h 61563"/>
                    <a:gd name="connsiteX4" fmla="*/ 102066 w 102066"/>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6" h="61563">
                      <a:moveTo>
                        <a:pt x="102066" y="0"/>
                      </a:moveTo>
                      <a:lnTo>
                        <a:pt x="0" y="0"/>
                      </a:lnTo>
                      <a:lnTo>
                        <a:pt x="0" y="61564"/>
                      </a:lnTo>
                      <a:lnTo>
                        <a:pt x="102066" y="61564"/>
                      </a:lnTo>
                      <a:lnTo>
                        <a:pt x="102066" y="0"/>
                      </a:lnTo>
                      <a:close/>
                    </a:path>
                  </a:pathLst>
                </a:custGeom>
                <a:solidFill>
                  <a:srgbClr val="2272B3"/>
                </a:solidFill>
                <a:ln w="9331" cap="flat">
                  <a:noFill/>
                  <a:prstDash val="solid"/>
                  <a:miter/>
                </a:ln>
              </p:spPr>
              <p:txBody>
                <a:bodyPr rtlCol="0" anchor="ctr"/>
                <a:lstStyle/>
                <a:p>
                  <a:endParaRPr lang="en-US" sz="2400"/>
                </a:p>
              </p:txBody>
            </p:sp>
            <p:sp>
              <p:nvSpPr>
                <p:cNvPr id="1099" name="Freeform: Shape 1098">
                  <a:extLst>
                    <a:ext uri="{FF2B5EF4-FFF2-40B4-BE49-F238E27FC236}">
                      <a16:creationId xmlns:a16="http://schemas.microsoft.com/office/drawing/2014/main" id="{82FA84C7-16AA-49E8-80A0-1847B54D5F1D}"/>
                    </a:ext>
                  </a:extLst>
                </p:cNvPr>
                <p:cNvSpPr/>
                <p:nvPr/>
              </p:nvSpPr>
              <p:spPr>
                <a:xfrm>
                  <a:off x="2461695" y="4225937"/>
                  <a:ext cx="102066" cy="61563"/>
                </a:xfrm>
                <a:custGeom>
                  <a:avLst/>
                  <a:gdLst>
                    <a:gd name="connsiteX0" fmla="*/ 102066 w 102066"/>
                    <a:gd name="connsiteY0" fmla="*/ 0 h 61563"/>
                    <a:gd name="connsiteX1" fmla="*/ 0 w 102066"/>
                    <a:gd name="connsiteY1" fmla="*/ 0 h 61563"/>
                    <a:gd name="connsiteX2" fmla="*/ 0 w 102066"/>
                    <a:gd name="connsiteY2" fmla="*/ 61564 h 61563"/>
                    <a:gd name="connsiteX3" fmla="*/ 102066 w 102066"/>
                    <a:gd name="connsiteY3" fmla="*/ 61564 h 61563"/>
                    <a:gd name="connsiteX4" fmla="*/ 102066 w 102066"/>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6" h="61563">
                      <a:moveTo>
                        <a:pt x="102066" y="0"/>
                      </a:moveTo>
                      <a:lnTo>
                        <a:pt x="0" y="0"/>
                      </a:lnTo>
                      <a:lnTo>
                        <a:pt x="0" y="61564"/>
                      </a:lnTo>
                      <a:lnTo>
                        <a:pt x="102066" y="61564"/>
                      </a:lnTo>
                      <a:lnTo>
                        <a:pt x="102066" y="0"/>
                      </a:lnTo>
                      <a:close/>
                    </a:path>
                  </a:pathLst>
                </a:custGeom>
                <a:solidFill>
                  <a:srgbClr val="FFFFFF"/>
                </a:solidFill>
                <a:ln w="9331" cap="flat">
                  <a:noFill/>
                  <a:prstDash val="solid"/>
                  <a:miter/>
                </a:ln>
              </p:spPr>
              <p:txBody>
                <a:bodyPr rtlCol="0" anchor="ctr"/>
                <a:lstStyle/>
                <a:p>
                  <a:endParaRPr lang="en-US" sz="2400"/>
                </a:p>
              </p:txBody>
            </p:sp>
            <p:sp>
              <p:nvSpPr>
                <p:cNvPr id="1100" name="Freeform: Shape 1099">
                  <a:extLst>
                    <a:ext uri="{FF2B5EF4-FFF2-40B4-BE49-F238E27FC236}">
                      <a16:creationId xmlns:a16="http://schemas.microsoft.com/office/drawing/2014/main" id="{4CF532B4-0CC9-4982-AAE2-761A999A6C46}"/>
                    </a:ext>
                  </a:extLst>
                </p:cNvPr>
                <p:cNvSpPr/>
                <p:nvPr/>
              </p:nvSpPr>
              <p:spPr>
                <a:xfrm>
                  <a:off x="2218694" y="4309357"/>
                  <a:ext cx="102065" cy="61563"/>
                </a:xfrm>
                <a:custGeom>
                  <a:avLst/>
                  <a:gdLst>
                    <a:gd name="connsiteX0" fmla="*/ 102066 w 102065"/>
                    <a:gd name="connsiteY0" fmla="*/ 0 h 61563"/>
                    <a:gd name="connsiteX1" fmla="*/ 0 w 102065"/>
                    <a:gd name="connsiteY1" fmla="*/ 0 h 61563"/>
                    <a:gd name="connsiteX2" fmla="*/ 0 w 102065"/>
                    <a:gd name="connsiteY2" fmla="*/ 61564 h 61563"/>
                    <a:gd name="connsiteX3" fmla="*/ 102066 w 102065"/>
                    <a:gd name="connsiteY3" fmla="*/ 61564 h 61563"/>
                    <a:gd name="connsiteX4" fmla="*/ 102066 w 102065"/>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5" h="61563">
                      <a:moveTo>
                        <a:pt x="102066" y="0"/>
                      </a:moveTo>
                      <a:lnTo>
                        <a:pt x="0" y="0"/>
                      </a:lnTo>
                      <a:lnTo>
                        <a:pt x="0" y="61564"/>
                      </a:lnTo>
                      <a:lnTo>
                        <a:pt x="102066" y="61564"/>
                      </a:lnTo>
                      <a:lnTo>
                        <a:pt x="102066" y="0"/>
                      </a:lnTo>
                      <a:close/>
                    </a:path>
                  </a:pathLst>
                </a:custGeom>
                <a:solidFill>
                  <a:srgbClr val="FFFFFF"/>
                </a:solidFill>
                <a:ln w="9331" cap="flat">
                  <a:noFill/>
                  <a:prstDash val="solid"/>
                  <a:miter/>
                </a:ln>
              </p:spPr>
              <p:txBody>
                <a:bodyPr rtlCol="0" anchor="ctr"/>
                <a:lstStyle/>
                <a:p>
                  <a:endParaRPr lang="en-US" sz="2400"/>
                </a:p>
              </p:txBody>
            </p:sp>
            <p:sp>
              <p:nvSpPr>
                <p:cNvPr id="1101" name="Freeform: Shape 1100">
                  <a:extLst>
                    <a:ext uri="{FF2B5EF4-FFF2-40B4-BE49-F238E27FC236}">
                      <a16:creationId xmlns:a16="http://schemas.microsoft.com/office/drawing/2014/main" id="{C97DA402-26A3-46C8-AFA2-F69C5419C0DF}"/>
                    </a:ext>
                  </a:extLst>
                </p:cNvPr>
                <p:cNvSpPr/>
                <p:nvPr/>
              </p:nvSpPr>
              <p:spPr>
                <a:xfrm>
                  <a:off x="2335547" y="4391992"/>
                  <a:ext cx="102066" cy="61563"/>
                </a:xfrm>
                <a:custGeom>
                  <a:avLst/>
                  <a:gdLst>
                    <a:gd name="connsiteX0" fmla="*/ 102066 w 102066"/>
                    <a:gd name="connsiteY0" fmla="*/ 0 h 61563"/>
                    <a:gd name="connsiteX1" fmla="*/ 0 w 102066"/>
                    <a:gd name="connsiteY1" fmla="*/ 0 h 61563"/>
                    <a:gd name="connsiteX2" fmla="*/ 0 w 102066"/>
                    <a:gd name="connsiteY2" fmla="*/ 61564 h 61563"/>
                    <a:gd name="connsiteX3" fmla="*/ 102066 w 102066"/>
                    <a:gd name="connsiteY3" fmla="*/ 61564 h 61563"/>
                    <a:gd name="connsiteX4" fmla="*/ 102066 w 102066"/>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6" h="61563">
                      <a:moveTo>
                        <a:pt x="102066" y="0"/>
                      </a:moveTo>
                      <a:lnTo>
                        <a:pt x="0" y="0"/>
                      </a:lnTo>
                      <a:lnTo>
                        <a:pt x="0" y="61564"/>
                      </a:lnTo>
                      <a:lnTo>
                        <a:pt x="102066" y="61564"/>
                      </a:lnTo>
                      <a:lnTo>
                        <a:pt x="102066" y="0"/>
                      </a:lnTo>
                      <a:close/>
                    </a:path>
                  </a:pathLst>
                </a:custGeom>
                <a:solidFill>
                  <a:srgbClr val="2272B3"/>
                </a:solidFill>
                <a:ln w="9331" cap="flat">
                  <a:noFill/>
                  <a:prstDash val="solid"/>
                  <a:miter/>
                </a:ln>
              </p:spPr>
              <p:txBody>
                <a:bodyPr rtlCol="0" anchor="ctr"/>
                <a:lstStyle/>
                <a:p>
                  <a:endParaRPr lang="en-US" sz="2400"/>
                </a:p>
              </p:txBody>
            </p:sp>
            <p:sp>
              <p:nvSpPr>
                <p:cNvPr id="1102" name="Freeform: Shape 1101">
                  <a:extLst>
                    <a:ext uri="{FF2B5EF4-FFF2-40B4-BE49-F238E27FC236}">
                      <a16:creationId xmlns:a16="http://schemas.microsoft.com/office/drawing/2014/main" id="{196DF4AA-51DB-4F3B-906F-CA052FF1E7AE}"/>
                    </a:ext>
                  </a:extLst>
                </p:cNvPr>
                <p:cNvSpPr/>
                <p:nvPr/>
              </p:nvSpPr>
              <p:spPr>
                <a:xfrm>
                  <a:off x="2457047" y="4391992"/>
                  <a:ext cx="102066" cy="61563"/>
                </a:xfrm>
                <a:custGeom>
                  <a:avLst/>
                  <a:gdLst>
                    <a:gd name="connsiteX0" fmla="*/ 102066 w 102066"/>
                    <a:gd name="connsiteY0" fmla="*/ 0 h 61563"/>
                    <a:gd name="connsiteX1" fmla="*/ 0 w 102066"/>
                    <a:gd name="connsiteY1" fmla="*/ 0 h 61563"/>
                    <a:gd name="connsiteX2" fmla="*/ 0 w 102066"/>
                    <a:gd name="connsiteY2" fmla="*/ 61564 h 61563"/>
                    <a:gd name="connsiteX3" fmla="*/ 102066 w 102066"/>
                    <a:gd name="connsiteY3" fmla="*/ 61564 h 61563"/>
                    <a:gd name="connsiteX4" fmla="*/ 102066 w 102066"/>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6" h="61563">
                      <a:moveTo>
                        <a:pt x="102066" y="0"/>
                      </a:moveTo>
                      <a:lnTo>
                        <a:pt x="0" y="0"/>
                      </a:lnTo>
                      <a:lnTo>
                        <a:pt x="0" y="61564"/>
                      </a:lnTo>
                      <a:lnTo>
                        <a:pt x="102066" y="61564"/>
                      </a:lnTo>
                      <a:lnTo>
                        <a:pt x="102066" y="0"/>
                      </a:lnTo>
                      <a:close/>
                    </a:path>
                  </a:pathLst>
                </a:custGeom>
                <a:solidFill>
                  <a:srgbClr val="2272B3"/>
                </a:solidFill>
                <a:ln w="9331" cap="flat">
                  <a:noFill/>
                  <a:prstDash val="solid"/>
                  <a:miter/>
                </a:ln>
              </p:spPr>
              <p:txBody>
                <a:bodyPr rtlCol="0" anchor="ctr"/>
                <a:lstStyle/>
                <a:p>
                  <a:endParaRPr lang="en-US" sz="2400"/>
                </a:p>
              </p:txBody>
            </p:sp>
            <p:sp>
              <p:nvSpPr>
                <p:cNvPr id="1103" name="Freeform: Shape 1102">
                  <a:extLst>
                    <a:ext uri="{FF2B5EF4-FFF2-40B4-BE49-F238E27FC236}">
                      <a16:creationId xmlns:a16="http://schemas.microsoft.com/office/drawing/2014/main" id="{784FDD02-07DF-4C23-809E-9F67242867FF}"/>
                    </a:ext>
                  </a:extLst>
                </p:cNvPr>
                <p:cNvSpPr/>
                <p:nvPr/>
              </p:nvSpPr>
              <p:spPr>
                <a:xfrm>
                  <a:off x="2218694" y="4225937"/>
                  <a:ext cx="102065" cy="61563"/>
                </a:xfrm>
                <a:custGeom>
                  <a:avLst/>
                  <a:gdLst>
                    <a:gd name="connsiteX0" fmla="*/ 102066 w 102065"/>
                    <a:gd name="connsiteY0" fmla="*/ 0 h 61563"/>
                    <a:gd name="connsiteX1" fmla="*/ 0 w 102065"/>
                    <a:gd name="connsiteY1" fmla="*/ 0 h 61563"/>
                    <a:gd name="connsiteX2" fmla="*/ 0 w 102065"/>
                    <a:gd name="connsiteY2" fmla="*/ 61564 h 61563"/>
                    <a:gd name="connsiteX3" fmla="*/ 102066 w 102065"/>
                    <a:gd name="connsiteY3" fmla="*/ 61564 h 61563"/>
                    <a:gd name="connsiteX4" fmla="*/ 102066 w 102065"/>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5" h="61563">
                      <a:moveTo>
                        <a:pt x="102066" y="0"/>
                      </a:moveTo>
                      <a:lnTo>
                        <a:pt x="0" y="0"/>
                      </a:lnTo>
                      <a:lnTo>
                        <a:pt x="0" y="61564"/>
                      </a:lnTo>
                      <a:lnTo>
                        <a:pt x="102066" y="61564"/>
                      </a:lnTo>
                      <a:lnTo>
                        <a:pt x="102066" y="0"/>
                      </a:lnTo>
                      <a:close/>
                    </a:path>
                  </a:pathLst>
                </a:custGeom>
                <a:solidFill>
                  <a:srgbClr val="FFFFFF"/>
                </a:solidFill>
                <a:ln w="9331" cap="flat">
                  <a:noFill/>
                  <a:prstDash val="solid"/>
                  <a:miter/>
                </a:ln>
              </p:spPr>
              <p:txBody>
                <a:bodyPr rtlCol="0" anchor="ctr"/>
                <a:lstStyle/>
                <a:p>
                  <a:endParaRPr lang="en-US" sz="2400"/>
                </a:p>
              </p:txBody>
            </p:sp>
          </p:grpSp>
        </p:grpSp>
        <p:grpSp>
          <p:nvGrpSpPr>
            <p:cNvPr id="1071" name="Group 1070">
              <a:extLst>
                <a:ext uri="{FF2B5EF4-FFF2-40B4-BE49-F238E27FC236}">
                  <a16:creationId xmlns:a16="http://schemas.microsoft.com/office/drawing/2014/main" id="{BAE353A2-4D59-45BF-A500-49D8ED64AF76}"/>
                </a:ext>
              </a:extLst>
            </p:cNvPr>
            <p:cNvGrpSpPr/>
            <p:nvPr/>
          </p:nvGrpSpPr>
          <p:grpSpPr>
            <a:xfrm>
              <a:off x="1546467" y="4748201"/>
              <a:ext cx="864441" cy="439883"/>
              <a:chOff x="1262864" y="4579241"/>
              <a:chExt cx="864441" cy="439883"/>
            </a:xfrm>
          </p:grpSpPr>
          <p:pic>
            <p:nvPicPr>
              <p:cNvPr id="1081" name="Graphic 1080">
                <a:extLst>
                  <a:ext uri="{FF2B5EF4-FFF2-40B4-BE49-F238E27FC236}">
                    <a16:creationId xmlns:a16="http://schemas.microsoft.com/office/drawing/2014/main" id="{D14ACC80-DBB7-4B0E-BB39-39583807056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87363" y="4579241"/>
                <a:ext cx="215443" cy="215443"/>
              </a:xfrm>
              <a:prstGeom prst="rect">
                <a:avLst/>
              </a:prstGeom>
            </p:spPr>
          </p:pic>
          <p:sp>
            <p:nvSpPr>
              <p:cNvPr id="1082" name="TextBox 1081">
                <a:extLst>
                  <a:ext uri="{FF2B5EF4-FFF2-40B4-BE49-F238E27FC236}">
                    <a16:creationId xmlns:a16="http://schemas.microsoft.com/office/drawing/2014/main" id="{769EC839-6AA5-4324-BE19-20F6784A616E}"/>
                  </a:ext>
                </a:extLst>
              </p:cNvPr>
              <p:cNvSpPr txBox="1"/>
              <p:nvPr/>
            </p:nvSpPr>
            <p:spPr>
              <a:xfrm>
                <a:off x="1262864" y="4803680"/>
                <a:ext cx="864441" cy="215444"/>
              </a:xfrm>
              <a:prstGeom prst="rect">
                <a:avLst/>
              </a:prstGeom>
              <a:noFill/>
            </p:spPr>
            <p:txBody>
              <a:bodyPr wrap="none" lIns="0" tIns="0" rIns="0" bIns="0" rtlCol="0">
                <a:spAutoFit/>
              </a:bodyPr>
              <a:lstStyle/>
              <a:p>
                <a:pPr algn="ctr"/>
                <a:r>
                  <a:rPr lang="en-US" sz="700"/>
                  <a:t>Azure Database </a:t>
                </a:r>
                <a:br>
                  <a:rPr lang="en-US" sz="700"/>
                </a:br>
                <a:r>
                  <a:rPr lang="en-US" sz="700"/>
                  <a:t>for PostgreSQL OLAP</a:t>
                </a:r>
              </a:p>
            </p:txBody>
          </p:sp>
        </p:grpSp>
        <p:grpSp>
          <p:nvGrpSpPr>
            <p:cNvPr id="1072" name="Group 1071">
              <a:extLst>
                <a:ext uri="{FF2B5EF4-FFF2-40B4-BE49-F238E27FC236}">
                  <a16:creationId xmlns:a16="http://schemas.microsoft.com/office/drawing/2014/main" id="{8C9A8B00-C24E-47B3-A3F0-6BEEB6FE8634}"/>
                </a:ext>
              </a:extLst>
            </p:cNvPr>
            <p:cNvGrpSpPr/>
            <p:nvPr/>
          </p:nvGrpSpPr>
          <p:grpSpPr>
            <a:xfrm>
              <a:off x="601137" y="4750569"/>
              <a:ext cx="835164" cy="437515"/>
              <a:chOff x="401659" y="4581609"/>
              <a:chExt cx="835164" cy="437515"/>
            </a:xfrm>
          </p:grpSpPr>
          <p:pic>
            <p:nvPicPr>
              <p:cNvPr id="1079" name="Graphic 1078">
                <a:extLst>
                  <a:ext uri="{FF2B5EF4-FFF2-40B4-BE49-F238E27FC236}">
                    <a16:creationId xmlns:a16="http://schemas.microsoft.com/office/drawing/2014/main" id="{719FF9BB-E8E2-4CC8-998B-5178B831D33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1520" y="4581609"/>
                <a:ext cx="215443" cy="215443"/>
              </a:xfrm>
              <a:prstGeom prst="rect">
                <a:avLst/>
              </a:prstGeom>
            </p:spPr>
          </p:pic>
          <p:sp>
            <p:nvSpPr>
              <p:cNvPr id="1080" name="TextBox 1079">
                <a:extLst>
                  <a:ext uri="{FF2B5EF4-FFF2-40B4-BE49-F238E27FC236}">
                    <a16:creationId xmlns:a16="http://schemas.microsoft.com/office/drawing/2014/main" id="{20F1170A-3DC8-43F5-B386-CE244327A208}"/>
                  </a:ext>
                </a:extLst>
              </p:cNvPr>
              <p:cNvSpPr txBox="1"/>
              <p:nvPr/>
            </p:nvSpPr>
            <p:spPr>
              <a:xfrm>
                <a:off x="401659" y="4803680"/>
                <a:ext cx="835164" cy="215444"/>
              </a:xfrm>
              <a:prstGeom prst="rect">
                <a:avLst/>
              </a:prstGeom>
              <a:noFill/>
            </p:spPr>
            <p:txBody>
              <a:bodyPr wrap="none" lIns="0" tIns="0" rIns="0" bIns="0" rtlCol="0">
                <a:spAutoFit/>
              </a:bodyPr>
              <a:lstStyle/>
              <a:p>
                <a:pPr algn="ctr"/>
                <a:r>
                  <a:rPr lang="en-US" sz="700"/>
                  <a:t>Azure Database </a:t>
                </a:r>
                <a:br>
                  <a:rPr lang="en-US" sz="700"/>
                </a:br>
                <a:r>
                  <a:rPr lang="en-US" sz="700"/>
                  <a:t>for PostgreSQL OLAP</a:t>
                </a:r>
              </a:p>
            </p:txBody>
          </p:sp>
        </p:grpSp>
        <p:grpSp>
          <p:nvGrpSpPr>
            <p:cNvPr id="1073" name="Group 1072">
              <a:extLst>
                <a:ext uri="{FF2B5EF4-FFF2-40B4-BE49-F238E27FC236}">
                  <a16:creationId xmlns:a16="http://schemas.microsoft.com/office/drawing/2014/main" id="{5757F3B3-FC68-4CA1-BF73-D1E625CBCC70}"/>
                </a:ext>
              </a:extLst>
            </p:cNvPr>
            <p:cNvGrpSpPr>
              <a:grpSpLocks noChangeAspect="1"/>
            </p:cNvGrpSpPr>
            <p:nvPr/>
          </p:nvGrpSpPr>
          <p:grpSpPr>
            <a:xfrm>
              <a:off x="2941788" y="5465196"/>
              <a:ext cx="139182" cy="70407"/>
              <a:chOff x="43735" y="3292743"/>
              <a:chExt cx="440097" cy="222631"/>
            </a:xfrm>
            <a:solidFill>
              <a:schemeClr val="tx1"/>
            </a:solidFill>
          </p:grpSpPr>
          <p:sp>
            <p:nvSpPr>
              <p:cNvPr id="1074" name="Freeform: Shape 1073">
                <a:extLst>
                  <a:ext uri="{FF2B5EF4-FFF2-40B4-BE49-F238E27FC236}">
                    <a16:creationId xmlns:a16="http://schemas.microsoft.com/office/drawing/2014/main" id="{AD48E687-2AE7-488F-8DFF-F6D350A8C2BA}"/>
                  </a:ext>
                </a:extLst>
              </p:cNvPr>
              <p:cNvSpPr/>
              <p:nvPr/>
            </p:nvSpPr>
            <p:spPr>
              <a:xfrm>
                <a:off x="43735" y="3293079"/>
                <a:ext cx="126494" cy="217571"/>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grpFill/>
              <a:ln w="5695" cap="flat">
                <a:noFill/>
                <a:prstDash val="solid"/>
                <a:miter/>
              </a:ln>
            </p:spPr>
            <p:txBody>
              <a:bodyPr rtlCol="0" anchor="ctr"/>
              <a:lstStyle/>
              <a:p>
                <a:endParaRPr lang="en-US" sz="2400"/>
              </a:p>
            </p:txBody>
          </p:sp>
          <p:sp>
            <p:nvSpPr>
              <p:cNvPr id="1075" name="Freeform: Shape 1074">
                <a:extLst>
                  <a:ext uri="{FF2B5EF4-FFF2-40B4-BE49-F238E27FC236}">
                    <a16:creationId xmlns:a16="http://schemas.microsoft.com/office/drawing/2014/main" id="{A6893CA0-267B-4D00-9474-F0ABE59DD90D}"/>
                  </a:ext>
                </a:extLst>
              </p:cNvPr>
              <p:cNvSpPr/>
              <p:nvPr/>
            </p:nvSpPr>
            <p:spPr>
              <a:xfrm>
                <a:off x="352278" y="3292743"/>
                <a:ext cx="131554" cy="222631"/>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grpFill/>
              <a:ln w="5695" cap="flat">
                <a:noFill/>
                <a:prstDash val="solid"/>
                <a:miter/>
              </a:ln>
            </p:spPr>
            <p:txBody>
              <a:bodyPr rtlCol="0" anchor="ctr"/>
              <a:lstStyle/>
              <a:p>
                <a:endParaRPr lang="en-US" sz="2400"/>
              </a:p>
            </p:txBody>
          </p:sp>
          <p:sp>
            <p:nvSpPr>
              <p:cNvPr id="1076" name="Freeform: Shape 1075">
                <a:extLst>
                  <a:ext uri="{FF2B5EF4-FFF2-40B4-BE49-F238E27FC236}">
                    <a16:creationId xmlns:a16="http://schemas.microsoft.com/office/drawing/2014/main" id="{546F4FBB-3C6C-4425-9030-3BAE07E8E63D}"/>
                  </a:ext>
                </a:extLst>
              </p:cNvPr>
              <p:cNvSpPr/>
              <p:nvPr/>
            </p:nvSpPr>
            <p:spPr>
              <a:xfrm>
                <a:off x="159314" y="3375241"/>
                <a:ext cx="50598" cy="50598"/>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endParaRPr lang="en-US" sz="2400"/>
              </a:p>
            </p:txBody>
          </p:sp>
          <p:sp>
            <p:nvSpPr>
              <p:cNvPr id="1077" name="Freeform: Shape 1076">
                <a:extLst>
                  <a:ext uri="{FF2B5EF4-FFF2-40B4-BE49-F238E27FC236}">
                    <a16:creationId xmlns:a16="http://schemas.microsoft.com/office/drawing/2014/main" id="{0B780EBA-AFE3-4D36-80F2-F29D89318D79}"/>
                  </a:ext>
                </a:extLst>
              </p:cNvPr>
              <p:cNvSpPr/>
              <p:nvPr/>
            </p:nvSpPr>
            <p:spPr>
              <a:xfrm>
                <a:off x="235680" y="3375241"/>
                <a:ext cx="50598" cy="50598"/>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endParaRPr lang="en-US" sz="2400"/>
              </a:p>
            </p:txBody>
          </p:sp>
          <p:sp>
            <p:nvSpPr>
              <p:cNvPr id="1078" name="Freeform: Shape 1077">
                <a:extLst>
                  <a:ext uri="{FF2B5EF4-FFF2-40B4-BE49-F238E27FC236}">
                    <a16:creationId xmlns:a16="http://schemas.microsoft.com/office/drawing/2014/main" id="{B64C5E04-EBD6-4772-9929-105AED361C02}"/>
                  </a:ext>
                </a:extLst>
              </p:cNvPr>
              <p:cNvSpPr/>
              <p:nvPr/>
            </p:nvSpPr>
            <p:spPr>
              <a:xfrm>
                <a:off x="312556" y="3375241"/>
                <a:ext cx="50598" cy="50598"/>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endParaRPr lang="en-US" sz="2400"/>
              </a:p>
            </p:txBody>
          </p:sp>
        </p:grpSp>
      </p:grpSp>
      <p:sp>
        <p:nvSpPr>
          <p:cNvPr id="1113" name="Rectangle: Rounded Corners 1112">
            <a:extLst>
              <a:ext uri="{FF2B5EF4-FFF2-40B4-BE49-F238E27FC236}">
                <a16:creationId xmlns:a16="http://schemas.microsoft.com/office/drawing/2014/main" id="{CEF012A2-F465-4ABE-9D79-1C503E0CD00B}"/>
              </a:ext>
              <a:ext uri="{C183D7F6-B498-43B3-948B-1728B52AA6E4}">
                <adec:decorative xmlns:adec="http://schemas.microsoft.com/office/drawing/2017/decorative" val="1"/>
              </a:ext>
            </a:extLst>
          </p:cNvPr>
          <p:cNvSpPr/>
          <p:nvPr/>
        </p:nvSpPr>
        <p:spPr bwMode="auto">
          <a:xfrm>
            <a:off x="3710637" y="1890958"/>
            <a:ext cx="2689174" cy="1865789"/>
          </a:xfrm>
          <a:prstGeom prst="roundRect">
            <a:avLst>
              <a:gd name="adj" fmla="val 501"/>
            </a:avLst>
          </a:pr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100" err="1">
              <a:solidFill>
                <a:schemeClr val="accent1"/>
              </a:solidFill>
              <a:cs typeface="Segoe UI" pitchFamily="34" charset="0"/>
            </a:endParaRPr>
          </a:p>
        </p:txBody>
      </p:sp>
      <p:sp>
        <p:nvSpPr>
          <p:cNvPr id="1114" name="Rectangle: Rounded Corners 1113">
            <a:extLst>
              <a:ext uri="{FF2B5EF4-FFF2-40B4-BE49-F238E27FC236}">
                <a16:creationId xmlns:a16="http://schemas.microsoft.com/office/drawing/2014/main" id="{81405B82-F4EA-4447-9EEC-BA52911A3A3D}"/>
              </a:ext>
            </a:extLst>
          </p:cNvPr>
          <p:cNvSpPr/>
          <p:nvPr/>
        </p:nvSpPr>
        <p:spPr bwMode="auto">
          <a:xfrm>
            <a:off x="3875016" y="2425535"/>
            <a:ext cx="2446459" cy="514654"/>
          </a:xfrm>
          <a:prstGeom prst="roundRect">
            <a:avLst>
              <a:gd name="adj" fmla="val 5619"/>
            </a:avLst>
          </a:prstGeom>
          <a:solidFill>
            <a:schemeClr val="accent3">
              <a:alpha val="50000"/>
            </a:schemeClr>
          </a:solidFill>
          <a:ln w="952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18288" numCol="1" spcCol="0" rtlCol="0" fromWordArt="0" anchor="b" anchorCtr="0" forceAA="0" compatLnSpc="1">
            <a:prstTxWarp prst="textNoShape">
              <a:avLst/>
            </a:prstTxWarp>
            <a:noAutofit/>
          </a:bodyPr>
          <a:lstStyle/>
          <a:p>
            <a:pPr algn="r"/>
            <a:r>
              <a:rPr lang="en-US" sz="600"/>
              <a:t>Public Subnet </a:t>
            </a:r>
            <a:r>
              <a:rPr lang="en-US" sz="600" err="1"/>
              <a:t>xxxxx</a:t>
            </a:r>
            <a:r>
              <a:rPr lang="en-US" sz="600"/>
              <a:t>/xx</a:t>
            </a:r>
          </a:p>
        </p:txBody>
      </p:sp>
      <p:sp>
        <p:nvSpPr>
          <p:cNvPr id="1115" name="Rectangle: Rounded Corners 1114">
            <a:extLst>
              <a:ext uri="{FF2B5EF4-FFF2-40B4-BE49-F238E27FC236}">
                <a16:creationId xmlns:a16="http://schemas.microsoft.com/office/drawing/2014/main" id="{2A6DB936-9481-40D4-B275-AD9AFB71EED5}"/>
              </a:ext>
            </a:extLst>
          </p:cNvPr>
          <p:cNvSpPr/>
          <p:nvPr/>
        </p:nvSpPr>
        <p:spPr bwMode="auto">
          <a:xfrm>
            <a:off x="3876199" y="2992665"/>
            <a:ext cx="2446459" cy="514654"/>
          </a:xfrm>
          <a:prstGeom prst="roundRect">
            <a:avLst>
              <a:gd name="adj" fmla="val 5619"/>
            </a:avLst>
          </a:prstGeom>
          <a:solidFill>
            <a:schemeClr val="accent3">
              <a:alpha val="50000"/>
            </a:schemeClr>
          </a:solidFill>
          <a:ln w="952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18288" numCol="1" spcCol="0" rtlCol="0" fromWordArt="0" anchor="b" anchorCtr="0" forceAA="0" compatLnSpc="1">
            <a:prstTxWarp prst="textNoShape">
              <a:avLst/>
            </a:prstTxWarp>
            <a:noAutofit/>
          </a:bodyPr>
          <a:lstStyle/>
          <a:p>
            <a:pPr algn="r"/>
            <a:r>
              <a:rPr lang="en-US" sz="600"/>
              <a:t>Public Subnet </a:t>
            </a:r>
            <a:r>
              <a:rPr lang="en-US" sz="600" err="1"/>
              <a:t>xxxxx</a:t>
            </a:r>
            <a:r>
              <a:rPr lang="en-US" sz="600"/>
              <a:t>/xx</a:t>
            </a:r>
          </a:p>
        </p:txBody>
      </p:sp>
      <p:grpSp>
        <p:nvGrpSpPr>
          <p:cNvPr id="59" name="Group 58">
            <a:extLst>
              <a:ext uri="{FF2B5EF4-FFF2-40B4-BE49-F238E27FC236}">
                <a16:creationId xmlns:a16="http://schemas.microsoft.com/office/drawing/2014/main" id="{6CEC8861-9169-4B8A-A677-C69169505190}"/>
              </a:ext>
              <a:ext uri="{C183D7F6-B498-43B3-948B-1728B52AA6E4}">
                <adec:decorative xmlns:adec="http://schemas.microsoft.com/office/drawing/2017/decorative" val="1"/>
              </a:ext>
            </a:extLst>
          </p:cNvPr>
          <p:cNvGrpSpPr/>
          <p:nvPr/>
        </p:nvGrpSpPr>
        <p:grpSpPr>
          <a:xfrm>
            <a:off x="3799891" y="2357373"/>
            <a:ext cx="822960" cy="1200560"/>
            <a:chOff x="3799891" y="2357373"/>
            <a:chExt cx="822960" cy="1200560"/>
          </a:xfrm>
        </p:grpSpPr>
        <p:grpSp>
          <p:nvGrpSpPr>
            <p:cNvPr id="1222" name="Group 1221">
              <a:extLst>
                <a:ext uri="{FF2B5EF4-FFF2-40B4-BE49-F238E27FC236}">
                  <a16:creationId xmlns:a16="http://schemas.microsoft.com/office/drawing/2014/main" id="{CAA5582E-5AA6-47C8-845E-FF88C8E917BF}"/>
                </a:ext>
              </a:extLst>
            </p:cNvPr>
            <p:cNvGrpSpPr/>
            <p:nvPr/>
          </p:nvGrpSpPr>
          <p:grpSpPr>
            <a:xfrm>
              <a:off x="3909076" y="2469054"/>
              <a:ext cx="676046" cy="326321"/>
              <a:chOff x="836159" y="2582303"/>
              <a:chExt cx="676046" cy="326321"/>
            </a:xfrm>
          </p:grpSpPr>
          <p:sp>
            <p:nvSpPr>
              <p:cNvPr id="1249" name="TextBox 1248">
                <a:extLst>
                  <a:ext uri="{FF2B5EF4-FFF2-40B4-BE49-F238E27FC236}">
                    <a16:creationId xmlns:a16="http://schemas.microsoft.com/office/drawing/2014/main" id="{4F27BFD7-7B69-4BF7-8913-09BA4122602B}"/>
                  </a:ext>
                </a:extLst>
              </p:cNvPr>
              <p:cNvSpPr txBox="1"/>
              <p:nvPr/>
            </p:nvSpPr>
            <p:spPr>
              <a:xfrm>
                <a:off x="836159" y="2785513"/>
                <a:ext cx="676046" cy="123111"/>
              </a:xfrm>
              <a:prstGeom prst="rect">
                <a:avLst/>
              </a:prstGeom>
              <a:noFill/>
            </p:spPr>
            <p:txBody>
              <a:bodyPr wrap="square" lIns="0" tIns="0" rIns="0" bIns="0" rtlCol="0">
                <a:spAutoFit/>
              </a:bodyPr>
              <a:lstStyle/>
              <a:p>
                <a:pPr algn="ctr"/>
                <a:r>
                  <a:rPr lang="en-US" sz="800"/>
                  <a:t>Bastion Host</a:t>
                </a:r>
              </a:p>
            </p:txBody>
          </p:sp>
          <p:grpSp>
            <p:nvGrpSpPr>
              <p:cNvPr id="1250" name="Group 1249">
                <a:extLst>
                  <a:ext uri="{FF2B5EF4-FFF2-40B4-BE49-F238E27FC236}">
                    <a16:creationId xmlns:a16="http://schemas.microsoft.com/office/drawing/2014/main" id="{F90974FB-B30C-4D47-868F-EACEC5D29B4A}"/>
                  </a:ext>
                </a:extLst>
              </p:cNvPr>
              <p:cNvGrpSpPr/>
              <p:nvPr/>
            </p:nvGrpSpPr>
            <p:grpSpPr>
              <a:xfrm>
                <a:off x="1083661" y="2582303"/>
                <a:ext cx="181043" cy="166938"/>
                <a:chOff x="45451" y="2367412"/>
                <a:chExt cx="224124" cy="206663"/>
              </a:xfrm>
            </p:grpSpPr>
            <p:sp>
              <p:nvSpPr>
                <p:cNvPr id="1251" name="Freeform: Shape 1250">
                  <a:extLst>
                    <a:ext uri="{FF2B5EF4-FFF2-40B4-BE49-F238E27FC236}">
                      <a16:creationId xmlns:a16="http://schemas.microsoft.com/office/drawing/2014/main" id="{E85B924F-DEF4-4CB2-B533-13B38843E1E5}"/>
                    </a:ext>
                  </a:extLst>
                </p:cNvPr>
                <p:cNvSpPr/>
                <p:nvPr/>
              </p:nvSpPr>
              <p:spPr>
                <a:xfrm>
                  <a:off x="61579" y="2379514"/>
                  <a:ext cx="195005" cy="138073"/>
                </a:xfrm>
                <a:custGeom>
                  <a:avLst/>
                  <a:gdLst>
                    <a:gd name="connsiteX0" fmla="*/ 257257 w 257257"/>
                    <a:gd name="connsiteY0" fmla="*/ 0 h 182150"/>
                    <a:gd name="connsiteX1" fmla="*/ 0 w 257257"/>
                    <a:gd name="connsiteY1" fmla="*/ 0 h 182150"/>
                    <a:gd name="connsiteX2" fmla="*/ 0 w 257257"/>
                    <a:gd name="connsiteY2" fmla="*/ 182151 h 182150"/>
                    <a:gd name="connsiteX3" fmla="*/ 257257 w 257257"/>
                    <a:gd name="connsiteY3" fmla="*/ 182151 h 182150"/>
                    <a:gd name="connsiteX4" fmla="*/ 257257 w 257257"/>
                    <a:gd name="connsiteY4" fmla="*/ 0 h 182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257" h="182150">
                      <a:moveTo>
                        <a:pt x="257257" y="0"/>
                      </a:moveTo>
                      <a:lnTo>
                        <a:pt x="0" y="0"/>
                      </a:lnTo>
                      <a:lnTo>
                        <a:pt x="0" y="182151"/>
                      </a:lnTo>
                      <a:lnTo>
                        <a:pt x="257257" y="182151"/>
                      </a:lnTo>
                      <a:lnTo>
                        <a:pt x="257257" y="0"/>
                      </a:lnTo>
                      <a:close/>
                    </a:path>
                  </a:pathLst>
                </a:custGeom>
                <a:solidFill>
                  <a:schemeClr val="tx1"/>
                </a:solidFill>
                <a:ln w="6804" cap="flat">
                  <a:noFill/>
                  <a:prstDash val="solid"/>
                  <a:miter/>
                </a:ln>
              </p:spPr>
              <p:txBody>
                <a:bodyPr rtlCol="0" anchor="ctr"/>
                <a:lstStyle/>
                <a:p>
                  <a:endParaRPr lang="en-US" sz="2400"/>
                </a:p>
              </p:txBody>
            </p:sp>
            <p:sp>
              <p:nvSpPr>
                <p:cNvPr id="1252" name="Freeform: Shape 1251">
                  <a:extLst>
                    <a:ext uri="{FF2B5EF4-FFF2-40B4-BE49-F238E27FC236}">
                      <a16:creationId xmlns:a16="http://schemas.microsoft.com/office/drawing/2014/main" id="{0094EA84-0C1F-47AE-B7DD-BC1C221EB683}"/>
                    </a:ext>
                  </a:extLst>
                </p:cNvPr>
                <p:cNvSpPr/>
                <p:nvPr/>
              </p:nvSpPr>
              <p:spPr>
                <a:xfrm>
                  <a:off x="83986" y="2531039"/>
                  <a:ext cx="146142" cy="43036"/>
                </a:xfrm>
                <a:custGeom>
                  <a:avLst/>
                  <a:gdLst>
                    <a:gd name="connsiteX0" fmla="*/ 140752 w 192795"/>
                    <a:gd name="connsiteY0" fmla="*/ 0 h 56774"/>
                    <a:gd name="connsiteX1" fmla="*/ 133656 w 192795"/>
                    <a:gd name="connsiteY1" fmla="*/ 0 h 56774"/>
                    <a:gd name="connsiteX2" fmla="*/ 63871 w 192795"/>
                    <a:gd name="connsiteY2" fmla="*/ 0 h 56774"/>
                    <a:gd name="connsiteX3" fmla="*/ 60322 w 192795"/>
                    <a:gd name="connsiteY3" fmla="*/ 0 h 56774"/>
                    <a:gd name="connsiteX4" fmla="*/ 0 w 192795"/>
                    <a:gd name="connsiteY4" fmla="*/ 39032 h 56774"/>
                    <a:gd name="connsiteX5" fmla="*/ 0 w 192795"/>
                    <a:gd name="connsiteY5" fmla="*/ 56774 h 56774"/>
                    <a:gd name="connsiteX6" fmla="*/ 72150 w 192795"/>
                    <a:gd name="connsiteY6" fmla="*/ 56774 h 56774"/>
                    <a:gd name="connsiteX7" fmla="*/ 124784 w 192795"/>
                    <a:gd name="connsiteY7" fmla="*/ 56774 h 56774"/>
                    <a:gd name="connsiteX8" fmla="*/ 192795 w 192795"/>
                    <a:gd name="connsiteY8" fmla="*/ 56774 h 56774"/>
                    <a:gd name="connsiteX9" fmla="*/ 192795 w 192795"/>
                    <a:gd name="connsiteY9" fmla="*/ 39032 h 56774"/>
                    <a:gd name="connsiteX10" fmla="*/ 140752 w 192795"/>
                    <a:gd name="connsiteY10" fmla="*/ 0 h 5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795" h="56774">
                      <a:moveTo>
                        <a:pt x="140752" y="0"/>
                      </a:moveTo>
                      <a:lnTo>
                        <a:pt x="133656" y="0"/>
                      </a:lnTo>
                      <a:lnTo>
                        <a:pt x="63871" y="0"/>
                      </a:lnTo>
                      <a:lnTo>
                        <a:pt x="60322" y="0"/>
                      </a:lnTo>
                      <a:cubicBezTo>
                        <a:pt x="69785" y="34301"/>
                        <a:pt x="56774" y="39032"/>
                        <a:pt x="0" y="39032"/>
                      </a:cubicBezTo>
                      <a:lnTo>
                        <a:pt x="0" y="56774"/>
                      </a:lnTo>
                      <a:lnTo>
                        <a:pt x="72150" y="56774"/>
                      </a:lnTo>
                      <a:lnTo>
                        <a:pt x="124784" y="56774"/>
                      </a:lnTo>
                      <a:lnTo>
                        <a:pt x="192795" y="56774"/>
                      </a:lnTo>
                      <a:lnTo>
                        <a:pt x="192795" y="39032"/>
                      </a:lnTo>
                      <a:cubicBezTo>
                        <a:pt x="136612" y="39032"/>
                        <a:pt x="131290" y="34301"/>
                        <a:pt x="140752" y="0"/>
                      </a:cubicBezTo>
                      <a:close/>
                    </a:path>
                  </a:pathLst>
                </a:custGeom>
                <a:solidFill>
                  <a:srgbClr val="1B5BAE"/>
                </a:solidFill>
                <a:ln w="6804" cap="flat">
                  <a:noFill/>
                  <a:prstDash val="solid"/>
                  <a:miter/>
                </a:ln>
              </p:spPr>
              <p:txBody>
                <a:bodyPr rtlCol="0" anchor="ctr"/>
                <a:lstStyle/>
                <a:p>
                  <a:endParaRPr lang="en-US" sz="2400"/>
                </a:p>
              </p:txBody>
            </p:sp>
            <p:sp>
              <p:nvSpPr>
                <p:cNvPr id="1253" name="Freeform: Shape 1252">
                  <a:extLst>
                    <a:ext uri="{FF2B5EF4-FFF2-40B4-BE49-F238E27FC236}">
                      <a16:creationId xmlns:a16="http://schemas.microsoft.com/office/drawing/2014/main" id="{8E4628EF-BC3D-4362-B202-60439380E3EA}"/>
                    </a:ext>
                  </a:extLst>
                </p:cNvPr>
                <p:cNvSpPr/>
                <p:nvPr/>
              </p:nvSpPr>
              <p:spPr>
                <a:xfrm>
                  <a:off x="62004" y="2367412"/>
                  <a:ext cx="207571" cy="163526"/>
                </a:xfrm>
                <a:custGeom>
                  <a:avLst/>
                  <a:gdLst>
                    <a:gd name="connsiteX0" fmla="*/ 256093 w 273834"/>
                    <a:gd name="connsiteY0" fmla="*/ 0 h 215728"/>
                    <a:gd name="connsiteX1" fmla="*/ 228889 w 273834"/>
                    <a:gd name="connsiteY1" fmla="*/ 22473 h 215728"/>
                    <a:gd name="connsiteX2" fmla="*/ 250179 w 273834"/>
                    <a:gd name="connsiteY2" fmla="*/ 22473 h 215728"/>
                    <a:gd name="connsiteX3" fmla="*/ 250160 w 273834"/>
                    <a:gd name="connsiteY3" fmla="*/ 193256 h 215728"/>
                    <a:gd name="connsiteX4" fmla="*/ 27204 w 273834"/>
                    <a:gd name="connsiteY4" fmla="*/ 193256 h 215728"/>
                    <a:gd name="connsiteX5" fmla="*/ 0 w 273834"/>
                    <a:gd name="connsiteY5" fmla="*/ 215729 h 215728"/>
                    <a:gd name="connsiteX6" fmla="*/ 256074 w 273834"/>
                    <a:gd name="connsiteY6" fmla="*/ 215729 h 215728"/>
                    <a:gd name="connsiteX7" fmla="*/ 273816 w 273834"/>
                    <a:gd name="connsiteY7" fmla="*/ 199169 h 215728"/>
                    <a:gd name="connsiteX8" fmla="*/ 273835 w 273834"/>
                    <a:gd name="connsiteY8" fmla="*/ 16559 h 215728"/>
                    <a:gd name="connsiteX9" fmla="*/ 256093 w 273834"/>
                    <a:gd name="connsiteY9" fmla="*/ 0 h 2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34" h="215728">
                      <a:moveTo>
                        <a:pt x="256093" y="0"/>
                      </a:moveTo>
                      <a:lnTo>
                        <a:pt x="228889" y="22473"/>
                      </a:lnTo>
                      <a:lnTo>
                        <a:pt x="250179" y="22473"/>
                      </a:lnTo>
                      <a:lnTo>
                        <a:pt x="250160" y="193256"/>
                      </a:lnTo>
                      <a:lnTo>
                        <a:pt x="27204" y="193256"/>
                      </a:lnTo>
                      <a:lnTo>
                        <a:pt x="0" y="215729"/>
                      </a:lnTo>
                      <a:lnTo>
                        <a:pt x="256074" y="215729"/>
                      </a:lnTo>
                      <a:cubicBezTo>
                        <a:pt x="264946" y="215729"/>
                        <a:pt x="273816" y="208040"/>
                        <a:pt x="273816" y="199169"/>
                      </a:cubicBezTo>
                      <a:lnTo>
                        <a:pt x="273835" y="16559"/>
                      </a:lnTo>
                      <a:cubicBezTo>
                        <a:pt x="273835" y="8280"/>
                        <a:pt x="264963" y="0"/>
                        <a:pt x="256093" y="0"/>
                      </a:cubicBezTo>
                      <a:close/>
                    </a:path>
                  </a:pathLst>
                </a:custGeom>
                <a:solidFill>
                  <a:srgbClr val="56A1D2"/>
                </a:solidFill>
                <a:ln w="6804" cap="flat">
                  <a:noFill/>
                  <a:prstDash val="solid"/>
                  <a:miter/>
                </a:ln>
              </p:spPr>
              <p:txBody>
                <a:bodyPr rtlCol="0" anchor="ctr"/>
                <a:lstStyle/>
                <a:p>
                  <a:endParaRPr lang="en-US" sz="2400"/>
                </a:p>
              </p:txBody>
            </p:sp>
            <p:sp>
              <p:nvSpPr>
                <p:cNvPr id="1254" name="Freeform: Shape 1253">
                  <a:extLst>
                    <a:ext uri="{FF2B5EF4-FFF2-40B4-BE49-F238E27FC236}">
                      <a16:creationId xmlns:a16="http://schemas.microsoft.com/office/drawing/2014/main" id="{EC1C11C3-E68F-4394-B24A-F558DBEFC255}"/>
                    </a:ext>
                  </a:extLst>
                </p:cNvPr>
                <p:cNvSpPr/>
                <p:nvPr/>
              </p:nvSpPr>
              <p:spPr>
                <a:xfrm>
                  <a:off x="84450" y="2560622"/>
                  <a:ext cx="146590" cy="13448"/>
                </a:xfrm>
                <a:custGeom>
                  <a:avLst/>
                  <a:gdLst>
                    <a:gd name="connsiteX0" fmla="*/ 193387 w 193386"/>
                    <a:gd name="connsiteY0" fmla="*/ 0 h 17741"/>
                    <a:gd name="connsiteX1" fmla="*/ 0 w 193386"/>
                    <a:gd name="connsiteY1" fmla="*/ 0 h 17741"/>
                    <a:gd name="connsiteX2" fmla="*/ 0 w 193386"/>
                    <a:gd name="connsiteY2" fmla="*/ 17742 h 17741"/>
                    <a:gd name="connsiteX3" fmla="*/ 193387 w 193386"/>
                    <a:gd name="connsiteY3" fmla="*/ 17742 h 17741"/>
                    <a:gd name="connsiteX4" fmla="*/ 193387 w 193386"/>
                    <a:gd name="connsiteY4" fmla="*/ 0 h 17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386" h="17741">
                      <a:moveTo>
                        <a:pt x="193387" y="0"/>
                      </a:moveTo>
                      <a:lnTo>
                        <a:pt x="0" y="0"/>
                      </a:lnTo>
                      <a:lnTo>
                        <a:pt x="0" y="17742"/>
                      </a:lnTo>
                      <a:lnTo>
                        <a:pt x="193387" y="17742"/>
                      </a:lnTo>
                      <a:lnTo>
                        <a:pt x="193387" y="0"/>
                      </a:lnTo>
                      <a:close/>
                    </a:path>
                  </a:pathLst>
                </a:custGeom>
                <a:solidFill>
                  <a:srgbClr val="56A1D2"/>
                </a:solidFill>
                <a:ln w="6804" cap="flat">
                  <a:noFill/>
                  <a:prstDash val="solid"/>
                  <a:miter/>
                </a:ln>
              </p:spPr>
              <p:txBody>
                <a:bodyPr rtlCol="0" anchor="ctr"/>
                <a:lstStyle/>
                <a:p>
                  <a:endParaRPr lang="en-US" sz="2400"/>
                </a:p>
              </p:txBody>
            </p:sp>
            <p:sp>
              <p:nvSpPr>
                <p:cNvPr id="1255" name="Freeform: Shape 1254">
                  <a:extLst>
                    <a:ext uri="{FF2B5EF4-FFF2-40B4-BE49-F238E27FC236}">
                      <a16:creationId xmlns:a16="http://schemas.microsoft.com/office/drawing/2014/main" id="{A10904CE-B8D3-437F-A851-5BAF1A8A0B21}"/>
                    </a:ext>
                  </a:extLst>
                </p:cNvPr>
                <p:cNvSpPr/>
                <p:nvPr/>
              </p:nvSpPr>
              <p:spPr>
                <a:xfrm>
                  <a:off x="119412" y="2398347"/>
                  <a:ext cx="81140" cy="47070"/>
                </a:xfrm>
                <a:custGeom>
                  <a:avLst/>
                  <a:gdLst>
                    <a:gd name="connsiteX0" fmla="*/ 53226 w 107042"/>
                    <a:gd name="connsiteY0" fmla="*/ 62096 h 62096"/>
                    <a:gd name="connsiteX1" fmla="*/ 52634 w 107042"/>
                    <a:gd name="connsiteY1" fmla="*/ 62096 h 62096"/>
                    <a:gd name="connsiteX2" fmla="*/ 591 w 107042"/>
                    <a:gd name="connsiteY2" fmla="*/ 31935 h 62096"/>
                    <a:gd name="connsiteX3" fmla="*/ 0 w 107042"/>
                    <a:gd name="connsiteY3" fmla="*/ 30753 h 62096"/>
                    <a:gd name="connsiteX4" fmla="*/ 591 w 107042"/>
                    <a:gd name="connsiteY4" fmla="*/ 29570 h 62096"/>
                    <a:gd name="connsiteX5" fmla="*/ 52634 w 107042"/>
                    <a:gd name="connsiteY5" fmla="*/ 0 h 62096"/>
                    <a:gd name="connsiteX6" fmla="*/ 54408 w 107042"/>
                    <a:gd name="connsiteY6" fmla="*/ 0 h 62096"/>
                    <a:gd name="connsiteX7" fmla="*/ 106451 w 107042"/>
                    <a:gd name="connsiteY7" fmla="*/ 30161 h 62096"/>
                    <a:gd name="connsiteX8" fmla="*/ 107042 w 107042"/>
                    <a:gd name="connsiteY8" fmla="*/ 31344 h 62096"/>
                    <a:gd name="connsiteX9" fmla="*/ 106451 w 107042"/>
                    <a:gd name="connsiteY9" fmla="*/ 32527 h 62096"/>
                    <a:gd name="connsiteX10" fmla="*/ 54999 w 107042"/>
                    <a:gd name="connsiteY10" fmla="*/ 62096 h 62096"/>
                    <a:gd name="connsiteX11" fmla="*/ 53226 w 107042"/>
                    <a:gd name="connsiteY11" fmla="*/ 62096 h 6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042" h="62096">
                      <a:moveTo>
                        <a:pt x="53226" y="62096"/>
                      </a:moveTo>
                      <a:lnTo>
                        <a:pt x="52634" y="62096"/>
                      </a:lnTo>
                      <a:lnTo>
                        <a:pt x="591" y="31935"/>
                      </a:lnTo>
                      <a:cubicBezTo>
                        <a:pt x="0" y="31935"/>
                        <a:pt x="0" y="31344"/>
                        <a:pt x="0" y="30753"/>
                      </a:cubicBezTo>
                      <a:cubicBezTo>
                        <a:pt x="0" y="30161"/>
                        <a:pt x="0" y="29570"/>
                        <a:pt x="591" y="29570"/>
                      </a:cubicBezTo>
                      <a:lnTo>
                        <a:pt x="52634" y="0"/>
                      </a:lnTo>
                      <a:cubicBezTo>
                        <a:pt x="53226" y="0"/>
                        <a:pt x="53817" y="0"/>
                        <a:pt x="54408" y="0"/>
                      </a:cubicBezTo>
                      <a:lnTo>
                        <a:pt x="106451" y="30161"/>
                      </a:lnTo>
                      <a:cubicBezTo>
                        <a:pt x="107042" y="30161"/>
                        <a:pt x="107042" y="30753"/>
                        <a:pt x="107042" y="31344"/>
                      </a:cubicBezTo>
                      <a:cubicBezTo>
                        <a:pt x="107042" y="31935"/>
                        <a:pt x="107042" y="32527"/>
                        <a:pt x="106451" y="32527"/>
                      </a:cubicBezTo>
                      <a:lnTo>
                        <a:pt x="54999" y="62096"/>
                      </a:lnTo>
                      <a:cubicBezTo>
                        <a:pt x="53817" y="62096"/>
                        <a:pt x="53817" y="62096"/>
                        <a:pt x="53226" y="62096"/>
                      </a:cubicBezTo>
                      <a:close/>
                    </a:path>
                  </a:pathLst>
                </a:custGeom>
                <a:solidFill>
                  <a:srgbClr val="82B8F9"/>
                </a:solidFill>
                <a:ln w="6804" cap="flat">
                  <a:noFill/>
                  <a:prstDash val="solid"/>
                  <a:miter/>
                </a:ln>
              </p:spPr>
              <p:txBody>
                <a:bodyPr rtlCol="0" anchor="ctr"/>
                <a:lstStyle/>
                <a:p>
                  <a:endParaRPr lang="en-US" sz="2400"/>
                </a:p>
              </p:txBody>
            </p:sp>
            <p:sp>
              <p:nvSpPr>
                <p:cNvPr id="1256" name="Freeform: Shape 1255">
                  <a:extLst>
                    <a:ext uri="{FF2B5EF4-FFF2-40B4-BE49-F238E27FC236}">
                      <a16:creationId xmlns:a16="http://schemas.microsoft.com/office/drawing/2014/main" id="{3F13D6B4-9758-4B78-AE4D-B36F03C037E4}"/>
                    </a:ext>
                  </a:extLst>
                </p:cNvPr>
                <p:cNvSpPr/>
                <p:nvPr/>
              </p:nvSpPr>
              <p:spPr>
                <a:xfrm>
                  <a:off x="113578" y="2430170"/>
                  <a:ext cx="41691" cy="70381"/>
                </a:xfrm>
                <a:custGeom>
                  <a:avLst/>
                  <a:gdLst>
                    <a:gd name="connsiteX0" fmla="*/ 55000 w 55000"/>
                    <a:gd name="connsiteY0" fmla="*/ 91666 h 92849"/>
                    <a:gd name="connsiteX1" fmla="*/ 55000 w 55000"/>
                    <a:gd name="connsiteY1" fmla="*/ 31344 h 92849"/>
                    <a:gd name="connsiteX2" fmla="*/ 54409 w 55000"/>
                    <a:gd name="connsiteY2" fmla="*/ 30161 h 92849"/>
                    <a:gd name="connsiteX3" fmla="*/ 2366 w 55000"/>
                    <a:gd name="connsiteY3" fmla="*/ 0 h 92849"/>
                    <a:gd name="connsiteX4" fmla="*/ 592 w 55000"/>
                    <a:gd name="connsiteY4" fmla="*/ 0 h 92849"/>
                    <a:gd name="connsiteX5" fmla="*/ 0 w 55000"/>
                    <a:gd name="connsiteY5" fmla="*/ 1183 h 92849"/>
                    <a:gd name="connsiteX6" fmla="*/ 0 w 55000"/>
                    <a:gd name="connsiteY6" fmla="*/ 61505 h 92849"/>
                    <a:gd name="connsiteX7" fmla="*/ 592 w 55000"/>
                    <a:gd name="connsiteY7" fmla="*/ 62688 h 92849"/>
                    <a:gd name="connsiteX8" fmla="*/ 52635 w 55000"/>
                    <a:gd name="connsiteY8" fmla="*/ 92849 h 92849"/>
                    <a:gd name="connsiteX9" fmla="*/ 53226 w 55000"/>
                    <a:gd name="connsiteY9" fmla="*/ 92849 h 92849"/>
                    <a:gd name="connsiteX10" fmla="*/ 53817 w 55000"/>
                    <a:gd name="connsiteY10" fmla="*/ 92849 h 92849"/>
                    <a:gd name="connsiteX11" fmla="*/ 55000 w 55000"/>
                    <a:gd name="connsiteY11" fmla="*/ 91666 h 9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000" h="92849">
                      <a:moveTo>
                        <a:pt x="55000" y="91666"/>
                      </a:moveTo>
                      <a:lnTo>
                        <a:pt x="55000" y="31344"/>
                      </a:lnTo>
                      <a:cubicBezTo>
                        <a:pt x="55000" y="30753"/>
                        <a:pt x="54409" y="30161"/>
                        <a:pt x="54409" y="30161"/>
                      </a:cubicBezTo>
                      <a:lnTo>
                        <a:pt x="2366" y="0"/>
                      </a:lnTo>
                      <a:cubicBezTo>
                        <a:pt x="1775" y="0"/>
                        <a:pt x="1183" y="0"/>
                        <a:pt x="592" y="0"/>
                      </a:cubicBezTo>
                      <a:cubicBezTo>
                        <a:pt x="1" y="0"/>
                        <a:pt x="0" y="591"/>
                        <a:pt x="0" y="1183"/>
                      </a:cubicBezTo>
                      <a:lnTo>
                        <a:pt x="0" y="61505"/>
                      </a:lnTo>
                      <a:cubicBezTo>
                        <a:pt x="0" y="62096"/>
                        <a:pt x="592" y="62688"/>
                        <a:pt x="592" y="62688"/>
                      </a:cubicBezTo>
                      <a:lnTo>
                        <a:pt x="52635" y="92849"/>
                      </a:lnTo>
                      <a:lnTo>
                        <a:pt x="53226" y="92849"/>
                      </a:lnTo>
                      <a:lnTo>
                        <a:pt x="53817" y="92849"/>
                      </a:lnTo>
                      <a:cubicBezTo>
                        <a:pt x="55000" y="92849"/>
                        <a:pt x="55000" y="92258"/>
                        <a:pt x="55000" y="91666"/>
                      </a:cubicBezTo>
                      <a:close/>
                    </a:path>
                  </a:pathLst>
                </a:custGeom>
                <a:solidFill>
                  <a:srgbClr val="61A2F5"/>
                </a:solidFill>
                <a:ln w="6804" cap="flat">
                  <a:noFill/>
                  <a:prstDash val="solid"/>
                  <a:miter/>
                </a:ln>
              </p:spPr>
              <p:txBody>
                <a:bodyPr rtlCol="0" anchor="ctr"/>
                <a:lstStyle/>
                <a:p>
                  <a:endParaRPr lang="en-US" sz="2400"/>
                </a:p>
              </p:txBody>
            </p:sp>
            <p:sp>
              <p:nvSpPr>
                <p:cNvPr id="1257" name="Freeform: Shape 1256">
                  <a:extLst>
                    <a:ext uri="{FF2B5EF4-FFF2-40B4-BE49-F238E27FC236}">
                      <a16:creationId xmlns:a16="http://schemas.microsoft.com/office/drawing/2014/main" id="{DEA0FFCF-C641-4C48-BEE1-B972D1CC8BA3}"/>
                    </a:ext>
                  </a:extLst>
                </p:cNvPr>
                <p:cNvSpPr/>
                <p:nvPr/>
              </p:nvSpPr>
              <p:spPr>
                <a:xfrm>
                  <a:off x="164245" y="2430625"/>
                  <a:ext cx="41691" cy="69933"/>
                </a:xfrm>
                <a:custGeom>
                  <a:avLst/>
                  <a:gdLst>
                    <a:gd name="connsiteX0" fmla="*/ 54408 w 55000"/>
                    <a:gd name="connsiteY0" fmla="*/ 62096 h 92258"/>
                    <a:gd name="connsiteX1" fmla="*/ 55000 w 55000"/>
                    <a:gd name="connsiteY1" fmla="*/ 60914 h 92258"/>
                    <a:gd name="connsiteX2" fmla="*/ 55000 w 55000"/>
                    <a:gd name="connsiteY2" fmla="*/ 1183 h 92258"/>
                    <a:gd name="connsiteX3" fmla="*/ 54408 w 55000"/>
                    <a:gd name="connsiteY3" fmla="*/ 0 h 92258"/>
                    <a:gd name="connsiteX4" fmla="*/ 52635 w 55000"/>
                    <a:gd name="connsiteY4" fmla="*/ 0 h 92258"/>
                    <a:gd name="connsiteX5" fmla="*/ 592 w 55000"/>
                    <a:gd name="connsiteY5" fmla="*/ 30161 h 92258"/>
                    <a:gd name="connsiteX6" fmla="*/ 0 w 55000"/>
                    <a:gd name="connsiteY6" fmla="*/ 31344 h 92258"/>
                    <a:gd name="connsiteX7" fmla="*/ 0 w 55000"/>
                    <a:gd name="connsiteY7" fmla="*/ 91075 h 92258"/>
                    <a:gd name="connsiteX8" fmla="*/ 592 w 55000"/>
                    <a:gd name="connsiteY8" fmla="*/ 92258 h 92258"/>
                    <a:gd name="connsiteX9" fmla="*/ 1183 w 55000"/>
                    <a:gd name="connsiteY9" fmla="*/ 92258 h 92258"/>
                    <a:gd name="connsiteX10" fmla="*/ 1775 w 55000"/>
                    <a:gd name="connsiteY10" fmla="*/ 92258 h 92258"/>
                    <a:gd name="connsiteX11" fmla="*/ 54408 w 55000"/>
                    <a:gd name="connsiteY11" fmla="*/ 62096 h 9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000" h="92258">
                      <a:moveTo>
                        <a:pt x="54408" y="62096"/>
                      </a:moveTo>
                      <a:cubicBezTo>
                        <a:pt x="55000" y="62096"/>
                        <a:pt x="55000" y="61505"/>
                        <a:pt x="55000" y="60914"/>
                      </a:cubicBezTo>
                      <a:lnTo>
                        <a:pt x="55000" y="1183"/>
                      </a:lnTo>
                      <a:cubicBezTo>
                        <a:pt x="55000" y="591"/>
                        <a:pt x="54408" y="0"/>
                        <a:pt x="54408" y="0"/>
                      </a:cubicBezTo>
                      <a:cubicBezTo>
                        <a:pt x="53817" y="0"/>
                        <a:pt x="53226" y="0"/>
                        <a:pt x="52635" y="0"/>
                      </a:cubicBezTo>
                      <a:lnTo>
                        <a:pt x="592" y="30161"/>
                      </a:lnTo>
                      <a:cubicBezTo>
                        <a:pt x="0" y="30161"/>
                        <a:pt x="0" y="30753"/>
                        <a:pt x="0" y="31344"/>
                      </a:cubicBezTo>
                      <a:lnTo>
                        <a:pt x="0" y="91075"/>
                      </a:lnTo>
                      <a:cubicBezTo>
                        <a:pt x="0" y="91666"/>
                        <a:pt x="592" y="92258"/>
                        <a:pt x="592" y="92258"/>
                      </a:cubicBezTo>
                      <a:lnTo>
                        <a:pt x="1183" y="92258"/>
                      </a:lnTo>
                      <a:lnTo>
                        <a:pt x="1775" y="92258"/>
                      </a:lnTo>
                      <a:lnTo>
                        <a:pt x="54408" y="62096"/>
                      </a:lnTo>
                      <a:close/>
                    </a:path>
                  </a:pathLst>
                </a:custGeom>
                <a:solidFill>
                  <a:srgbClr val="1976BE"/>
                </a:solidFill>
                <a:ln w="6804" cap="flat">
                  <a:noFill/>
                  <a:prstDash val="solid"/>
                  <a:miter/>
                </a:ln>
              </p:spPr>
              <p:txBody>
                <a:bodyPr rtlCol="0" anchor="ctr"/>
                <a:lstStyle/>
                <a:p>
                  <a:endParaRPr lang="en-US" sz="2400"/>
                </a:p>
              </p:txBody>
            </p:sp>
            <p:sp>
              <p:nvSpPr>
                <p:cNvPr id="1258" name="Freeform: Shape 1257">
                  <a:extLst>
                    <a:ext uri="{FF2B5EF4-FFF2-40B4-BE49-F238E27FC236}">
                      <a16:creationId xmlns:a16="http://schemas.microsoft.com/office/drawing/2014/main" id="{CF57A2AE-AA1B-487E-B89C-7805305D8EA4}"/>
                    </a:ext>
                  </a:extLst>
                </p:cNvPr>
                <p:cNvSpPr/>
                <p:nvPr/>
              </p:nvSpPr>
              <p:spPr>
                <a:xfrm>
                  <a:off x="45451" y="2367412"/>
                  <a:ext cx="210696" cy="163626"/>
                </a:xfrm>
                <a:custGeom>
                  <a:avLst/>
                  <a:gdLst>
                    <a:gd name="connsiteX0" fmla="*/ 22473 w 277956"/>
                    <a:gd name="connsiteY0" fmla="*/ 193387 h 215860"/>
                    <a:gd name="connsiteX1" fmla="*/ 22473 w 277956"/>
                    <a:gd name="connsiteY1" fmla="*/ 22473 h 215860"/>
                    <a:gd name="connsiteX2" fmla="*/ 251343 w 277956"/>
                    <a:gd name="connsiteY2" fmla="*/ 22473 h 215860"/>
                    <a:gd name="connsiteX3" fmla="*/ 277956 w 277956"/>
                    <a:gd name="connsiteY3" fmla="*/ 0 h 215860"/>
                    <a:gd name="connsiteX4" fmla="*/ 15968 w 277956"/>
                    <a:gd name="connsiteY4" fmla="*/ 0 h 215860"/>
                    <a:gd name="connsiteX5" fmla="*/ 5914 w 277956"/>
                    <a:gd name="connsiteY5" fmla="*/ 4140 h 215860"/>
                    <a:gd name="connsiteX6" fmla="*/ 0 w 277956"/>
                    <a:gd name="connsiteY6" fmla="*/ 16559 h 215860"/>
                    <a:gd name="connsiteX7" fmla="*/ 0 w 277956"/>
                    <a:gd name="connsiteY7" fmla="*/ 199301 h 215860"/>
                    <a:gd name="connsiteX8" fmla="*/ 15968 w 277956"/>
                    <a:gd name="connsiteY8" fmla="*/ 215860 h 215860"/>
                    <a:gd name="connsiteX9" fmla="*/ 22473 w 277956"/>
                    <a:gd name="connsiteY9" fmla="*/ 215860 h 215860"/>
                    <a:gd name="connsiteX10" fmla="*/ 49678 w 277956"/>
                    <a:gd name="connsiteY10" fmla="*/ 193387 h 215860"/>
                    <a:gd name="connsiteX11" fmla="*/ 22473 w 277956"/>
                    <a:gd name="connsiteY11" fmla="*/ 193387 h 21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956" h="215860">
                      <a:moveTo>
                        <a:pt x="22473" y="193387"/>
                      </a:moveTo>
                      <a:lnTo>
                        <a:pt x="22473" y="22473"/>
                      </a:lnTo>
                      <a:lnTo>
                        <a:pt x="251343" y="22473"/>
                      </a:lnTo>
                      <a:lnTo>
                        <a:pt x="277956" y="0"/>
                      </a:lnTo>
                      <a:lnTo>
                        <a:pt x="15968" y="0"/>
                      </a:lnTo>
                      <a:cubicBezTo>
                        <a:pt x="12419" y="0"/>
                        <a:pt x="8871" y="1774"/>
                        <a:pt x="5914" y="4140"/>
                      </a:cubicBezTo>
                      <a:cubicBezTo>
                        <a:pt x="2366" y="7097"/>
                        <a:pt x="0" y="11828"/>
                        <a:pt x="0" y="16559"/>
                      </a:cubicBezTo>
                      <a:lnTo>
                        <a:pt x="0" y="199301"/>
                      </a:lnTo>
                      <a:cubicBezTo>
                        <a:pt x="0" y="208172"/>
                        <a:pt x="7097" y="215860"/>
                        <a:pt x="15968" y="215860"/>
                      </a:cubicBezTo>
                      <a:lnTo>
                        <a:pt x="22473" y="215860"/>
                      </a:lnTo>
                      <a:lnTo>
                        <a:pt x="49678" y="193387"/>
                      </a:lnTo>
                      <a:lnTo>
                        <a:pt x="22473" y="193387"/>
                      </a:lnTo>
                      <a:close/>
                    </a:path>
                  </a:pathLst>
                </a:custGeom>
                <a:solidFill>
                  <a:srgbClr val="84ADD7"/>
                </a:solidFill>
                <a:ln w="6804" cap="flat">
                  <a:noFill/>
                  <a:prstDash val="solid"/>
                  <a:miter/>
                </a:ln>
              </p:spPr>
              <p:txBody>
                <a:bodyPr rtlCol="0" anchor="ctr"/>
                <a:lstStyle/>
                <a:p>
                  <a:endParaRPr lang="en-US" sz="2400"/>
                </a:p>
              </p:txBody>
            </p:sp>
            <p:sp>
              <p:nvSpPr>
                <p:cNvPr id="1259" name="Freeform: Shape 1258">
                  <a:extLst>
                    <a:ext uri="{FF2B5EF4-FFF2-40B4-BE49-F238E27FC236}">
                      <a16:creationId xmlns:a16="http://schemas.microsoft.com/office/drawing/2014/main" id="{4401AEFB-1103-4524-9D1D-CA063B45A7E5}"/>
                    </a:ext>
                  </a:extLst>
                </p:cNvPr>
                <p:cNvSpPr/>
                <p:nvPr/>
              </p:nvSpPr>
              <p:spPr>
                <a:xfrm>
                  <a:off x="153486" y="2373690"/>
                  <a:ext cx="6276" cy="6276"/>
                </a:xfrm>
                <a:custGeom>
                  <a:avLst/>
                  <a:gdLst>
                    <a:gd name="connsiteX0" fmla="*/ 8280 w 8279"/>
                    <a:gd name="connsiteY0" fmla="*/ 4140 h 8279"/>
                    <a:gd name="connsiteX1" fmla="*/ 4140 w 8279"/>
                    <a:gd name="connsiteY1" fmla="*/ 8280 h 8279"/>
                    <a:gd name="connsiteX2" fmla="*/ 0 w 8279"/>
                    <a:gd name="connsiteY2" fmla="*/ 4140 h 8279"/>
                    <a:gd name="connsiteX3" fmla="*/ 4140 w 8279"/>
                    <a:gd name="connsiteY3" fmla="*/ 0 h 8279"/>
                    <a:gd name="connsiteX4" fmla="*/ 8280 w 8279"/>
                    <a:gd name="connsiteY4" fmla="*/ 4140 h 8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9" h="8279">
                      <a:moveTo>
                        <a:pt x="8280" y="4140"/>
                      </a:moveTo>
                      <a:cubicBezTo>
                        <a:pt x="8280" y="6505"/>
                        <a:pt x="6506" y="8280"/>
                        <a:pt x="4140" y="8280"/>
                      </a:cubicBezTo>
                      <a:cubicBezTo>
                        <a:pt x="1775" y="8280"/>
                        <a:pt x="0" y="6505"/>
                        <a:pt x="0" y="4140"/>
                      </a:cubicBezTo>
                      <a:cubicBezTo>
                        <a:pt x="0" y="1774"/>
                        <a:pt x="1775" y="0"/>
                        <a:pt x="4140" y="0"/>
                      </a:cubicBezTo>
                      <a:cubicBezTo>
                        <a:pt x="6506" y="0"/>
                        <a:pt x="8280" y="1774"/>
                        <a:pt x="8280" y="4140"/>
                      </a:cubicBezTo>
                      <a:close/>
                    </a:path>
                  </a:pathLst>
                </a:custGeom>
                <a:solidFill>
                  <a:srgbClr val="B7D332"/>
                </a:solidFill>
                <a:ln w="6804" cap="flat">
                  <a:noFill/>
                  <a:prstDash val="solid"/>
                  <a:miter/>
                </a:ln>
              </p:spPr>
              <p:txBody>
                <a:bodyPr rtlCol="0" anchor="ctr"/>
                <a:lstStyle/>
                <a:p>
                  <a:endParaRPr lang="en-US" sz="2400"/>
                </a:p>
              </p:txBody>
            </p:sp>
          </p:grpSp>
        </p:grpSp>
        <p:grpSp>
          <p:nvGrpSpPr>
            <p:cNvPr id="1223" name="Group 5">
              <a:extLst>
                <a:ext uri="{FF2B5EF4-FFF2-40B4-BE49-F238E27FC236}">
                  <a16:creationId xmlns:a16="http://schemas.microsoft.com/office/drawing/2014/main" id="{E40CE512-AABC-4941-ABFF-DE05B407B45A}"/>
                </a:ext>
              </a:extLst>
            </p:cNvPr>
            <p:cNvGrpSpPr>
              <a:grpSpLocks noChangeAspect="1"/>
            </p:cNvGrpSpPr>
            <p:nvPr/>
          </p:nvGrpSpPr>
          <p:grpSpPr bwMode="auto">
            <a:xfrm>
              <a:off x="4101926" y="3153264"/>
              <a:ext cx="290346" cy="213292"/>
              <a:chOff x="2099" y="2414"/>
              <a:chExt cx="260" cy="191"/>
            </a:xfrm>
          </p:grpSpPr>
          <p:sp>
            <p:nvSpPr>
              <p:cNvPr id="1227" name="AutoShape 4">
                <a:extLst>
                  <a:ext uri="{FF2B5EF4-FFF2-40B4-BE49-F238E27FC236}">
                    <a16:creationId xmlns:a16="http://schemas.microsoft.com/office/drawing/2014/main" id="{C6415D35-6F6D-4335-B8A6-D7C766B112A2}"/>
                  </a:ext>
                </a:extLst>
              </p:cNvPr>
              <p:cNvSpPr>
                <a:spLocks noChangeAspect="1" noChangeArrowheads="1" noTextEdit="1"/>
              </p:cNvSpPr>
              <p:nvPr/>
            </p:nvSpPr>
            <p:spPr bwMode="auto">
              <a:xfrm>
                <a:off x="2099" y="2416"/>
                <a:ext cx="260"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28" name="Freeform 6">
                <a:extLst>
                  <a:ext uri="{FF2B5EF4-FFF2-40B4-BE49-F238E27FC236}">
                    <a16:creationId xmlns:a16="http://schemas.microsoft.com/office/drawing/2014/main" id="{3003AF78-BAEE-40CD-94EC-EA462BFFDCFA}"/>
                  </a:ext>
                </a:extLst>
              </p:cNvPr>
              <p:cNvSpPr>
                <a:spLocks noEditPoints="1"/>
              </p:cNvSpPr>
              <p:nvPr/>
            </p:nvSpPr>
            <p:spPr bwMode="auto">
              <a:xfrm>
                <a:off x="2234"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8 w 29"/>
                  <a:gd name="T11" fmla="*/ 54 h 64"/>
                  <a:gd name="T12" fmla="*/ 18 w 29"/>
                  <a:gd name="T13" fmla="*/ 11 h 64"/>
                  <a:gd name="T14" fmla="*/ 27 w 29"/>
                  <a:gd name="T15" fmla="*/ 8 h 64"/>
                  <a:gd name="T16" fmla="*/ 27 w 29"/>
                  <a:gd name="T17" fmla="*/ 57 h 64"/>
                  <a:gd name="T18" fmla="*/ 18 w 29"/>
                  <a:gd name="T19" fmla="*/ 54 h 64"/>
                  <a:gd name="T20" fmla="*/ 9 w 29"/>
                  <a:gd name="T21" fmla="*/ 51 h 64"/>
                  <a:gd name="T22" fmla="*/ 9 w 29"/>
                  <a:gd name="T23" fmla="*/ 12 h 64"/>
                  <a:gd name="T24" fmla="*/ 16 w 29"/>
                  <a:gd name="T25" fmla="*/ 11 h 64"/>
                  <a:gd name="T26" fmla="*/ 16 w 29"/>
                  <a:gd name="T27" fmla="*/ 54 h 64"/>
                  <a:gd name="T28" fmla="*/ 9 w 29"/>
                  <a:gd name="T29" fmla="*/ 51 h 64"/>
                  <a:gd name="T30" fmla="*/ 2 w 29"/>
                  <a:gd name="T31" fmla="*/ 49 h 64"/>
                  <a:gd name="T32" fmla="*/ 2 w 29"/>
                  <a:gd name="T33" fmla="*/ 15 h 64"/>
                  <a:gd name="T34" fmla="*/ 7 w 29"/>
                  <a:gd name="T35" fmla="*/ 14 h 64"/>
                  <a:gd name="T36" fmla="*/ 7 w 29"/>
                  <a:gd name="T37" fmla="*/ 51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8" y="54"/>
                    </a:moveTo>
                    <a:lnTo>
                      <a:pt x="18" y="11"/>
                    </a:lnTo>
                    <a:lnTo>
                      <a:pt x="27" y="8"/>
                    </a:lnTo>
                    <a:lnTo>
                      <a:pt x="27" y="57"/>
                    </a:lnTo>
                    <a:lnTo>
                      <a:pt x="18" y="54"/>
                    </a:lnTo>
                    <a:close/>
                    <a:moveTo>
                      <a:pt x="9" y="51"/>
                    </a:moveTo>
                    <a:lnTo>
                      <a:pt x="9" y="12"/>
                    </a:lnTo>
                    <a:lnTo>
                      <a:pt x="16" y="11"/>
                    </a:lnTo>
                    <a:lnTo>
                      <a:pt x="16" y="54"/>
                    </a:lnTo>
                    <a:lnTo>
                      <a:pt x="9" y="51"/>
                    </a:lnTo>
                    <a:close/>
                    <a:moveTo>
                      <a:pt x="2" y="49"/>
                    </a:moveTo>
                    <a:lnTo>
                      <a:pt x="2" y="15"/>
                    </a:lnTo>
                    <a:lnTo>
                      <a:pt x="7" y="14"/>
                    </a:lnTo>
                    <a:lnTo>
                      <a:pt x="7" y="51"/>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29" name="Freeform 7">
                <a:extLst>
                  <a:ext uri="{FF2B5EF4-FFF2-40B4-BE49-F238E27FC236}">
                    <a16:creationId xmlns:a16="http://schemas.microsoft.com/office/drawing/2014/main" id="{D6CC44B1-21B2-41EF-8509-4E6A213A7D34}"/>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30" name="Freeform 8">
                <a:extLst>
                  <a:ext uri="{FF2B5EF4-FFF2-40B4-BE49-F238E27FC236}">
                    <a16:creationId xmlns:a16="http://schemas.microsoft.com/office/drawing/2014/main" id="{1642503E-53E3-45EE-8924-AABF6275AAC0}"/>
                  </a:ext>
                </a:extLst>
              </p:cNvPr>
              <p:cNvSpPr>
                <a:spLocks noEditPoints="1"/>
              </p:cNvSpPr>
              <p:nvPr/>
            </p:nvSpPr>
            <p:spPr bwMode="auto">
              <a:xfrm>
                <a:off x="2142"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7 w 29"/>
                  <a:gd name="T11" fmla="*/ 54 h 64"/>
                  <a:gd name="T12" fmla="*/ 17 w 29"/>
                  <a:gd name="T13" fmla="*/ 11 h 64"/>
                  <a:gd name="T14" fmla="*/ 26 w 29"/>
                  <a:gd name="T15" fmla="*/ 8 h 64"/>
                  <a:gd name="T16" fmla="*/ 26 w 29"/>
                  <a:gd name="T17" fmla="*/ 57 h 64"/>
                  <a:gd name="T18" fmla="*/ 17 w 29"/>
                  <a:gd name="T19" fmla="*/ 54 h 64"/>
                  <a:gd name="T20" fmla="*/ 8 w 29"/>
                  <a:gd name="T21" fmla="*/ 51 h 64"/>
                  <a:gd name="T22" fmla="*/ 8 w 29"/>
                  <a:gd name="T23" fmla="*/ 12 h 64"/>
                  <a:gd name="T24" fmla="*/ 16 w 29"/>
                  <a:gd name="T25" fmla="*/ 11 h 64"/>
                  <a:gd name="T26" fmla="*/ 16 w 29"/>
                  <a:gd name="T27" fmla="*/ 54 h 64"/>
                  <a:gd name="T28" fmla="*/ 8 w 29"/>
                  <a:gd name="T29" fmla="*/ 51 h 64"/>
                  <a:gd name="T30" fmla="*/ 1 w 29"/>
                  <a:gd name="T31" fmla="*/ 49 h 64"/>
                  <a:gd name="T32" fmla="*/ 1 w 29"/>
                  <a:gd name="T33" fmla="*/ 15 h 64"/>
                  <a:gd name="T34" fmla="*/ 7 w 29"/>
                  <a:gd name="T35" fmla="*/ 14 h 64"/>
                  <a:gd name="T36" fmla="*/ 7 w 29"/>
                  <a:gd name="T37" fmla="*/ 51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7" y="54"/>
                    </a:moveTo>
                    <a:lnTo>
                      <a:pt x="17" y="11"/>
                    </a:lnTo>
                    <a:lnTo>
                      <a:pt x="26" y="8"/>
                    </a:lnTo>
                    <a:lnTo>
                      <a:pt x="26" y="57"/>
                    </a:lnTo>
                    <a:lnTo>
                      <a:pt x="17" y="54"/>
                    </a:lnTo>
                    <a:close/>
                    <a:moveTo>
                      <a:pt x="8" y="51"/>
                    </a:moveTo>
                    <a:lnTo>
                      <a:pt x="8" y="12"/>
                    </a:lnTo>
                    <a:lnTo>
                      <a:pt x="16" y="11"/>
                    </a:lnTo>
                    <a:lnTo>
                      <a:pt x="16" y="54"/>
                    </a:lnTo>
                    <a:lnTo>
                      <a:pt x="8" y="51"/>
                    </a:lnTo>
                    <a:close/>
                    <a:moveTo>
                      <a:pt x="1" y="49"/>
                    </a:moveTo>
                    <a:lnTo>
                      <a:pt x="1" y="15"/>
                    </a:lnTo>
                    <a:lnTo>
                      <a:pt x="7" y="14"/>
                    </a:lnTo>
                    <a:lnTo>
                      <a:pt x="7" y="51"/>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31" name="Freeform 9">
                <a:extLst>
                  <a:ext uri="{FF2B5EF4-FFF2-40B4-BE49-F238E27FC236}">
                    <a16:creationId xmlns:a16="http://schemas.microsoft.com/office/drawing/2014/main" id="{54C3B46C-0F50-4AC6-82D8-054457DABD4E}"/>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32" name="Freeform 10">
                <a:extLst>
                  <a:ext uri="{FF2B5EF4-FFF2-40B4-BE49-F238E27FC236}">
                    <a16:creationId xmlns:a16="http://schemas.microsoft.com/office/drawing/2014/main" id="{B394F961-6C80-4B7A-95BF-CCC1135897F6}"/>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33" name="Freeform 11">
                <a:extLst>
                  <a:ext uri="{FF2B5EF4-FFF2-40B4-BE49-F238E27FC236}">
                    <a16:creationId xmlns:a16="http://schemas.microsoft.com/office/drawing/2014/main" id="{E0DDF9B4-F8C8-4838-B44B-2EACA4F77B98}"/>
                  </a:ext>
                </a:extLst>
              </p:cNvPr>
              <p:cNvSpPr>
                <a:spLocks noEditPoints="1"/>
              </p:cNvSpPr>
              <p:nvPr/>
            </p:nvSpPr>
            <p:spPr bwMode="auto">
              <a:xfrm>
                <a:off x="2142"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7 w 29"/>
                  <a:gd name="T11" fmla="*/ 53 h 64"/>
                  <a:gd name="T12" fmla="*/ 17 w 29"/>
                  <a:gd name="T13" fmla="*/ 10 h 64"/>
                  <a:gd name="T14" fmla="*/ 26 w 29"/>
                  <a:gd name="T15" fmla="*/ 7 h 64"/>
                  <a:gd name="T16" fmla="*/ 26 w 29"/>
                  <a:gd name="T17" fmla="*/ 56 h 64"/>
                  <a:gd name="T18" fmla="*/ 17 w 29"/>
                  <a:gd name="T19" fmla="*/ 53 h 64"/>
                  <a:gd name="T20" fmla="*/ 8 w 29"/>
                  <a:gd name="T21" fmla="*/ 50 h 64"/>
                  <a:gd name="T22" fmla="*/ 8 w 29"/>
                  <a:gd name="T23" fmla="*/ 12 h 64"/>
                  <a:gd name="T24" fmla="*/ 16 w 29"/>
                  <a:gd name="T25" fmla="*/ 10 h 64"/>
                  <a:gd name="T26" fmla="*/ 16 w 29"/>
                  <a:gd name="T27" fmla="*/ 53 h 64"/>
                  <a:gd name="T28" fmla="*/ 8 w 29"/>
                  <a:gd name="T29" fmla="*/ 50 h 64"/>
                  <a:gd name="T30" fmla="*/ 1 w 29"/>
                  <a:gd name="T31" fmla="*/ 49 h 64"/>
                  <a:gd name="T32" fmla="*/ 1 w 29"/>
                  <a:gd name="T33" fmla="*/ 15 h 64"/>
                  <a:gd name="T34" fmla="*/ 7 w 29"/>
                  <a:gd name="T35" fmla="*/ 13 h 64"/>
                  <a:gd name="T36" fmla="*/ 7 w 29"/>
                  <a:gd name="T37" fmla="*/ 50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7" y="53"/>
                    </a:moveTo>
                    <a:lnTo>
                      <a:pt x="17" y="10"/>
                    </a:lnTo>
                    <a:lnTo>
                      <a:pt x="26" y="7"/>
                    </a:lnTo>
                    <a:lnTo>
                      <a:pt x="26" y="56"/>
                    </a:lnTo>
                    <a:lnTo>
                      <a:pt x="17" y="53"/>
                    </a:lnTo>
                    <a:close/>
                    <a:moveTo>
                      <a:pt x="8" y="50"/>
                    </a:moveTo>
                    <a:lnTo>
                      <a:pt x="8" y="12"/>
                    </a:lnTo>
                    <a:lnTo>
                      <a:pt x="16" y="10"/>
                    </a:lnTo>
                    <a:lnTo>
                      <a:pt x="16" y="53"/>
                    </a:lnTo>
                    <a:lnTo>
                      <a:pt x="8" y="50"/>
                    </a:lnTo>
                    <a:close/>
                    <a:moveTo>
                      <a:pt x="1" y="49"/>
                    </a:moveTo>
                    <a:lnTo>
                      <a:pt x="1" y="15"/>
                    </a:lnTo>
                    <a:lnTo>
                      <a:pt x="7" y="13"/>
                    </a:lnTo>
                    <a:lnTo>
                      <a:pt x="7" y="50"/>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34" name="Freeform 12">
                <a:extLst>
                  <a:ext uri="{FF2B5EF4-FFF2-40B4-BE49-F238E27FC236}">
                    <a16:creationId xmlns:a16="http://schemas.microsoft.com/office/drawing/2014/main" id="{978F4FA7-B493-4DE8-BE4F-3C639A7FA48C}"/>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35" name="Freeform 13">
                <a:extLst>
                  <a:ext uri="{FF2B5EF4-FFF2-40B4-BE49-F238E27FC236}">
                    <a16:creationId xmlns:a16="http://schemas.microsoft.com/office/drawing/2014/main" id="{3A7FA1D8-47ED-487D-9E71-E28F5FB8BA03}"/>
                  </a:ext>
                </a:extLst>
              </p:cNvPr>
              <p:cNvSpPr>
                <a:spLocks noEditPoints="1"/>
              </p:cNvSpPr>
              <p:nvPr/>
            </p:nvSpPr>
            <p:spPr bwMode="auto">
              <a:xfrm>
                <a:off x="2234"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8 w 29"/>
                  <a:gd name="T11" fmla="*/ 53 h 64"/>
                  <a:gd name="T12" fmla="*/ 18 w 29"/>
                  <a:gd name="T13" fmla="*/ 10 h 64"/>
                  <a:gd name="T14" fmla="*/ 27 w 29"/>
                  <a:gd name="T15" fmla="*/ 7 h 64"/>
                  <a:gd name="T16" fmla="*/ 27 w 29"/>
                  <a:gd name="T17" fmla="*/ 56 h 64"/>
                  <a:gd name="T18" fmla="*/ 18 w 29"/>
                  <a:gd name="T19" fmla="*/ 53 h 64"/>
                  <a:gd name="T20" fmla="*/ 9 w 29"/>
                  <a:gd name="T21" fmla="*/ 50 h 64"/>
                  <a:gd name="T22" fmla="*/ 9 w 29"/>
                  <a:gd name="T23" fmla="*/ 12 h 64"/>
                  <a:gd name="T24" fmla="*/ 16 w 29"/>
                  <a:gd name="T25" fmla="*/ 10 h 64"/>
                  <a:gd name="T26" fmla="*/ 16 w 29"/>
                  <a:gd name="T27" fmla="*/ 53 h 64"/>
                  <a:gd name="T28" fmla="*/ 9 w 29"/>
                  <a:gd name="T29" fmla="*/ 50 h 64"/>
                  <a:gd name="T30" fmla="*/ 2 w 29"/>
                  <a:gd name="T31" fmla="*/ 49 h 64"/>
                  <a:gd name="T32" fmla="*/ 2 w 29"/>
                  <a:gd name="T33" fmla="*/ 15 h 64"/>
                  <a:gd name="T34" fmla="*/ 7 w 29"/>
                  <a:gd name="T35" fmla="*/ 13 h 64"/>
                  <a:gd name="T36" fmla="*/ 7 w 29"/>
                  <a:gd name="T37" fmla="*/ 50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8" y="53"/>
                    </a:moveTo>
                    <a:lnTo>
                      <a:pt x="18" y="10"/>
                    </a:lnTo>
                    <a:lnTo>
                      <a:pt x="27" y="7"/>
                    </a:lnTo>
                    <a:lnTo>
                      <a:pt x="27" y="56"/>
                    </a:lnTo>
                    <a:lnTo>
                      <a:pt x="18" y="53"/>
                    </a:lnTo>
                    <a:close/>
                    <a:moveTo>
                      <a:pt x="9" y="50"/>
                    </a:moveTo>
                    <a:lnTo>
                      <a:pt x="9" y="12"/>
                    </a:lnTo>
                    <a:lnTo>
                      <a:pt x="16" y="10"/>
                    </a:lnTo>
                    <a:lnTo>
                      <a:pt x="16" y="53"/>
                    </a:lnTo>
                    <a:lnTo>
                      <a:pt x="9" y="50"/>
                    </a:lnTo>
                    <a:close/>
                    <a:moveTo>
                      <a:pt x="2" y="49"/>
                    </a:moveTo>
                    <a:lnTo>
                      <a:pt x="2" y="15"/>
                    </a:lnTo>
                    <a:lnTo>
                      <a:pt x="7" y="13"/>
                    </a:lnTo>
                    <a:lnTo>
                      <a:pt x="7" y="50"/>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36" name="Freeform 14">
                <a:extLst>
                  <a:ext uri="{FF2B5EF4-FFF2-40B4-BE49-F238E27FC236}">
                    <a16:creationId xmlns:a16="http://schemas.microsoft.com/office/drawing/2014/main" id="{50BE84E4-0140-45D1-9F59-40E47B87917A}"/>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37" name="Freeform 15">
                <a:extLst>
                  <a:ext uri="{FF2B5EF4-FFF2-40B4-BE49-F238E27FC236}">
                    <a16:creationId xmlns:a16="http://schemas.microsoft.com/office/drawing/2014/main" id="{637DC54D-5931-4443-BA7B-27309F6C7AA1}"/>
                  </a:ext>
                </a:extLst>
              </p:cNvPr>
              <p:cNvSpPr>
                <a:spLocks noEditPoints="1"/>
              </p:cNvSpPr>
              <p:nvPr/>
            </p:nvSpPr>
            <p:spPr bwMode="auto">
              <a:xfrm>
                <a:off x="2192" y="2478"/>
                <a:ext cx="29" cy="63"/>
              </a:xfrm>
              <a:custGeom>
                <a:avLst/>
                <a:gdLst>
                  <a:gd name="T0" fmla="*/ 17 w 29"/>
                  <a:gd name="T1" fmla="*/ 54 h 63"/>
                  <a:gd name="T2" fmla="*/ 17 w 29"/>
                  <a:gd name="T3" fmla="*/ 9 h 63"/>
                  <a:gd name="T4" fmla="*/ 24 w 29"/>
                  <a:gd name="T5" fmla="*/ 6 h 63"/>
                  <a:gd name="T6" fmla="*/ 24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4" y="6"/>
                    </a:lnTo>
                    <a:lnTo>
                      <a:pt x="24"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38" name="Freeform 16">
                <a:extLst>
                  <a:ext uri="{FF2B5EF4-FFF2-40B4-BE49-F238E27FC236}">
                    <a16:creationId xmlns:a16="http://schemas.microsoft.com/office/drawing/2014/main" id="{3F15E643-25F1-456E-8AAA-CA28E4C8B641}"/>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39" name="Freeform 17">
                <a:extLst>
                  <a:ext uri="{FF2B5EF4-FFF2-40B4-BE49-F238E27FC236}">
                    <a16:creationId xmlns:a16="http://schemas.microsoft.com/office/drawing/2014/main" id="{68052038-31FA-4617-A9F7-239E2A5D2538}"/>
                  </a:ext>
                </a:extLst>
              </p:cNvPr>
              <p:cNvSpPr>
                <a:spLocks noEditPoints="1"/>
              </p:cNvSpPr>
              <p:nvPr/>
            </p:nvSpPr>
            <p:spPr bwMode="auto">
              <a:xfrm>
                <a:off x="2099" y="2478"/>
                <a:ext cx="29" cy="63"/>
              </a:xfrm>
              <a:custGeom>
                <a:avLst/>
                <a:gdLst>
                  <a:gd name="T0" fmla="*/ 0 w 29"/>
                  <a:gd name="T1" fmla="*/ 9 h 63"/>
                  <a:gd name="T2" fmla="*/ 0 w 29"/>
                  <a:gd name="T3" fmla="*/ 51 h 63"/>
                  <a:gd name="T4" fmla="*/ 29 w 29"/>
                  <a:gd name="T5" fmla="*/ 63 h 63"/>
                  <a:gd name="T6" fmla="*/ 29 w 29"/>
                  <a:gd name="T7" fmla="*/ 0 h 63"/>
                  <a:gd name="T8" fmla="*/ 0 w 29"/>
                  <a:gd name="T9" fmla="*/ 9 h 63"/>
                  <a:gd name="T10" fmla="*/ 18 w 29"/>
                  <a:gd name="T11" fmla="*/ 54 h 63"/>
                  <a:gd name="T12" fmla="*/ 18 w 29"/>
                  <a:gd name="T13" fmla="*/ 9 h 63"/>
                  <a:gd name="T14" fmla="*/ 26 w 29"/>
                  <a:gd name="T15" fmla="*/ 6 h 63"/>
                  <a:gd name="T16" fmla="*/ 26 w 29"/>
                  <a:gd name="T17" fmla="*/ 55 h 63"/>
                  <a:gd name="T18" fmla="*/ 18 w 29"/>
                  <a:gd name="T19" fmla="*/ 54 h 63"/>
                  <a:gd name="T20" fmla="*/ 9 w 29"/>
                  <a:gd name="T21" fmla="*/ 51 h 63"/>
                  <a:gd name="T22" fmla="*/ 9 w 29"/>
                  <a:gd name="T23" fmla="*/ 12 h 63"/>
                  <a:gd name="T24" fmla="*/ 15 w 29"/>
                  <a:gd name="T25" fmla="*/ 11 h 63"/>
                  <a:gd name="T26" fmla="*/ 15 w 29"/>
                  <a:gd name="T27" fmla="*/ 52 h 63"/>
                  <a:gd name="T28" fmla="*/ 9 w 29"/>
                  <a:gd name="T29" fmla="*/ 51 h 63"/>
                  <a:gd name="T30" fmla="*/ 1 w 29"/>
                  <a:gd name="T31" fmla="*/ 48 h 63"/>
                  <a:gd name="T32" fmla="*/ 1 w 29"/>
                  <a:gd name="T33" fmla="*/ 14 h 63"/>
                  <a:gd name="T34" fmla="*/ 6 w 29"/>
                  <a:gd name="T35" fmla="*/ 12 h 63"/>
                  <a:gd name="T36" fmla="*/ 6 w 29"/>
                  <a:gd name="T37" fmla="*/ 49 h 63"/>
                  <a:gd name="T38" fmla="*/ 1 w 29"/>
                  <a:gd name="T3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0" y="9"/>
                    </a:moveTo>
                    <a:lnTo>
                      <a:pt x="0" y="51"/>
                    </a:lnTo>
                    <a:lnTo>
                      <a:pt x="29" y="63"/>
                    </a:lnTo>
                    <a:lnTo>
                      <a:pt x="29" y="0"/>
                    </a:lnTo>
                    <a:lnTo>
                      <a:pt x="0" y="9"/>
                    </a:lnTo>
                    <a:close/>
                    <a:moveTo>
                      <a:pt x="18" y="54"/>
                    </a:moveTo>
                    <a:lnTo>
                      <a:pt x="18" y="9"/>
                    </a:lnTo>
                    <a:lnTo>
                      <a:pt x="26" y="6"/>
                    </a:lnTo>
                    <a:lnTo>
                      <a:pt x="26" y="55"/>
                    </a:lnTo>
                    <a:lnTo>
                      <a:pt x="18" y="54"/>
                    </a:lnTo>
                    <a:close/>
                    <a:moveTo>
                      <a:pt x="9" y="51"/>
                    </a:moveTo>
                    <a:lnTo>
                      <a:pt x="9" y="12"/>
                    </a:lnTo>
                    <a:lnTo>
                      <a:pt x="15" y="11"/>
                    </a:lnTo>
                    <a:lnTo>
                      <a:pt x="15" y="52"/>
                    </a:lnTo>
                    <a:lnTo>
                      <a:pt x="9" y="51"/>
                    </a:lnTo>
                    <a:close/>
                    <a:moveTo>
                      <a:pt x="1" y="48"/>
                    </a:moveTo>
                    <a:lnTo>
                      <a:pt x="1" y="14"/>
                    </a:lnTo>
                    <a:lnTo>
                      <a:pt x="6" y="12"/>
                    </a:lnTo>
                    <a:lnTo>
                      <a:pt x="6" y="49"/>
                    </a:lnTo>
                    <a:lnTo>
                      <a:pt x="1" y="48"/>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40" name="Freeform 18">
                <a:extLst>
                  <a:ext uri="{FF2B5EF4-FFF2-40B4-BE49-F238E27FC236}">
                    <a16:creationId xmlns:a16="http://schemas.microsoft.com/office/drawing/2014/main" id="{BB68D364-31C7-4BC9-A325-99BFAC68E4EC}"/>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41" name="Freeform 19">
                <a:extLst>
                  <a:ext uri="{FF2B5EF4-FFF2-40B4-BE49-F238E27FC236}">
                    <a16:creationId xmlns:a16="http://schemas.microsoft.com/office/drawing/2014/main" id="{6BAB6C41-B738-4FDE-9A2C-887E779CBDCD}"/>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42" name="Freeform 20">
                <a:extLst>
                  <a:ext uri="{FF2B5EF4-FFF2-40B4-BE49-F238E27FC236}">
                    <a16:creationId xmlns:a16="http://schemas.microsoft.com/office/drawing/2014/main" id="{227B216F-4B69-4173-A836-3071109EF3A3}"/>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43" name="Freeform 21">
                <a:extLst>
                  <a:ext uri="{FF2B5EF4-FFF2-40B4-BE49-F238E27FC236}">
                    <a16:creationId xmlns:a16="http://schemas.microsoft.com/office/drawing/2014/main" id="{D75586BA-561C-45F4-AF8D-613C3C7D7E49}"/>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44" name="Freeform 22">
                <a:extLst>
                  <a:ext uri="{FF2B5EF4-FFF2-40B4-BE49-F238E27FC236}">
                    <a16:creationId xmlns:a16="http://schemas.microsoft.com/office/drawing/2014/main" id="{A7057933-0566-410C-BBF5-74DC25890223}"/>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45" name="Freeform 23">
                <a:extLst>
                  <a:ext uri="{FF2B5EF4-FFF2-40B4-BE49-F238E27FC236}">
                    <a16:creationId xmlns:a16="http://schemas.microsoft.com/office/drawing/2014/main" id="{086DE8D0-C20A-4F10-ACC4-CA7D0D747EEF}"/>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46" name="Freeform 24">
                <a:extLst>
                  <a:ext uri="{FF2B5EF4-FFF2-40B4-BE49-F238E27FC236}">
                    <a16:creationId xmlns:a16="http://schemas.microsoft.com/office/drawing/2014/main" id="{A509F6D3-7EB0-4877-A5E2-17197A57B2AC}"/>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47" name="Freeform 25">
                <a:extLst>
                  <a:ext uri="{FF2B5EF4-FFF2-40B4-BE49-F238E27FC236}">
                    <a16:creationId xmlns:a16="http://schemas.microsoft.com/office/drawing/2014/main" id="{3B9E43F8-1349-4982-8349-48B95AFAA44B}"/>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48" name="Freeform 26">
                <a:extLst>
                  <a:ext uri="{FF2B5EF4-FFF2-40B4-BE49-F238E27FC236}">
                    <a16:creationId xmlns:a16="http://schemas.microsoft.com/office/drawing/2014/main" id="{E956B0EE-4352-414A-91E3-F3EC505DAD4A}"/>
                  </a:ext>
                </a:extLst>
              </p:cNvPr>
              <p:cNvSpPr>
                <a:spLocks noEditPoints="1"/>
              </p:cNvSpPr>
              <p:nvPr/>
            </p:nvSpPr>
            <p:spPr bwMode="auto">
              <a:xfrm>
                <a:off x="2283" y="2478"/>
                <a:ext cx="29" cy="63"/>
              </a:xfrm>
              <a:custGeom>
                <a:avLst/>
                <a:gdLst>
                  <a:gd name="T0" fmla="*/ 17 w 29"/>
                  <a:gd name="T1" fmla="*/ 54 h 63"/>
                  <a:gd name="T2" fmla="*/ 17 w 29"/>
                  <a:gd name="T3" fmla="*/ 9 h 63"/>
                  <a:gd name="T4" fmla="*/ 25 w 29"/>
                  <a:gd name="T5" fmla="*/ 6 h 63"/>
                  <a:gd name="T6" fmla="*/ 25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5" y="6"/>
                    </a:lnTo>
                    <a:lnTo>
                      <a:pt x="25"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1224" name="TextBox 1223">
              <a:extLst>
                <a:ext uri="{FF2B5EF4-FFF2-40B4-BE49-F238E27FC236}">
                  <a16:creationId xmlns:a16="http://schemas.microsoft.com/office/drawing/2014/main" id="{2BBF50A9-9C9D-4E38-8595-EA4EA216C7E4}"/>
                </a:ext>
              </a:extLst>
            </p:cNvPr>
            <p:cNvSpPr txBox="1"/>
            <p:nvPr/>
          </p:nvSpPr>
          <p:spPr>
            <a:xfrm>
              <a:off x="4157331" y="3364333"/>
              <a:ext cx="179537" cy="123111"/>
            </a:xfrm>
            <a:prstGeom prst="rect">
              <a:avLst/>
            </a:prstGeom>
            <a:noFill/>
          </p:spPr>
          <p:txBody>
            <a:bodyPr wrap="none" lIns="0" tIns="0" rIns="0" bIns="0" rtlCol="0">
              <a:spAutoFit/>
            </a:bodyPr>
            <a:lstStyle/>
            <a:p>
              <a:pPr algn="ctr"/>
              <a:r>
                <a:rPr lang="en-US" sz="800"/>
                <a:t>AKS</a:t>
              </a:r>
            </a:p>
          </p:txBody>
        </p:sp>
        <p:sp>
          <p:nvSpPr>
            <p:cNvPr id="1225" name="Rectangle: Rounded Corners 1224">
              <a:extLst>
                <a:ext uri="{FF2B5EF4-FFF2-40B4-BE49-F238E27FC236}">
                  <a16:creationId xmlns:a16="http://schemas.microsoft.com/office/drawing/2014/main" id="{C93411C5-606A-4419-AC06-6FA7874CA5D6}"/>
                </a:ext>
              </a:extLst>
            </p:cNvPr>
            <p:cNvSpPr/>
            <p:nvPr/>
          </p:nvSpPr>
          <p:spPr bwMode="auto">
            <a:xfrm>
              <a:off x="3799891" y="2357373"/>
              <a:ext cx="822960" cy="1200560"/>
            </a:xfrm>
            <a:prstGeom prst="roundRect">
              <a:avLst>
                <a:gd name="adj" fmla="val 5619"/>
              </a:avLst>
            </a:prstGeom>
            <a:noFill/>
            <a:ln w="9525" cap="rnd">
              <a:solidFill>
                <a:schemeClr val="accent2">
                  <a:lumMod val="60000"/>
                  <a:lumOff val="4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800" err="1">
                <a:solidFill>
                  <a:srgbClr val="000000"/>
                </a:solidFill>
                <a:ea typeface="Segoe UI" pitchFamily="34" charset="0"/>
                <a:cs typeface="Segoe UI" pitchFamily="34" charset="0"/>
              </a:endParaRPr>
            </a:p>
          </p:txBody>
        </p:sp>
        <p:sp>
          <p:nvSpPr>
            <p:cNvPr id="1226" name="TextBox 1225">
              <a:extLst>
                <a:ext uri="{FF2B5EF4-FFF2-40B4-BE49-F238E27FC236}">
                  <a16:creationId xmlns:a16="http://schemas.microsoft.com/office/drawing/2014/main" id="{CD006ED5-CCF5-44C1-B47D-20F395097450}"/>
                </a:ext>
              </a:extLst>
            </p:cNvPr>
            <p:cNvSpPr txBox="1"/>
            <p:nvPr/>
          </p:nvSpPr>
          <p:spPr>
            <a:xfrm>
              <a:off x="3954390" y="3000535"/>
              <a:ext cx="585418" cy="107722"/>
            </a:xfrm>
            <a:prstGeom prst="rect">
              <a:avLst/>
            </a:prstGeom>
            <a:noFill/>
          </p:spPr>
          <p:txBody>
            <a:bodyPr wrap="none" lIns="0" tIns="0" rIns="0" bIns="0" rtlCol="0">
              <a:spAutoFit/>
            </a:bodyPr>
            <a:lstStyle/>
            <a:p>
              <a:pPr algn="ctr"/>
              <a:r>
                <a:rPr lang="en-US" sz="800" spc="-20"/>
                <a:t>Namespace 1-n</a:t>
              </a:r>
            </a:p>
          </p:txBody>
        </p:sp>
      </p:grpSp>
      <p:grpSp>
        <p:nvGrpSpPr>
          <p:cNvPr id="1117" name="Group 1116">
            <a:extLst>
              <a:ext uri="{FF2B5EF4-FFF2-40B4-BE49-F238E27FC236}">
                <a16:creationId xmlns:a16="http://schemas.microsoft.com/office/drawing/2014/main" id="{5B76631E-4A4C-433A-ACAB-D45362D76939}"/>
              </a:ext>
              <a:ext uri="{C183D7F6-B498-43B3-948B-1728B52AA6E4}">
                <adec:decorative xmlns:adec="http://schemas.microsoft.com/office/drawing/2017/decorative" val="1"/>
              </a:ext>
            </a:extLst>
          </p:cNvPr>
          <p:cNvGrpSpPr/>
          <p:nvPr/>
        </p:nvGrpSpPr>
        <p:grpSpPr>
          <a:xfrm>
            <a:off x="4698071" y="2357373"/>
            <a:ext cx="778209" cy="1200560"/>
            <a:chOff x="1545056" y="2526959"/>
            <a:chExt cx="778209" cy="1200560"/>
          </a:xfrm>
        </p:grpSpPr>
        <p:grpSp>
          <p:nvGrpSpPr>
            <p:cNvPr id="1185" name="Group 1184">
              <a:extLst>
                <a:ext uri="{FF2B5EF4-FFF2-40B4-BE49-F238E27FC236}">
                  <a16:creationId xmlns:a16="http://schemas.microsoft.com/office/drawing/2014/main" id="{172B9672-B02B-4E43-B2EC-712043F2FD82}"/>
                </a:ext>
              </a:extLst>
            </p:cNvPr>
            <p:cNvGrpSpPr/>
            <p:nvPr/>
          </p:nvGrpSpPr>
          <p:grpSpPr>
            <a:xfrm>
              <a:off x="1596137" y="2638640"/>
              <a:ext cx="676046" cy="326321"/>
              <a:chOff x="1477680" y="2582303"/>
              <a:chExt cx="676046" cy="326321"/>
            </a:xfrm>
          </p:grpSpPr>
          <p:sp>
            <p:nvSpPr>
              <p:cNvPr id="1211" name="TextBox 1210">
                <a:extLst>
                  <a:ext uri="{FF2B5EF4-FFF2-40B4-BE49-F238E27FC236}">
                    <a16:creationId xmlns:a16="http://schemas.microsoft.com/office/drawing/2014/main" id="{B6D8635D-4F4F-4D8E-9DD1-646F6FB3741A}"/>
                  </a:ext>
                </a:extLst>
              </p:cNvPr>
              <p:cNvSpPr txBox="1"/>
              <p:nvPr/>
            </p:nvSpPr>
            <p:spPr>
              <a:xfrm>
                <a:off x="1477680" y="2785513"/>
                <a:ext cx="676046" cy="123111"/>
              </a:xfrm>
              <a:prstGeom prst="rect">
                <a:avLst/>
              </a:prstGeom>
              <a:noFill/>
            </p:spPr>
            <p:txBody>
              <a:bodyPr wrap="square" lIns="0" tIns="0" rIns="0" bIns="0" rtlCol="0">
                <a:spAutoFit/>
              </a:bodyPr>
              <a:lstStyle/>
              <a:p>
                <a:pPr algn="ctr"/>
                <a:r>
                  <a:rPr lang="en-US" sz="800"/>
                  <a:t>Bastion Host</a:t>
                </a:r>
              </a:p>
            </p:txBody>
          </p:sp>
          <p:grpSp>
            <p:nvGrpSpPr>
              <p:cNvPr id="1212" name="Group 1211">
                <a:extLst>
                  <a:ext uri="{FF2B5EF4-FFF2-40B4-BE49-F238E27FC236}">
                    <a16:creationId xmlns:a16="http://schemas.microsoft.com/office/drawing/2014/main" id="{616078A2-743A-4D5D-90D0-DD1291E71F33}"/>
                  </a:ext>
                </a:extLst>
              </p:cNvPr>
              <p:cNvGrpSpPr/>
              <p:nvPr/>
            </p:nvGrpSpPr>
            <p:grpSpPr>
              <a:xfrm>
                <a:off x="1725182" y="2582303"/>
                <a:ext cx="181043" cy="166938"/>
                <a:chOff x="45451" y="2367412"/>
                <a:chExt cx="224124" cy="206663"/>
              </a:xfrm>
            </p:grpSpPr>
            <p:sp>
              <p:nvSpPr>
                <p:cNvPr id="1213" name="Freeform: Shape 1212">
                  <a:extLst>
                    <a:ext uri="{FF2B5EF4-FFF2-40B4-BE49-F238E27FC236}">
                      <a16:creationId xmlns:a16="http://schemas.microsoft.com/office/drawing/2014/main" id="{84010604-6C6B-440E-B06F-57823B90C8DB}"/>
                    </a:ext>
                  </a:extLst>
                </p:cNvPr>
                <p:cNvSpPr/>
                <p:nvPr/>
              </p:nvSpPr>
              <p:spPr>
                <a:xfrm>
                  <a:off x="61579" y="2379514"/>
                  <a:ext cx="195005" cy="138073"/>
                </a:xfrm>
                <a:custGeom>
                  <a:avLst/>
                  <a:gdLst>
                    <a:gd name="connsiteX0" fmla="*/ 257257 w 257257"/>
                    <a:gd name="connsiteY0" fmla="*/ 0 h 182150"/>
                    <a:gd name="connsiteX1" fmla="*/ 0 w 257257"/>
                    <a:gd name="connsiteY1" fmla="*/ 0 h 182150"/>
                    <a:gd name="connsiteX2" fmla="*/ 0 w 257257"/>
                    <a:gd name="connsiteY2" fmla="*/ 182151 h 182150"/>
                    <a:gd name="connsiteX3" fmla="*/ 257257 w 257257"/>
                    <a:gd name="connsiteY3" fmla="*/ 182151 h 182150"/>
                    <a:gd name="connsiteX4" fmla="*/ 257257 w 257257"/>
                    <a:gd name="connsiteY4" fmla="*/ 0 h 182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257" h="182150">
                      <a:moveTo>
                        <a:pt x="257257" y="0"/>
                      </a:moveTo>
                      <a:lnTo>
                        <a:pt x="0" y="0"/>
                      </a:lnTo>
                      <a:lnTo>
                        <a:pt x="0" y="182151"/>
                      </a:lnTo>
                      <a:lnTo>
                        <a:pt x="257257" y="182151"/>
                      </a:lnTo>
                      <a:lnTo>
                        <a:pt x="257257" y="0"/>
                      </a:lnTo>
                      <a:close/>
                    </a:path>
                  </a:pathLst>
                </a:custGeom>
                <a:solidFill>
                  <a:schemeClr val="tx1"/>
                </a:solidFill>
                <a:ln w="6804" cap="flat">
                  <a:noFill/>
                  <a:prstDash val="solid"/>
                  <a:miter/>
                </a:ln>
              </p:spPr>
              <p:txBody>
                <a:bodyPr rtlCol="0" anchor="ctr"/>
                <a:lstStyle/>
                <a:p>
                  <a:endParaRPr lang="en-US" sz="2400"/>
                </a:p>
              </p:txBody>
            </p:sp>
            <p:sp>
              <p:nvSpPr>
                <p:cNvPr id="1214" name="Freeform: Shape 1213">
                  <a:extLst>
                    <a:ext uri="{FF2B5EF4-FFF2-40B4-BE49-F238E27FC236}">
                      <a16:creationId xmlns:a16="http://schemas.microsoft.com/office/drawing/2014/main" id="{55F928C8-6A8D-479B-B9B4-699BE331F3CA}"/>
                    </a:ext>
                  </a:extLst>
                </p:cNvPr>
                <p:cNvSpPr/>
                <p:nvPr/>
              </p:nvSpPr>
              <p:spPr>
                <a:xfrm>
                  <a:off x="83986" y="2531039"/>
                  <a:ext cx="146142" cy="43036"/>
                </a:xfrm>
                <a:custGeom>
                  <a:avLst/>
                  <a:gdLst>
                    <a:gd name="connsiteX0" fmla="*/ 140752 w 192795"/>
                    <a:gd name="connsiteY0" fmla="*/ 0 h 56774"/>
                    <a:gd name="connsiteX1" fmla="*/ 133656 w 192795"/>
                    <a:gd name="connsiteY1" fmla="*/ 0 h 56774"/>
                    <a:gd name="connsiteX2" fmla="*/ 63871 w 192795"/>
                    <a:gd name="connsiteY2" fmla="*/ 0 h 56774"/>
                    <a:gd name="connsiteX3" fmla="*/ 60322 w 192795"/>
                    <a:gd name="connsiteY3" fmla="*/ 0 h 56774"/>
                    <a:gd name="connsiteX4" fmla="*/ 0 w 192795"/>
                    <a:gd name="connsiteY4" fmla="*/ 39032 h 56774"/>
                    <a:gd name="connsiteX5" fmla="*/ 0 w 192795"/>
                    <a:gd name="connsiteY5" fmla="*/ 56774 h 56774"/>
                    <a:gd name="connsiteX6" fmla="*/ 72150 w 192795"/>
                    <a:gd name="connsiteY6" fmla="*/ 56774 h 56774"/>
                    <a:gd name="connsiteX7" fmla="*/ 124784 w 192795"/>
                    <a:gd name="connsiteY7" fmla="*/ 56774 h 56774"/>
                    <a:gd name="connsiteX8" fmla="*/ 192795 w 192795"/>
                    <a:gd name="connsiteY8" fmla="*/ 56774 h 56774"/>
                    <a:gd name="connsiteX9" fmla="*/ 192795 w 192795"/>
                    <a:gd name="connsiteY9" fmla="*/ 39032 h 56774"/>
                    <a:gd name="connsiteX10" fmla="*/ 140752 w 192795"/>
                    <a:gd name="connsiteY10" fmla="*/ 0 h 5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795" h="56774">
                      <a:moveTo>
                        <a:pt x="140752" y="0"/>
                      </a:moveTo>
                      <a:lnTo>
                        <a:pt x="133656" y="0"/>
                      </a:lnTo>
                      <a:lnTo>
                        <a:pt x="63871" y="0"/>
                      </a:lnTo>
                      <a:lnTo>
                        <a:pt x="60322" y="0"/>
                      </a:lnTo>
                      <a:cubicBezTo>
                        <a:pt x="69785" y="34301"/>
                        <a:pt x="56774" y="39032"/>
                        <a:pt x="0" y="39032"/>
                      </a:cubicBezTo>
                      <a:lnTo>
                        <a:pt x="0" y="56774"/>
                      </a:lnTo>
                      <a:lnTo>
                        <a:pt x="72150" y="56774"/>
                      </a:lnTo>
                      <a:lnTo>
                        <a:pt x="124784" y="56774"/>
                      </a:lnTo>
                      <a:lnTo>
                        <a:pt x="192795" y="56774"/>
                      </a:lnTo>
                      <a:lnTo>
                        <a:pt x="192795" y="39032"/>
                      </a:lnTo>
                      <a:cubicBezTo>
                        <a:pt x="136612" y="39032"/>
                        <a:pt x="131290" y="34301"/>
                        <a:pt x="140752" y="0"/>
                      </a:cubicBezTo>
                      <a:close/>
                    </a:path>
                  </a:pathLst>
                </a:custGeom>
                <a:solidFill>
                  <a:srgbClr val="1B5BAE"/>
                </a:solidFill>
                <a:ln w="6804" cap="flat">
                  <a:noFill/>
                  <a:prstDash val="solid"/>
                  <a:miter/>
                </a:ln>
              </p:spPr>
              <p:txBody>
                <a:bodyPr rtlCol="0" anchor="ctr"/>
                <a:lstStyle/>
                <a:p>
                  <a:endParaRPr lang="en-US" sz="2400"/>
                </a:p>
              </p:txBody>
            </p:sp>
            <p:sp>
              <p:nvSpPr>
                <p:cNvPr id="1215" name="Freeform: Shape 1214">
                  <a:extLst>
                    <a:ext uri="{FF2B5EF4-FFF2-40B4-BE49-F238E27FC236}">
                      <a16:creationId xmlns:a16="http://schemas.microsoft.com/office/drawing/2014/main" id="{89587955-5582-4737-B3A8-4D0D592ACAD3}"/>
                    </a:ext>
                  </a:extLst>
                </p:cNvPr>
                <p:cNvSpPr/>
                <p:nvPr/>
              </p:nvSpPr>
              <p:spPr>
                <a:xfrm>
                  <a:off x="62004" y="2367412"/>
                  <a:ext cx="207571" cy="163526"/>
                </a:xfrm>
                <a:custGeom>
                  <a:avLst/>
                  <a:gdLst>
                    <a:gd name="connsiteX0" fmla="*/ 256093 w 273834"/>
                    <a:gd name="connsiteY0" fmla="*/ 0 h 215728"/>
                    <a:gd name="connsiteX1" fmla="*/ 228889 w 273834"/>
                    <a:gd name="connsiteY1" fmla="*/ 22473 h 215728"/>
                    <a:gd name="connsiteX2" fmla="*/ 250179 w 273834"/>
                    <a:gd name="connsiteY2" fmla="*/ 22473 h 215728"/>
                    <a:gd name="connsiteX3" fmla="*/ 250160 w 273834"/>
                    <a:gd name="connsiteY3" fmla="*/ 193256 h 215728"/>
                    <a:gd name="connsiteX4" fmla="*/ 27204 w 273834"/>
                    <a:gd name="connsiteY4" fmla="*/ 193256 h 215728"/>
                    <a:gd name="connsiteX5" fmla="*/ 0 w 273834"/>
                    <a:gd name="connsiteY5" fmla="*/ 215729 h 215728"/>
                    <a:gd name="connsiteX6" fmla="*/ 256074 w 273834"/>
                    <a:gd name="connsiteY6" fmla="*/ 215729 h 215728"/>
                    <a:gd name="connsiteX7" fmla="*/ 273816 w 273834"/>
                    <a:gd name="connsiteY7" fmla="*/ 199169 h 215728"/>
                    <a:gd name="connsiteX8" fmla="*/ 273835 w 273834"/>
                    <a:gd name="connsiteY8" fmla="*/ 16559 h 215728"/>
                    <a:gd name="connsiteX9" fmla="*/ 256093 w 273834"/>
                    <a:gd name="connsiteY9" fmla="*/ 0 h 2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34" h="215728">
                      <a:moveTo>
                        <a:pt x="256093" y="0"/>
                      </a:moveTo>
                      <a:lnTo>
                        <a:pt x="228889" y="22473"/>
                      </a:lnTo>
                      <a:lnTo>
                        <a:pt x="250179" y="22473"/>
                      </a:lnTo>
                      <a:lnTo>
                        <a:pt x="250160" y="193256"/>
                      </a:lnTo>
                      <a:lnTo>
                        <a:pt x="27204" y="193256"/>
                      </a:lnTo>
                      <a:lnTo>
                        <a:pt x="0" y="215729"/>
                      </a:lnTo>
                      <a:lnTo>
                        <a:pt x="256074" y="215729"/>
                      </a:lnTo>
                      <a:cubicBezTo>
                        <a:pt x="264946" y="215729"/>
                        <a:pt x="273816" y="208040"/>
                        <a:pt x="273816" y="199169"/>
                      </a:cubicBezTo>
                      <a:lnTo>
                        <a:pt x="273835" y="16559"/>
                      </a:lnTo>
                      <a:cubicBezTo>
                        <a:pt x="273835" y="8280"/>
                        <a:pt x="264963" y="0"/>
                        <a:pt x="256093" y="0"/>
                      </a:cubicBezTo>
                      <a:close/>
                    </a:path>
                  </a:pathLst>
                </a:custGeom>
                <a:solidFill>
                  <a:srgbClr val="56A1D2"/>
                </a:solidFill>
                <a:ln w="6804" cap="flat">
                  <a:noFill/>
                  <a:prstDash val="solid"/>
                  <a:miter/>
                </a:ln>
              </p:spPr>
              <p:txBody>
                <a:bodyPr rtlCol="0" anchor="ctr"/>
                <a:lstStyle/>
                <a:p>
                  <a:endParaRPr lang="en-US" sz="2400"/>
                </a:p>
              </p:txBody>
            </p:sp>
            <p:sp>
              <p:nvSpPr>
                <p:cNvPr id="1216" name="Freeform: Shape 1215">
                  <a:extLst>
                    <a:ext uri="{FF2B5EF4-FFF2-40B4-BE49-F238E27FC236}">
                      <a16:creationId xmlns:a16="http://schemas.microsoft.com/office/drawing/2014/main" id="{E0CE093F-808E-4DFD-97CE-F07A71F7CB1E}"/>
                    </a:ext>
                  </a:extLst>
                </p:cNvPr>
                <p:cNvSpPr/>
                <p:nvPr/>
              </p:nvSpPr>
              <p:spPr>
                <a:xfrm>
                  <a:off x="84450" y="2560622"/>
                  <a:ext cx="146590" cy="13448"/>
                </a:xfrm>
                <a:custGeom>
                  <a:avLst/>
                  <a:gdLst>
                    <a:gd name="connsiteX0" fmla="*/ 193387 w 193386"/>
                    <a:gd name="connsiteY0" fmla="*/ 0 h 17741"/>
                    <a:gd name="connsiteX1" fmla="*/ 0 w 193386"/>
                    <a:gd name="connsiteY1" fmla="*/ 0 h 17741"/>
                    <a:gd name="connsiteX2" fmla="*/ 0 w 193386"/>
                    <a:gd name="connsiteY2" fmla="*/ 17742 h 17741"/>
                    <a:gd name="connsiteX3" fmla="*/ 193387 w 193386"/>
                    <a:gd name="connsiteY3" fmla="*/ 17742 h 17741"/>
                    <a:gd name="connsiteX4" fmla="*/ 193387 w 193386"/>
                    <a:gd name="connsiteY4" fmla="*/ 0 h 17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386" h="17741">
                      <a:moveTo>
                        <a:pt x="193387" y="0"/>
                      </a:moveTo>
                      <a:lnTo>
                        <a:pt x="0" y="0"/>
                      </a:lnTo>
                      <a:lnTo>
                        <a:pt x="0" y="17742"/>
                      </a:lnTo>
                      <a:lnTo>
                        <a:pt x="193387" y="17742"/>
                      </a:lnTo>
                      <a:lnTo>
                        <a:pt x="193387" y="0"/>
                      </a:lnTo>
                      <a:close/>
                    </a:path>
                  </a:pathLst>
                </a:custGeom>
                <a:solidFill>
                  <a:srgbClr val="56A1D2"/>
                </a:solidFill>
                <a:ln w="6804" cap="flat">
                  <a:noFill/>
                  <a:prstDash val="solid"/>
                  <a:miter/>
                </a:ln>
              </p:spPr>
              <p:txBody>
                <a:bodyPr rtlCol="0" anchor="ctr"/>
                <a:lstStyle/>
                <a:p>
                  <a:endParaRPr lang="en-US" sz="2400"/>
                </a:p>
              </p:txBody>
            </p:sp>
            <p:sp>
              <p:nvSpPr>
                <p:cNvPr id="1217" name="Freeform: Shape 1216">
                  <a:extLst>
                    <a:ext uri="{FF2B5EF4-FFF2-40B4-BE49-F238E27FC236}">
                      <a16:creationId xmlns:a16="http://schemas.microsoft.com/office/drawing/2014/main" id="{EC404466-2F35-4589-88D5-600272BBB6E7}"/>
                    </a:ext>
                  </a:extLst>
                </p:cNvPr>
                <p:cNvSpPr/>
                <p:nvPr/>
              </p:nvSpPr>
              <p:spPr>
                <a:xfrm>
                  <a:off x="119412" y="2398347"/>
                  <a:ext cx="81140" cy="47070"/>
                </a:xfrm>
                <a:custGeom>
                  <a:avLst/>
                  <a:gdLst>
                    <a:gd name="connsiteX0" fmla="*/ 53226 w 107042"/>
                    <a:gd name="connsiteY0" fmla="*/ 62096 h 62096"/>
                    <a:gd name="connsiteX1" fmla="*/ 52634 w 107042"/>
                    <a:gd name="connsiteY1" fmla="*/ 62096 h 62096"/>
                    <a:gd name="connsiteX2" fmla="*/ 591 w 107042"/>
                    <a:gd name="connsiteY2" fmla="*/ 31935 h 62096"/>
                    <a:gd name="connsiteX3" fmla="*/ 0 w 107042"/>
                    <a:gd name="connsiteY3" fmla="*/ 30753 h 62096"/>
                    <a:gd name="connsiteX4" fmla="*/ 591 w 107042"/>
                    <a:gd name="connsiteY4" fmla="*/ 29570 h 62096"/>
                    <a:gd name="connsiteX5" fmla="*/ 52634 w 107042"/>
                    <a:gd name="connsiteY5" fmla="*/ 0 h 62096"/>
                    <a:gd name="connsiteX6" fmla="*/ 54408 w 107042"/>
                    <a:gd name="connsiteY6" fmla="*/ 0 h 62096"/>
                    <a:gd name="connsiteX7" fmla="*/ 106451 w 107042"/>
                    <a:gd name="connsiteY7" fmla="*/ 30161 h 62096"/>
                    <a:gd name="connsiteX8" fmla="*/ 107042 w 107042"/>
                    <a:gd name="connsiteY8" fmla="*/ 31344 h 62096"/>
                    <a:gd name="connsiteX9" fmla="*/ 106451 w 107042"/>
                    <a:gd name="connsiteY9" fmla="*/ 32527 h 62096"/>
                    <a:gd name="connsiteX10" fmla="*/ 54999 w 107042"/>
                    <a:gd name="connsiteY10" fmla="*/ 62096 h 62096"/>
                    <a:gd name="connsiteX11" fmla="*/ 53226 w 107042"/>
                    <a:gd name="connsiteY11" fmla="*/ 62096 h 6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042" h="62096">
                      <a:moveTo>
                        <a:pt x="53226" y="62096"/>
                      </a:moveTo>
                      <a:lnTo>
                        <a:pt x="52634" y="62096"/>
                      </a:lnTo>
                      <a:lnTo>
                        <a:pt x="591" y="31935"/>
                      </a:lnTo>
                      <a:cubicBezTo>
                        <a:pt x="0" y="31935"/>
                        <a:pt x="0" y="31344"/>
                        <a:pt x="0" y="30753"/>
                      </a:cubicBezTo>
                      <a:cubicBezTo>
                        <a:pt x="0" y="30161"/>
                        <a:pt x="0" y="29570"/>
                        <a:pt x="591" y="29570"/>
                      </a:cubicBezTo>
                      <a:lnTo>
                        <a:pt x="52634" y="0"/>
                      </a:lnTo>
                      <a:cubicBezTo>
                        <a:pt x="53226" y="0"/>
                        <a:pt x="53817" y="0"/>
                        <a:pt x="54408" y="0"/>
                      </a:cubicBezTo>
                      <a:lnTo>
                        <a:pt x="106451" y="30161"/>
                      </a:lnTo>
                      <a:cubicBezTo>
                        <a:pt x="107042" y="30161"/>
                        <a:pt x="107042" y="30753"/>
                        <a:pt x="107042" y="31344"/>
                      </a:cubicBezTo>
                      <a:cubicBezTo>
                        <a:pt x="107042" y="31935"/>
                        <a:pt x="107042" y="32527"/>
                        <a:pt x="106451" y="32527"/>
                      </a:cubicBezTo>
                      <a:lnTo>
                        <a:pt x="54999" y="62096"/>
                      </a:lnTo>
                      <a:cubicBezTo>
                        <a:pt x="53817" y="62096"/>
                        <a:pt x="53817" y="62096"/>
                        <a:pt x="53226" y="62096"/>
                      </a:cubicBezTo>
                      <a:close/>
                    </a:path>
                  </a:pathLst>
                </a:custGeom>
                <a:solidFill>
                  <a:srgbClr val="82B8F9"/>
                </a:solidFill>
                <a:ln w="6804" cap="flat">
                  <a:noFill/>
                  <a:prstDash val="solid"/>
                  <a:miter/>
                </a:ln>
              </p:spPr>
              <p:txBody>
                <a:bodyPr rtlCol="0" anchor="ctr"/>
                <a:lstStyle/>
                <a:p>
                  <a:endParaRPr lang="en-US" sz="2400"/>
                </a:p>
              </p:txBody>
            </p:sp>
            <p:sp>
              <p:nvSpPr>
                <p:cNvPr id="1218" name="Freeform: Shape 1217">
                  <a:extLst>
                    <a:ext uri="{FF2B5EF4-FFF2-40B4-BE49-F238E27FC236}">
                      <a16:creationId xmlns:a16="http://schemas.microsoft.com/office/drawing/2014/main" id="{C781988D-4ACA-43C4-802F-B860534DABA1}"/>
                    </a:ext>
                  </a:extLst>
                </p:cNvPr>
                <p:cNvSpPr/>
                <p:nvPr/>
              </p:nvSpPr>
              <p:spPr>
                <a:xfrm>
                  <a:off x="113578" y="2430170"/>
                  <a:ext cx="41691" cy="70381"/>
                </a:xfrm>
                <a:custGeom>
                  <a:avLst/>
                  <a:gdLst>
                    <a:gd name="connsiteX0" fmla="*/ 55000 w 55000"/>
                    <a:gd name="connsiteY0" fmla="*/ 91666 h 92849"/>
                    <a:gd name="connsiteX1" fmla="*/ 55000 w 55000"/>
                    <a:gd name="connsiteY1" fmla="*/ 31344 h 92849"/>
                    <a:gd name="connsiteX2" fmla="*/ 54409 w 55000"/>
                    <a:gd name="connsiteY2" fmla="*/ 30161 h 92849"/>
                    <a:gd name="connsiteX3" fmla="*/ 2366 w 55000"/>
                    <a:gd name="connsiteY3" fmla="*/ 0 h 92849"/>
                    <a:gd name="connsiteX4" fmla="*/ 592 w 55000"/>
                    <a:gd name="connsiteY4" fmla="*/ 0 h 92849"/>
                    <a:gd name="connsiteX5" fmla="*/ 0 w 55000"/>
                    <a:gd name="connsiteY5" fmla="*/ 1183 h 92849"/>
                    <a:gd name="connsiteX6" fmla="*/ 0 w 55000"/>
                    <a:gd name="connsiteY6" fmla="*/ 61505 h 92849"/>
                    <a:gd name="connsiteX7" fmla="*/ 592 w 55000"/>
                    <a:gd name="connsiteY7" fmla="*/ 62688 h 92849"/>
                    <a:gd name="connsiteX8" fmla="*/ 52635 w 55000"/>
                    <a:gd name="connsiteY8" fmla="*/ 92849 h 92849"/>
                    <a:gd name="connsiteX9" fmla="*/ 53226 w 55000"/>
                    <a:gd name="connsiteY9" fmla="*/ 92849 h 92849"/>
                    <a:gd name="connsiteX10" fmla="*/ 53817 w 55000"/>
                    <a:gd name="connsiteY10" fmla="*/ 92849 h 92849"/>
                    <a:gd name="connsiteX11" fmla="*/ 55000 w 55000"/>
                    <a:gd name="connsiteY11" fmla="*/ 91666 h 9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000" h="92849">
                      <a:moveTo>
                        <a:pt x="55000" y="91666"/>
                      </a:moveTo>
                      <a:lnTo>
                        <a:pt x="55000" y="31344"/>
                      </a:lnTo>
                      <a:cubicBezTo>
                        <a:pt x="55000" y="30753"/>
                        <a:pt x="54409" y="30161"/>
                        <a:pt x="54409" y="30161"/>
                      </a:cubicBezTo>
                      <a:lnTo>
                        <a:pt x="2366" y="0"/>
                      </a:lnTo>
                      <a:cubicBezTo>
                        <a:pt x="1775" y="0"/>
                        <a:pt x="1183" y="0"/>
                        <a:pt x="592" y="0"/>
                      </a:cubicBezTo>
                      <a:cubicBezTo>
                        <a:pt x="1" y="0"/>
                        <a:pt x="0" y="591"/>
                        <a:pt x="0" y="1183"/>
                      </a:cubicBezTo>
                      <a:lnTo>
                        <a:pt x="0" y="61505"/>
                      </a:lnTo>
                      <a:cubicBezTo>
                        <a:pt x="0" y="62096"/>
                        <a:pt x="592" y="62688"/>
                        <a:pt x="592" y="62688"/>
                      </a:cubicBezTo>
                      <a:lnTo>
                        <a:pt x="52635" y="92849"/>
                      </a:lnTo>
                      <a:lnTo>
                        <a:pt x="53226" y="92849"/>
                      </a:lnTo>
                      <a:lnTo>
                        <a:pt x="53817" y="92849"/>
                      </a:lnTo>
                      <a:cubicBezTo>
                        <a:pt x="55000" y="92849"/>
                        <a:pt x="55000" y="92258"/>
                        <a:pt x="55000" y="91666"/>
                      </a:cubicBezTo>
                      <a:close/>
                    </a:path>
                  </a:pathLst>
                </a:custGeom>
                <a:solidFill>
                  <a:srgbClr val="61A2F5"/>
                </a:solidFill>
                <a:ln w="6804" cap="flat">
                  <a:noFill/>
                  <a:prstDash val="solid"/>
                  <a:miter/>
                </a:ln>
              </p:spPr>
              <p:txBody>
                <a:bodyPr rtlCol="0" anchor="ctr"/>
                <a:lstStyle/>
                <a:p>
                  <a:endParaRPr lang="en-US" sz="2400"/>
                </a:p>
              </p:txBody>
            </p:sp>
            <p:sp>
              <p:nvSpPr>
                <p:cNvPr id="1219" name="Freeform: Shape 1218">
                  <a:extLst>
                    <a:ext uri="{FF2B5EF4-FFF2-40B4-BE49-F238E27FC236}">
                      <a16:creationId xmlns:a16="http://schemas.microsoft.com/office/drawing/2014/main" id="{E97B688E-506F-4A7E-9257-3B9A81CB442C}"/>
                    </a:ext>
                  </a:extLst>
                </p:cNvPr>
                <p:cNvSpPr/>
                <p:nvPr/>
              </p:nvSpPr>
              <p:spPr>
                <a:xfrm>
                  <a:off x="164245" y="2430625"/>
                  <a:ext cx="41691" cy="69933"/>
                </a:xfrm>
                <a:custGeom>
                  <a:avLst/>
                  <a:gdLst>
                    <a:gd name="connsiteX0" fmla="*/ 54408 w 55000"/>
                    <a:gd name="connsiteY0" fmla="*/ 62096 h 92258"/>
                    <a:gd name="connsiteX1" fmla="*/ 55000 w 55000"/>
                    <a:gd name="connsiteY1" fmla="*/ 60914 h 92258"/>
                    <a:gd name="connsiteX2" fmla="*/ 55000 w 55000"/>
                    <a:gd name="connsiteY2" fmla="*/ 1183 h 92258"/>
                    <a:gd name="connsiteX3" fmla="*/ 54408 w 55000"/>
                    <a:gd name="connsiteY3" fmla="*/ 0 h 92258"/>
                    <a:gd name="connsiteX4" fmla="*/ 52635 w 55000"/>
                    <a:gd name="connsiteY4" fmla="*/ 0 h 92258"/>
                    <a:gd name="connsiteX5" fmla="*/ 592 w 55000"/>
                    <a:gd name="connsiteY5" fmla="*/ 30161 h 92258"/>
                    <a:gd name="connsiteX6" fmla="*/ 0 w 55000"/>
                    <a:gd name="connsiteY6" fmla="*/ 31344 h 92258"/>
                    <a:gd name="connsiteX7" fmla="*/ 0 w 55000"/>
                    <a:gd name="connsiteY7" fmla="*/ 91075 h 92258"/>
                    <a:gd name="connsiteX8" fmla="*/ 592 w 55000"/>
                    <a:gd name="connsiteY8" fmla="*/ 92258 h 92258"/>
                    <a:gd name="connsiteX9" fmla="*/ 1183 w 55000"/>
                    <a:gd name="connsiteY9" fmla="*/ 92258 h 92258"/>
                    <a:gd name="connsiteX10" fmla="*/ 1775 w 55000"/>
                    <a:gd name="connsiteY10" fmla="*/ 92258 h 92258"/>
                    <a:gd name="connsiteX11" fmla="*/ 54408 w 55000"/>
                    <a:gd name="connsiteY11" fmla="*/ 62096 h 9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000" h="92258">
                      <a:moveTo>
                        <a:pt x="54408" y="62096"/>
                      </a:moveTo>
                      <a:cubicBezTo>
                        <a:pt x="55000" y="62096"/>
                        <a:pt x="55000" y="61505"/>
                        <a:pt x="55000" y="60914"/>
                      </a:cubicBezTo>
                      <a:lnTo>
                        <a:pt x="55000" y="1183"/>
                      </a:lnTo>
                      <a:cubicBezTo>
                        <a:pt x="55000" y="591"/>
                        <a:pt x="54408" y="0"/>
                        <a:pt x="54408" y="0"/>
                      </a:cubicBezTo>
                      <a:cubicBezTo>
                        <a:pt x="53817" y="0"/>
                        <a:pt x="53226" y="0"/>
                        <a:pt x="52635" y="0"/>
                      </a:cubicBezTo>
                      <a:lnTo>
                        <a:pt x="592" y="30161"/>
                      </a:lnTo>
                      <a:cubicBezTo>
                        <a:pt x="0" y="30161"/>
                        <a:pt x="0" y="30753"/>
                        <a:pt x="0" y="31344"/>
                      </a:cubicBezTo>
                      <a:lnTo>
                        <a:pt x="0" y="91075"/>
                      </a:lnTo>
                      <a:cubicBezTo>
                        <a:pt x="0" y="91666"/>
                        <a:pt x="592" y="92258"/>
                        <a:pt x="592" y="92258"/>
                      </a:cubicBezTo>
                      <a:lnTo>
                        <a:pt x="1183" y="92258"/>
                      </a:lnTo>
                      <a:lnTo>
                        <a:pt x="1775" y="92258"/>
                      </a:lnTo>
                      <a:lnTo>
                        <a:pt x="54408" y="62096"/>
                      </a:lnTo>
                      <a:close/>
                    </a:path>
                  </a:pathLst>
                </a:custGeom>
                <a:solidFill>
                  <a:srgbClr val="1976BE"/>
                </a:solidFill>
                <a:ln w="6804" cap="flat">
                  <a:noFill/>
                  <a:prstDash val="solid"/>
                  <a:miter/>
                </a:ln>
              </p:spPr>
              <p:txBody>
                <a:bodyPr rtlCol="0" anchor="ctr"/>
                <a:lstStyle/>
                <a:p>
                  <a:endParaRPr lang="en-US" sz="2400"/>
                </a:p>
              </p:txBody>
            </p:sp>
            <p:sp>
              <p:nvSpPr>
                <p:cNvPr id="1220" name="Freeform: Shape 1219">
                  <a:extLst>
                    <a:ext uri="{FF2B5EF4-FFF2-40B4-BE49-F238E27FC236}">
                      <a16:creationId xmlns:a16="http://schemas.microsoft.com/office/drawing/2014/main" id="{41B4835D-FC9E-4FCA-A2A5-23E48089FB47}"/>
                    </a:ext>
                  </a:extLst>
                </p:cNvPr>
                <p:cNvSpPr/>
                <p:nvPr/>
              </p:nvSpPr>
              <p:spPr>
                <a:xfrm>
                  <a:off x="45451" y="2367412"/>
                  <a:ext cx="210696" cy="163626"/>
                </a:xfrm>
                <a:custGeom>
                  <a:avLst/>
                  <a:gdLst>
                    <a:gd name="connsiteX0" fmla="*/ 22473 w 277956"/>
                    <a:gd name="connsiteY0" fmla="*/ 193387 h 215860"/>
                    <a:gd name="connsiteX1" fmla="*/ 22473 w 277956"/>
                    <a:gd name="connsiteY1" fmla="*/ 22473 h 215860"/>
                    <a:gd name="connsiteX2" fmla="*/ 251343 w 277956"/>
                    <a:gd name="connsiteY2" fmla="*/ 22473 h 215860"/>
                    <a:gd name="connsiteX3" fmla="*/ 277956 w 277956"/>
                    <a:gd name="connsiteY3" fmla="*/ 0 h 215860"/>
                    <a:gd name="connsiteX4" fmla="*/ 15968 w 277956"/>
                    <a:gd name="connsiteY4" fmla="*/ 0 h 215860"/>
                    <a:gd name="connsiteX5" fmla="*/ 5914 w 277956"/>
                    <a:gd name="connsiteY5" fmla="*/ 4140 h 215860"/>
                    <a:gd name="connsiteX6" fmla="*/ 0 w 277956"/>
                    <a:gd name="connsiteY6" fmla="*/ 16559 h 215860"/>
                    <a:gd name="connsiteX7" fmla="*/ 0 w 277956"/>
                    <a:gd name="connsiteY7" fmla="*/ 199301 h 215860"/>
                    <a:gd name="connsiteX8" fmla="*/ 15968 w 277956"/>
                    <a:gd name="connsiteY8" fmla="*/ 215860 h 215860"/>
                    <a:gd name="connsiteX9" fmla="*/ 22473 w 277956"/>
                    <a:gd name="connsiteY9" fmla="*/ 215860 h 215860"/>
                    <a:gd name="connsiteX10" fmla="*/ 49678 w 277956"/>
                    <a:gd name="connsiteY10" fmla="*/ 193387 h 215860"/>
                    <a:gd name="connsiteX11" fmla="*/ 22473 w 277956"/>
                    <a:gd name="connsiteY11" fmla="*/ 193387 h 21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956" h="215860">
                      <a:moveTo>
                        <a:pt x="22473" y="193387"/>
                      </a:moveTo>
                      <a:lnTo>
                        <a:pt x="22473" y="22473"/>
                      </a:lnTo>
                      <a:lnTo>
                        <a:pt x="251343" y="22473"/>
                      </a:lnTo>
                      <a:lnTo>
                        <a:pt x="277956" y="0"/>
                      </a:lnTo>
                      <a:lnTo>
                        <a:pt x="15968" y="0"/>
                      </a:lnTo>
                      <a:cubicBezTo>
                        <a:pt x="12419" y="0"/>
                        <a:pt x="8871" y="1774"/>
                        <a:pt x="5914" y="4140"/>
                      </a:cubicBezTo>
                      <a:cubicBezTo>
                        <a:pt x="2366" y="7097"/>
                        <a:pt x="0" y="11828"/>
                        <a:pt x="0" y="16559"/>
                      </a:cubicBezTo>
                      <a:lnTo>
                        <a:pt x="0" y="199301"/>
                      </a:lnTo>
                      <a:cubicBezTo>
                        <a:pt x="0" y="208172"/>
                        <a:pt x="7097" y="215860"/>
                        <a:pt x="15968" y="215860"/>
                      </a:cubicBezTo>
                      <a:lnTo>
                        <a:pt x="22473" y="215860"/>
                      </a:lnTo>
                      <a:lnTo>
                        <a:pt x="49678" y="193387"/>
                      </a:lnTo>
                      <a:lnTo>
                        <a:pt x="22473" y="193387"/>
                      </a:lnTo>
                      <a:close/>
                    </a:path>
                  </a:pathLst>
                </a:custGeom>
                <a:solidFill>
                  <a:srgbClr val="84ADD7"/>
                </a:solidFill>
                <a:ln w="6804" cap="flat">
                  <a:noFill/>
                  <a:prstDash val="solid"/>
                  <a:miter/>
                </a:ln>
              </p:spPr>
              <p:txBody>
                <a:bodyPr rtlCol="0" anchor="ctr"/>
                <a:lstStyle/>
                <a:p>
                  <a:endParaRPr lang="en-US" sz="2400"/>
                </a:p>
              </p:txBody>
            </p:sp>
            <p:sp>
              <p:nvSpPr>
                <p:cNvPr id="1221" name="Freeform: Shape 1220">
                  <a:extLst>
                    <a:ext uri="{FF2B5EF4-FFF2-40B4-BE49-F238E27FC236}">
                      <a16:creationId xmlns:a16="http://schemas.microsoft.com/office/drawing/2014/main" id="{DFC57530-8FCA-44A3-9442-699D2F229128}"/>
                    </a:ext>
                  </a:extLst>
                </p:cNvPr>
                <p:cNvSpPr/>
                <p:nvPr/>
              </p:nvSpPr>
              <p:spPr>
                <a:xfrm>
                  <a:off x="153486" y="2373690"/>
                  <a:ext cx="6276" cy="6276"/>
                </a:xfrm>
                <a:custGeom>
                  <a:avLst/>
                  <a:gdLst>
                    <a:gd name="connsiteX0" fmla="*/ 8280 w 8279"/>
                    <a:gd name="connsiteY0" fmla="*/ 4140 h 8279"/>
                    <a:gd name="connsiteX1" fmla="*/ 4140 w 8279"/>
                    <a:gd name="connsiteY1" fmla="*/ 8280 h 8279"/>
                    <a:gd name="connsiteX2" fmla="*/ 0 w 8279"/>
                    <a:gd name="connsiteY2" fmla="*/ 4140 h 8279"/>
                    <a:gd name="connsiteX3" fmla="*/ 4140 w 8279"/>
                    <a:gd name="connsiteY3" fmla="*/ 0 h 8279"/>
                    <a:gd name="connsiteX4" fmla="*/ 8280 w 8279"/>
                    <a:gd name="connsiteY4" fmla="*/ 4140 h 8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9" h="8279">
                      <a:moveTo>
                        <a:pt x="8280" y="4140"/>
                      </a:moveTo>
                      <a:cubicBezTo>
                        <a:pt x="8280" y="6505"/>
                        <a:pt x="6506" y="8280"/>
                        <a:pt x="4140" y="8280"/>
                      </a:cubicBezTo>
                      <a:cubicBezTo>
                        <a:pt x="1775" y="8280"/>
                        <a:pt x="0" y="6505"/>
                        <a:pt x="0" y="4140"/>
                      </a:cubicBezTo>
                      <a:cubicBezTo>
                        <a:pt x="0" y="1774"/>
                        <a:pt x="1775" y="0"/>
                        <a:pt x="4140" y="0"/>
                      </a:cubicBezTo>
                      <a:cubicBezTo>
                        <a:pt x="6506" y="0"/>
                        <a:pt x="8280" y="1774"/>
                        <a:pt x="8280" y="4140"/>
                      </a:cubicBezTo>
                      <a:close/>
                    </a:path>
                  </a:pathLst>
                </a:custGeom>
                <a:solidFill>
                  <a:srgbClr val="B7D332"/>
                </a:solidFill>
                <a:ln w="6804" cap="flat">
                  <a:noFill/>
                  <a:prstDash val="solid"/>
                  <a:miter/>
                </a:ln>
              </p:spPr>
              <p:txBody>
                <a:bodyPr rtlCol="0" anchor="ctr"/>
                <a:lstStyle/>
                <a:p>
                  <a:endParaRPr lang="en-US" sz="2400"/>
                </a:p>
              </p:txBody>
            </p:sp>
          </p:grpSp>
        </p:grpSp>
        <p:grpSp>
          <p:nvGrpSpPr>
            <p:cNvPr id="1186" name="Group 5">
              <a:extLst>
                <a:ext uri="{FF2B5EF4-FFF2-40B4-BE49-F238E27FC236}">
                  <a16:creationId xmlns:a16="http://schemas.microsoft.com/office/drawing/2014/main" id="{D0D4736B-0E3E-4F55-8FE7-096239193E2E}"/>
                </a:ext>
              </a:extLst>
            </p:cNvPr>
            <p:cNvGrpSpPr>
              <a:grpSpLocks noChangeAspect="1"/>
            </p:cNvGrpSpPr>
            <p:nvPr/>
          </p:nvGrpSpPr>
          <p:grpSpPr bwMode="auto">
            <a:xfrm>
              <a:off x="1788987" y="3329573"/>
              <a:ext cx="290346" cy="213292"/>
              <a:chOff x="2099" y="2414"/>
              <a:chExt cx="260" cy="191"/>
            </a:xfrm>
          </p:grpSpPr>
          <p:sp>
            <p:nvSpPr>
              <p:cNvPr id="1189" name="AutoShape 4">
                <a:extLst>
                  <a:ext uri="{FF2B5EF4-FFF2-40B4-BE49-F238E27FC236}">
                    <a16:creationId xmlns:a16="http://schemas.microsoft.com/office/drawing/2014/main" id="{3298D178-EE68-43CC-A73C-027609D16F27}"/>
                  </a:ext>
                </a:extLst>
              </p:cNvPr>
              <p:cNvSpPr>
                <a:spLocks noChangeAspect="1" noChangeArrowheads="1" noTextEdit="1"/>
              </p:cNvSpPr>
              <p:nvPr/>
            </p:nvSpPr>
            <p:spPr bwMode="auto">
              <a:xfrm>
                <a:off x="2099" y="2416"/>
                <a:ext cx="260"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90" name="Freeform 6">
                <a:extLst>
                  <a:ext uri="{FF2B5EF4-FFF2-40B4-BE49-F238E27FC236}">
                    <a16:creationId xmlns:a16="http://schemas.microsoft.com/office/drawing/2014/main" id="{59978145-6866-4DFA-A591-1DA9CCF59C76}"/>
                  </a:ext>
                </a:extLst>
              </p:cNvPr>
              <p:cNvSpPr>
                <a:spLocks noEditPoints="1"/>
              </p:cNvSpPr>
              <p:nvPr/>
            </p:nvSpPr>
            <p:spPr bwMode="auto">
              <a:xfrm>
                <a:off x="2234"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8 w 29"/>
                  <a:gd name="T11" fmla="*/ 54 h 64"/>
                  <a:gd name="T12" fmla="*/ 18 w 29"/>
                  <a:gd name="T13" fmla="*/ 11 h 64"/>
                  <a:gd name="T14" fmla="*/ 27 w 29"/>
                  <a:gd name="T15" fmla="*/ 8 h 64"/>
                  <a:gd name="T16" fmla="*/ 27 w 29"/>
                  <a:gd name="T17" fmla="*/ 57 h 64"/>
                  <a:gd name="T18" fmla="*/ 18 w 29"/>
                  <a:gd name="T19" fmla="*/ 54 h 64"/>
                  <a:gd name="T20" fmla="*/ 9 w 29"/>
                  <a:gd name="T21" fmla="*/ 51 h 64"/>
                  <a:gd name="T22" fmla="*/ 9 w 29"/>
                  <a:gd name="T23" fmla="*/ 12 h 64"/>
                  <a:gd name="T24" fmla="*/ 16 w 29"/>
                  <a:gd name="T25" fmla="*/ 11 h 64"/>
                  <a:gd name="T26" fmla="*/ 16 w 29"/>
                  <a:gd name="T27" fmla="*/ 54 h 64"/>
                  <a:gd name="T28" fmla="*/ 9 w 29"/>
                  <a:gd name="T29" fmla="*/ 51 h 64"/>
                  <a:gd name="T30" fmla="*/ 2 w 29"/>
                  <a:gd name="T31" fmla="*/ 49 h 64"/>
                  <a:gd name="T32" fmla="*/ 2 w 29"/>
                  <a:gd name="T33" fmla="*/ 15 h 64"/>
                  <a:gd name="T34" fmla="*/ 7 w 29"/>
                  <a:gd name="T35" fmla="*/ 14 h 64"/>
                  <a:gd name="T36" fmla="*/ 7 w 29"/>
                  <a:gd name="T37" fmla="*/ 51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8" y="54"/>
                    </a:moveTo>
                    <a:lnTo>
                      <a:pt x="18" y="11"/>
                    </a:lnTo>
                    <a:lnTo>
                      <a:pt x="27" y="8"/>
                    </a:lnTo>
                    <a:lnTo>
                      <a:pt x="27" y="57"/>
                    </a:lnTo>
                    <a:lnTo>
                      <a:pt x="18" y="54"/>
                    </a:lnTo>
                    <a:close/>
                    <a:moveTo>
                      <a:pt x="9" y="51"/>
                    </a:moveTo>
                    <a:lnTo>
                      <a:pt x="9" y="12"/>
                    </a:lnTo>
                    <a:lnTo>
                      <a:pt x="16" y="11"/>
                    </a:lnTo>
                    <a:lnTo>
                      <a:pt x="16" y="54"/>
                    </a:lnTo>
                    <a:lnTo>
                      <a:pt x="9" y="51"/>
                    </a:lnTo>
                    <a:close/>
                    <a:moveTo>
                      <a:pt x="2" y="49"/>
                    </a:moveTo>
                    <a:lnTo>
                      <a:pt x="2" y="15"/>
                    </a:lnTo>
                    <a:lnTo>
                      <a:pt x="7" y="14"/>
                    </a:lnTo>
                    <a:lnTo>
                      <a:pt x="7" y="51"/>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91" name="Freeform 7">
                <a:extLst>
                  <a:ext uri="{FF2B5EF4-FFF2-40B4-BE49-F238E27FC236}">
                    <a16:creationId xmlns:a16="http://schemas.microsoft.com/office/drawing/2014/main" id="{E603F838-F54A-474E-B909-2C92B880FFC9}"/>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92" name="Freeform 8">
                <a:extLst>
                  <a:ext uri="{FF2B5EF4-FFF2-40B4-BE49-F238E27FC236}">
                    <a16:creationId xmlns:a16="http://schemas.microsoft.com/office/drawing/2014/main" id="{860B0DD6-11EA-49CE-9AD4-563890AD5248}"/>
                  </a:ext>
                </a:extLst>
              </p:cNvPr>
              <p:cNvSpPr>
                <a:spLocks noEditPoints="1"/>
              </p:cNvSpPr>
              <p:nvPr/>
            </p:nvSpPr>
            <p:spPr bwMode="auto">
              <a:xfrm>
                <a:off x="2142"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7 w 29"/>
                  <a:gd name="T11" fmla="*/ 54 h 64"/>
                  <a:gd name="T12" fmla="*/ 17 w 29"/>
                  <a:gd name="T13" fmla="*/ 11 h 64"/>
                  <a:gd name="T14" fmla="*/ 26 w 29"/>
                  <a:gd name="T15" fmla="*/ 8 h 64"/>
                  <a:gd name="T16" fmla="*/ 26 w 29"/>
                  <a:gd name="T17" fmla="*/ 57 h 64"/>
                  <a:gd name="T18" fmla="*/ 17 w 29"/>
                  <a:gd name="T19" fmla="*/ 54 h 64"/>
                  <a:gd name="T20" fmla="*/ 8 w 29"/>
                  <a:gd name="T21" fmla="*/ 51 h 64"/>
                  <a:gd name="T22" fmla="*/ 8 w 29"/>
                  <a:gd name="T23" fmla="*/ 12 h 64"/>
                  <a:gd name="T24" fmla="*/ 16 w 29"/>
                  <a:gd name="T25" fmla="*/ 11 h 64"/>
                  <a:gd name="T26" fmla="*/ 16 w 29"/>
                  <a:gd name="T27" fmla="*/ 54 h 64"/>
                  <a:gd name="T28" fmla="*/ 8 w 29"/>
                  <a:gd name="T29" fmla="*/ 51 h 64"/>
                  <a:gd name="T30" fmla="*/ 1 w 29"/>
                  <a:gd name="T31" fmla="*/ 49 h 64"/>
                  <a:gd name="T32" fmla="*/ 1 w 29"/>
                  <a:gd name="T33" fmla="*/ 15 h 64"/>
                  <a:gd name="T34" fmla="*/ 7 w 29"/>
                  <a:gd name="T35" fmla="*/ 14 h 64"/>
                  <a:gd name="T36" fmla="*/ 7 w 29"/>
                  <a:gd name="T37" fmla="*/ 51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7" y="54"/>
                    </a:moveTo>
                    <a:lnTo>
                      <a:pt x="17" y="11"/>
                    </a:lnTo>
                    <a:lnTo>
                      <a:pt x="26" y="8"/>
                    </a:lnTo>
                    <a:lnTo>
                      <a:pt x="26" y="57"/>
                    </a:lnTo>
                    <a:lnTo>
                      <a:pt x="17" y="54"/>
                    </a:lnTo>
                    <a:close/>
                    <a:moveTo>
                      <a:pt x="8" y="51"/>
                    </a:moveTo>
                    <a:lnTo>
                      <a:pt x="8" y="12"/>
                    </a:lnTo>
                    <a:lnTo>
                      <a:pt x="16" y="11"/>
                    </a:lnTo>
                    <a:lnTo>
                      <a:pt x="16" y="54"/>
                    </a:lnTo>
                    <a:lnTo>
                      <a:pt x="8" y="51"/>
                    </a:lnTo>
                    <a:close/>
                    <a:moveTo>
                      <a:pt x="1" y="49"/>
                    </a:moveTo>
                    <a:lnTo>
                      <a:pt x="1" y="15"/>
                    </a:lnTo>
                    <a:lnTo>
                      <a:pt x="7" y="14"/>
                    </a:lnTo>
                    <a:lnTo>
                      <a:pt x="7" y="51"/>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93" name="Freeform 9">
                <a:extLst>
                  <a:ext uri="{FF2B5EF4-FFF2-40B4-BE49-F238E27FC236}">
                    <a16:creationId xmlns:a16="http://schemas.microsoft.com/office/drawing/2014/main" id="{BFDEC5CA-1353-4937-95F1-52E6676A592B}"/>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94" name="Freeform 10">
                <a:extLst>
                  <a:ext uri="{FF2B5EF4-FFF2-40B4-BE49-F238E27FC236}">
                    <a16:creationId xmlns:a16="http://schemas.microsoft.com/office/drawing/2014/main" id="{79C9F601-DEAE-4618-B542-52171A997E78}"/>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95" name="Freeform 11">
                <a:extLst>
                  <a:ext uri="{FF2B5EF4-FFF2-40B4-BE49-F238E27FC236}">
                    <a16:creationId xmlns:a16="http://schemas.microsoft.com/office/drawing/2014/main" id="{21FF3077-5226-47A9-B873-CDBF78E2407C}"/>
                  </a:ext>
                </a:extLst>
              </p:cNvPr>
              <p:cNvSpPr>
                <a:spLocks noEditPoints="1"/>
              </p:cNvSpPr>
              <p:nvPr/>
            </p:nvSpPr>
            <p:spPr bwMode="auto">
              <a:xfrm>
                <a:off x="2142"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7 w 29"/>
                  <a:gd name="T11" fmla="*/ 53 h 64"/>
                  <a:gd name="T12" fmla="*/ 17 w 29"/>
                  <a:gd name="T13" fmla="*/ 10 h 64"/>
                  <a:gd name="T14" fmla="*/ 26 w 29"/>
                  <a:gd name="T15" fmla="*/ 7 h 64"/>
                  <a:gd name="T16" fmla="*/ 26 w 29"/>
                  <a:gd name="T17" fmla="*/ 56 h 64"/>
                  <a:gd name="T18" fmla="*/ 17 w 29"/>
                  <a:gd name="T19" fmla="*/ 53 h 64"/>
                  <a:gd name="T20" fmla="*/ 8 w 29"/>
                  <a:gd name="T21" fmla="*/ 50 h 64"/>
                  <a:gd name="T22" fmla="*/ 8 w 29"/>
                  <a:gd name="T23" fmla="*/ 12 h 64"/>
                  <a:gd name="T24" fmla="*/ 16 w 29"/>
                  <a:gd name="T25" fmla="*/ 10 h 64"/>
                  <a:gd name="T26" fmla="*/ 16 w 29"/>
                  <a:gd name="T27" fmla="*/ 53 h 64"/>
                  <a:gd name="T28" fmla="*/ 8 w 29"/>
                  <a:gd name="T29" fmla="*/ 50 h 64"/>
                  <a:gd name="T30" fmla="*/ 1 w 29"/>
                  <a:gd name="T31" fmla="*/ 49 h 64"/>
                  <a:gd name="T32" fmla="*/ 1 w 29"/>
                  <a:gd name="T33" fmla="*/ 15 h 64"/>
                  <a:gd name="T34" fmla="*/ 7 w 29"/>
                  <a:gd name="T35" fmla="*/ 13 h 64"/>
                  <a:gd name="T36" fmla="*/ 7 w 29"/>
                  <a:gd name="T37" fmla="*/ 50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7" y="53"/>
                    </a:moveTo>
                    <a:lnTo>
                      <a:pt x="17" y="10"/>
                    </a:lnTo>
                    <a:lnTo>
                      <a:pt x="26" y="7"/>
                    </a:lnTo>
                    <a:lnTo>
                      <a:pt x="26" y="56"/>
                    </a:lnTo>
                    <a:lnTo>
                      <a:pt x="17" y="53"/>
                    </a:lnTo>
                    <a:close/>
                    <a:moveTo>
                      <a:pt x="8" y="50"/>
                    </a:moveTo>
                    <a:lnTo>
                      <a:pt x="8" y="12"/>
                    </a:lnTo>
                    <a:lnTo>
                      <a:pt x="16" y="10"/>
                    </a:lnTo>
                    <a:lnTo>
                      <a:pt x="16" y="53"/>
                    </a:lnTo>
                    <a:lnTo>
                      <a:pt x="8" y="50"/>
                    </a:lnTo>
                    <a:close/>
                    <a:moveTo>
                      <a:pt x="1" y="49"/>
                    </a:moveTo>
                    <a:lnTo>
                      <a:pt x="1" y="15"/>
                    </a:lnTo>
                    <a:lnTo>
                      <a:pt x="7" y="13"/>
                    </a:lnTo>
                    <a:lnTo>
                      <a:pt x="7" y="50"/>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96" name="Freeform 12">
                <a:extLst>
                  <a:ext uri="{FF2B5EF4-FFF2-40B4-BE49-F238E27FC236}">
                    <a16:creationId xmlns:a16="http://schemas.microsoft.com/office/drawing/2014/main" id="{45E711E8-6FBB-4C15-BF5F-C1D2DC367205}"/>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97" name="Freeform 13">
                <a:extLst>
                  <a:ext uri="{FF2B5EF4-FFF2-40B4-BE49-F238E27FC236}">
                    <a16:creationId xmlns:a16="http://schemas.microsoft.com/office/drawing/2014/main" id="{E5E5543F-2A3B-4B69-BD57-04B273CBE6F0}"/>
                  </a:ext>
                </a:extLst>
              </p:cNvPr>
              <p:cNvSpPr>
                <a:spLocks noEditPoints="1"/>
              </p:cNvSpPr>
              <p:nvPr/>
            </p:nvSpPr>
            <p:spPr bwMode="auto">
              <a:xfrm>
                <a:off x="2234"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8 w 29"/>
                  <a:gd name="T11" fmla="*/ 53 h 64"/>
                  <a:gd name="T12" fmla="*/ 18 w 29"/>
                  <a:gd name="T13" fmla="*/ 10 h 64"/>
                  <a:gd name="T14" fmla="*/ 27 w 29"/>
                  <a:gd name="T15" fmla="*/ 7 h 64"/>
                  <a:gd name="T16" fmla="*/ 27 w 29"/>
                  <a:gd name="T17" fmla="*/ 56 h 64"/>
                  <a:gd name="T18" fmla="*/ 18 w 29"/>
                  <a:gd name="T19" fmla="*/ 53 h 64"/>
                  <a:gd name="T20" fmla="*/ 9 w 29"/>
                  <a:gd name="T21" fmla="*/ 50 h 64"/>
                  <a:gd name="T22" fmla="*/ 9 w 29"/>
                  <a:gd name="T23" fmla="*/ 12 h 64"/>
                  <a:gd name="T24" fmla="*/ 16 w 29"/>
                  <a:gd name="T25" fmla="*/ 10 h 64"/>
                  <a:gd name="T26" fmla="*/ 16 w 29"/>
                  <a:gd name="T27" fmla="*/ 53 h 64"/>
                  <a:gd name="T28" fmla="*/ 9 w 29"/>
                  <a:gd name="T29" fmla="*/ 50 h 64"/>
                  <a:gd name="T30" fmla="*/ 2 w 29"/>
                  <a:gd name="T31" fmla="*/ 49 h 64"/>
                  <a:gd name="T32" fmla="*/ 2 w 29"/>
                  <a:gd name="T33" fmla="*/ 15 h 64"/>
                  <a:gd name="T34" fmla="*/ 7 w 29"/>
                  <a:gd name="T35" fmla="*/ 13 h 64"/>
                  <a:gd name="T36" fmla="*/ 7 w 29"/>
                  <a:gd name="T37" fmla="*/ 50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8" y="53"/>
                    </a:moveTo>
                    <a:lnTo>
                      <a:pt x="18" y="10"/>
                    </a:lnTo>
                    <a:lnTo>
                      <a:pt x="27" y="7"/>
                    </a:lnTo>
                    <a:lnTo>
                      <a:pt x="27" y="56"/>
                    </a:lnTo>
                    <a:lnTo>
                      <a:pt x="18" y="53"/>
                    </a:lnTo>
                    <a:close/>
                    <a:moveTo>
                      <a:pt x="9" y="50"/>
                    </a:moveTo>
                    <a:lnTo>
                      <a:pt x="9" y="12"/>
                    </a:lnTo>
                    <a:lnTo>
                      <a:pt x="16" y="10"/>
                    </a:lnTo>
                    <a:lnTo>
                      <a:pt x="16" y="53"/>
                    </a:lnTo>
                    <a:lnTo>
                      <a:pt x="9" y="50"/>
                    </a:lnTo>
                    <a:close/>
                    <a:moveTo>
                      <a:pt x="2" y="49"/>
                    </a:moveTo>
                    <a:lnTo>
                      <a:pt x="2" y="15"/>
                    </a:lnTo>
                    <a:lnTo>
                      <a:pt x="7" y="13"/>
                    </a:lnTo>
                    <a:lnTo>
                      <a:pt x="7" y="50"/>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98" name="Freeform 14">
                <a:extLst>
                  <a:ext uri="{FF2B5EF4-FFF2-40B4-BE49-F238E27FC236}">
                    <a16:creationId xmlns:a16="http://schemas.microsoft.com/office/drawing/2014/main" id="{035AB177-38A2-4E30-9B1D-8F8CF9C34F0A}"/>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99" name="Freeform 15">
                <a:extLst>
                  <a:ext uri="{FF2B5EF4-FFF2-40B4-BE49-F238E27FC236}">
                    <a16:creationId xmlns:a16="http://schemas.microsoft.com/office/drawing/2014/main" id="{640A1221-72AA-46AB-AF89-E28801B7A063}"/>
                  </a:ext>
                </a:extLst>
              </p:cNvPr>
              <p:cNvSpPr>
                <a:spLocks noEditPoints="1"/>
              </p:cNvSpPr>
              <p:nvPr/>
            </p:nvSpPr>
            <p:spPr bwMode="auto">
              <a:xfrm>
                <a:off x="2192" y="2478"/>
                <a:ext cx="29" cy="63"/>
              </a:xfrm>
              <a:custGeom>
                <a:avLst/>
                <a:gdLst>
                  <a:gd name="T0" fmla="*/ 17 w 29"/>
                  <a:gd name="T1" fmla="*/ 54 h 63"/>
                  <a:gd name="T2" fmla="*/ 17 w 29"/>
                  <a:gd name="T3" fmla="*/ 9 h 63"/>
                  <a:gd name="T4" fmla="*/ 24 w 29"/>
                  <a:gd name="T5" fmla="*/ 6 h 63"/>
                  <a:gd name="T6" fmla="*/ 24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4" y="6"/>
                    </a:lnTo>
                    <a:lnTo>
                      <a:pt x="24"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00" name="Freeform 16">
                <a:extLst>
                  <a:ext uri="{FF2B5EF4-FFF2-40B4-BE49-F238E27FC236}">
                    <a16:creationId xmlns:a16="http://schemas.microsoft.com/office/drawing/2014/main" id="{2766E5D8-5458-470D-9F10-ED1964798256}"/>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01" name="Freeform 17">
                <a:extLst>
                  <a:ext uri="{FF2B5EF4-FFF2-40B4-BE49-F238E27FC236}">
                    <a16:creationId xmlns:a16="http://schemas.microsoft.com/office/drawing/2014/main" id="{9CCDEB62-161B-4ACE-8F96-60BEB8571593}"/>
                  </a:ext>
                </a:extLst>
              </p:cNvPr>
              <p:cNvSpPr>
                <a:spLocks noEditPoints="1"/>
              </p:cNvSpPr>
              <p:nvPr/>
            </p:nvSpPr>
            <p:spPr bwMode="auto">
              <a:xfrm>
                <a:off x="2099" y="2478"/>
                <a:ext cx="29" cy="63"/>
              </a:xfrm>
              <a:custGeom>
                <a:avLst/>
                <a:gdLst>
                  <a:gd name="T0" fmla="*/ 0 w 29"/>
                  <a:gd name="T1" fmla="*/ 9 h 63"/>
                  <a:gd name="T2" fmla="*/ 0 w 29"/>
                  <a:gd name="T3" fmla="*/ 51 h 63"/>
                  <a:gd name="T4" fmla="*/ 29 w 29"/>
                  <a:gd name="T5" fmla="*/ 63 h 63"/>
                  <a:gd name="T6" fmla="*/ 29 w 29"/>
                  <a:gd name="T7" fmla="*/ 0 h 63"/>
                  <a:gd name="T8" fmla="*/ 0 w 29"/>
                  <a:gd name="T9" fmla="*/ 9 h 63"/>
                  <a:gd name="T10" fmla="*/ 18 w 29"/>
                  <a:gd name="T11" fmla="*/ 54 h 63"/>
                  <a:gd name="T12" fmla="*/ 18 w 29"/>
                  <a:gd name="T13" fmla="*/ 9 h 63"/>
                  <a:gd name="T14" fmla="*/ 26 w 29"/>
                  <a:gd name="T15" fmla="*/ 6 h 63"/>
                  <a:gd name="T16" fmla="*/ 26 w 29"/>
                  <a:gd name="T17" fmla="*/ 55 h 63"/>
                  <a:gd name="T18" fmla="*/ 18 w 29"/>
                  <a:gd name="T19" fmla="*/ 54 h 63"/>
                  <a:gd name="T20" fmla="*/ 9 w 29"/>
                  <a:gd name="T21" fmla="*/ 51 h 63"/>
                  <a:gd name="T22" fmla="*/ 9 w 29"/>
                  <a:gd name="T23" fmla="*/ 12 h 63"/>
                  <a:gd name="T24" fmla="*/ 15 w 29"/>
                  <a:gd name="T25" fmla="*/ 11 h 63"/>
                  <a:gd name="T26" fmla="*/ 15 w 29"/>
                  <a:gd name="T27" fmla="*/ 52 h 63"/>
                  <a:gd name="T28" fmla="*/ 9 w 29"/>
                  <a:gd name="T29" fmla="*/ 51 h 63"/>
                  <a:gd name="T30" fmla="*/ 1 w 29"/>
                  <a:gd name="T31" fmla="*/ 48 h 63"/>
                  <a:gd name="T32" fmla="*/ 1 w 29"/>
                  <a:gd name="T33" fmla="*/ 14 h 63"/>
                  <a:gd name="T34" fmla="*/ 6 w 29"/>
                  <a:gd name="T35" fmla="*/ 12 h 63"/>
                  <a:gd name="T36" fmla="*/ 6 w 29"/>
                  <a:gd name="T37" fmla="*/ 49 h 63"/>
                  <a:gd name="T38" fmla="*/ 1 w 29"/>
                  <a:gd name="T3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0" y="9"/>
                    </a:moveTo>
                    <a:lnTo>
                      <a:pt x="0" y="51"/>
                    </a:lnTo>
                    <a:lnTo>
                      <a:pt x="29" y="63"/>
                    </a:lnTo>
                    <a:lnTo>
                      <a:pt x="29" y="0"/>
                    </a:lnTo>
                    <a:lnTo>
                      <a:pt x="0" y="9"/>
                    </a:lnTo>
                    <a:close/>
                    <a:moveTo>
                      <a:pt x="18" y="54"/>
                    </a:moveTo>
                    <a:lnTo>
                      <a:pt x="18" y="9"/>
                    </a:lnTo>
                    <a:lnTo>
                      <a:pt x="26" y="6"/>
                    </a:lnTo>
                    <a:lnTo>
                      <a:pt x="26" y="55"/>
                    </a:lnTo>
                    <a:lnTo>
                      <a:pt x="18" y="54"/>
                    </a:lnTo>
                    <a:close/>
                    <a:moveTo>
                      <a:pt x="9" y="51"/>
                    </a:moveTo>
                    <a:lnTo>
                      <a:pt x="9" y="12"/>
                    </a:lnTo>
                    <a:lnTo>
                      <a:pt x="15" y="11"/>
                    </a:lnTo>
                    <a:lnTo>
                      <a:pt x="15" y="52"/>
                    </a:lnTo>
                    <a:lnTo>
                      <a:pt x="9" y="51"/>
                    </a:lnTo>
                    <a:close/>
                    <a:moveTo>
                      <a:pt x="1" y="48"/>
                    </a:moveTo>
                    <a:lnTo>
                      <a:pt x="1" y="14"/>
                    </a:lnTo>
                    <a:lnTo>
                      <a:pt x="6" y="12"/>
                    </a:lnTo>
                    <a:lnTo>
                      <a:pt x="6" y="49"/>
                    </a:lnTo>
                    <a:lnTo>
                      <a:pt x="1" y="48"/>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02" name="Freeform 18">
                <a:extLst>
                  <a:ext uri="{FF2B5EF4-FFF2-40B4-BE49-F238E27FC236}">
                    <a16:creationId xmlns:a16="http://schemas.microsoft.com/office/drawing/2014/main" id="{BFA6B5A3-399F-4312-BDA8-0D9CAF4F4938}"/>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03" name="Freeform 19">
                <a:extLst>
                  <a:ext uri="{FF2B5EF4-FFF2-40B4-BE49-F238E27FC236}">
                    <a16:creationId xmlns:a16="http://schemas.microsoft.com/office/drawing/2014/main" id="{EFD1D5A0-7ACB-443E-B475-9D02F6F0B064}"/>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04" name="Freeform 20">
                <a:extLst>
                  <a:ext uri="{FF2B5EF4-FFF2-40B4-BE49-F238E27FC236}">
                    <a16:creationId xmlns:a16="http://schemas.microsoft.com/office/drawing/2014/main" id="{A7AA1A89-D6BA-493D-9BDD-7EC321AA56E7}"/>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05" name="Freeform 21">
                <a:extLst>
                  <a:ext uri="{FF2B5EF4-FFF2-40B4-BE49-F238E27FC236}">
                    <a16:creationId xmlns:a16="http://schemas.microsoft.com/office/drawing/2014/main" id="{33B59187-D002-41FC-8874-4E8E1979C9EA}"/>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06" name="Freeform 22">
                <a:extLst>
                  <a:ext uri="{FF2B5EF4-FFF2-40B4-BE49-F238E27FC236}">
                    <a16:creationId xmlns:a16="http://schemas.microsoft.com/office/drawing/2014/main" id="{425720A3-471E-47E8-8E3B-A2B92BD491CC}"/>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07" name="Freeform 23">
                <a:extLst>
                  <a:ext uri="{FF2B5EF4-FFF2-40B4-BE49-F238E27FC236}">
                    <a16:creationId xmlns:a16="http://schemas.microsoft.com/office/drawing/2014/main" id="{6D88A49B-34AD-47E3-B573-435AF0FB5ED8}"/>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08" name="Freeform 24">
                <a:extLst>
                  <a:ext uri="{FF2B5EF4-FFF2-40B4-BE49-F238E27FC236}">
                    <a16:creationId xmlns:a16="http://schemas.microsoft.com/office/drawing/2014/main" id="{3A5E1590-0F68-4BD8-B5C9-2A338E601683}"/>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09" name="Freeform 25">
                <a:extLst>
                  <a:ext uri="{FF2B5EF4-FFF2-40B4-BE49-F238E27FC236}">
                    <a16:creationId xmlns:a16="http://schemas.microsoft.com/office/drawing/2014/main" id="{E611EDB0-08D1-417A-8512-8CAEEF6B0D74}"/>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10" name="Freeform 26">
                <a:extLst>
                  <a:ext uri="{FF2B5EF4-FFF2-40B4-BE49-F238E27FC236}">
                    <a16:creationId xmlns:a16="http://schemas.microsoft.com/office/drawing/2014/main" id="{DCE01109-A249-4E2F-A68E-38011965547F}"/>
                  </a:ext>
                </a:extLst>
              </p:cNvPr>
              <p:cNvSpPr>
                <a:spLocks noEditPoints="1"/>
              </p:cNvSpPr>
              <p:nvPr/>
            </p:nvSpPr>
            <p:spPr bwMode="auto">
              <a:xfrm>
                <a:off x="2283" y="2478"/>
                <a:ext cx="29" cy="63"/>
              </a:xfrm>
              <a:custGeom>
                <a:avLst/>
                <a:gdLst>
                  <a:gd name="T0" fmla="*/ 17 w 29"/>
                  <a:gd name="T1" fmla="*/ 54 h 63"/>
                  <a:gd name="T2" fmla="*/ 17 w 29"/>
                  <a:gd name="T3" fmla="*/ 9 h 63"/>
                  <a:gd name="T4" fmla="*/ 25 w 29"/>
                  <a:gd name="T5" fmla="*/ 6 h 63"/>
                  <a:gd name="T6" fmla="*/ 25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5" y="6"/>
                    </a:lnTo>
                    <a:lnTo>
                      <a:pt x="25"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1187" name="TextBox 1186">
              <a:extLst>
                <a:ext uri="{FF2B5EF4-FFF2-40B4-BE49-F238E27FC236}">
                  <a16:creationId xmlns:a16="http://schemas.microsoft.com/office/drawing/2014/main" id="{964D17EB-F016-471C-BA46-56846CC7C281}"/>
                </a:ext>
              </a:extLst>
            </p:cNvPr>
            <p:cNvSpPr txBox="1"/>
            <p:nvPr/>
          </p:nvSpPr>
          <p:spPr>
            <a:xfrm>
              <a:off x="1641451" y="3170121"/>
              <a:ext cx="585418" cy="107722"/>
            </a:xfrm>
            <a:prstGeom prst="rect">
              <a:avLst/>
            </a:prstGeom>
            <a:noFill/>
          </p:spPr>
          <p:txBody>
            <a:bodyPr wrap="none" lIns="0" tIns="0" rIns="0" bIns="0" rtlCol="0">
              <a:spAutoFit/>
            </a:bodyPr>
            <a:lstStyle/>
            <a:p>
              <a:pPr algn="ctr"/>
              <a:r>
                <a:rPr lang="en-US" sz="800" spc="-20"/>
                <a:t>Namespace 1-n</a:t>
              </a:r>
            </a:p>
          </p:txBody>
        </p:sp>
        <p:sp>
          <p:nvSpPr>
            <p:cNvPr id="1188" name="Rectangle: Rounded Corners 1187">
              <a:extLst>
                <a:ext uri="{FF2B5EF4-FFF2-40B4-BE49-F238E27FC236}">
                  <a16:creationId xmlns:a16="http://schemas.microsoft.com/office/drawing/2014/main" id="{228013E7-3584-4E8C-B50F-AE51F7994524}"/>
                </a:ext>
              </a:extLst>
            </p:cNvPr>
            <p:cNvSpPr/>
            <p:nvPr/>
          </p:nvSpPr>
          <p:spPr bwMode="auto">
            <a:xfrm>
              <a:off x="1545056" y="2526959"/>
              <a:ext cx="778209" cy="1200560"/>
            </a:xfrm>
            <a:prstGeom prst="roundRect">
              <a:avLst>
                <a:gd name="adj" fmla="val 5619"/>
              </a:avLst>
            </a:prstGeom>
            <a:noFill/>
            <a:ln w="9525" cap="rnd">
              <a:solidFill>
                <a:schemeClr val="accent2">
                  <a:lumMod val="60000"/>
                  <a:lumOff val="4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800" err="1">
                <a:solidFill>
                  <a:srgbClr val="000000"/>
                </a:solidFill>
                <a:ea typeface="Segoe UI" pitchFamily="34" charset="0"/>
                <a:cs typeface="Segoe UI" pitchFamily="34" charset="0"/>
              </a:endParaRPr>
            </a:p>
          </p:txBody>
        </p:sp>
      </p:grpSp>
      <p:grpSp>
        <p:nvGrpSpPr>
          <p:cNvPr id="1118" name="Group 1117">
            <a:extLst>
              <a:ext uri="{FF2B5EF4-FFF2-40B4-BE49-F238E27FC236}">
                <a16:creationId xmlns:a16="http://schemas.microsoft.com/office/drawing/2014/main" id="{0F6126ED-2103-4ABB-A33F-5D28F5D71B9D}"/>
              </a:ext>
              <a:ext uri="{C183D7F6-B498-43B3-948B-1728B52AA6E4}">
                <adec:decorative xmlns:adec="http://schemas.microsoft.com/office/drawing/2017/decorative" val="1"/>
              </a:ext>
            </a:extLst>
          </p:cNvPr>
          <p:cNvGrpSpPr/>
          <p:nvPr/>
        </p:nvGrpSpPr>
        <p:grpSpPr>
          <a:xfrm>
            <a:off x="5539330" y="2357373"/>
            <a:ext cx="822960" cy="1200560"/>
            <a:chOff x="2279302" y="2526959"/>
            <a:chExt cx="822960" cy="1200560"/>
          </a:xfrm>
        </p:grpSpPr>
        <p:grpSp>
          <p:nvGrpSpPr>
            <p:cNvPr id="1148" name="Group 1147">
              <a:extLst>
                <a:ext uri="{FF2B5EF4-FFF2-40B4-BE49-F238E27FC236}">
                  <a16:creationId xmlns:a16="http://schemas.microsoft.com/office/drawing/2014/main" id="{D8E95C40-C8CA-40DE-9DE2-E347E865EC5E}"/>
                </a:ext>
              </a:extLst>
            </p:cNvPr>
            <p:cNvGrpSpPr/>
            <p:nvPr/>
          </p:nvGrpSpPr>
          <p:grpSpPr>
            <a:xfrm>
              <a:off x="2352759" y="2638640"/>
              <a:ext cx="676046" cy="326321"/>
              <a:chOff x="2119201" y="2582303"/>
              <a:chExt cx="676046" cy="326321"/>
            </a:xfrm>
          </p:grpSpPr>
          <p:sp>
            <p:nvSpPr>
              <p:cNvPr id="1174" name="TextBox 1173">
                <a:extLst>
                  <a:ext uri="{FF2B5EF4-FFF2-40B4-BE49-F238E27FC236}">
                    <a16:creationId xmlns:a16="http://schemas.microsoft.com/office/drawing/2014/main" id="{B8E08355-45E2-4C93-AD08-6BF457A9DD55}"/>
                  </a:ext>
                </a:extLst>
              </p:cNvPr>
              <p:cNvSpPr txBox="1"/>
              <p:nvPr/>
            </p:nvSpPr>
            <p:spPr>
              <a:xfrm>
                <a:off x="2119201" y="2785513"/>
                <a:ext cx="676046" cy="123111"/>
              </a:xfrm>
              <a:prstGeom prst="rect">
                <a:avLst/>
              </a:prstGeom>
              <a:noFill/>
            </p:spPr>
            <p:txBody>
              <a:bodyPr wrap="square" lIns="0" tIns="0" rIns="0" bIns="0" rtlCol="0">
                <a:spAutoFit/>
              </a:bodyPr>
              <a:lstStyle/>
              <a:p>
                <a:pPr algn="ctr"/>
                <a:r>
                  <a:rPr lang="en-US" sz="800"/>
                  <a:t>Bastion Host</a:t>
                </a:r>
              </a:p>
            </p:txBody>
          </p:sp>
          <p:grpSp>
            <p:nvGrpSpPr>
              <p:cNvPr id="1175" name="Group 1174">
                <a:extLst>
                  <a:ext uri="{FF2B5EF4-FFF2-40B4-BE49-F238E27FC236}">
                    <a16:creationId xmlns:a16="http://schemas.microsoft.com/office/drawing/2014/main" id="{48A67F72-98AB-46CA-B746-EDDE647B9F6A}"/>
                  </a:ext>
                </a:extLst>
              </p:cNvPr>
              <p:cNvGrpSpPr/>
              <p:nvPr/>
            </p:nvGrpSpPr>
            <p:grpSpPr>
              <a:xfrm>
                <a:off x="2366703" y="2582303"/>
                <a:ext cx="181043" cy="166938"/>
                <a:chOff x="45451" y="2367412"/>
                <a:chExt cx="224124" cy="206663"/>
              </a:xfrm>
            </p:grpSpPr>
            <p:sp>
              <p:nvSpPr>
                <p:cNvPr id="1176" name="Freeform: Shape 1175">
                  <a:extLst>
                    <a:ext uri="{FF2B5EF4-FFF2-40B4-BE49-F238E27FC236}">
                      <a16:creationId xmlns:a16="http://schemas.microsoft.com/office/drawing/2014/main" id="{FC549A34-7D2B-4345-8CB0-BE9986FB5294}"/>
                    </a:ext>
                  </a:extLst>
                </p:cNvPr>
                <p:cNvSpPr/>
                <p:nvPr/>
              </p:nvSpPr>
              <p:spPr>
                <a:xfrm>
                  <a:off x="61579" y="2379514"/>
                  <a:ext cx="195005" cy="138073"/>
                </a:xfrm>
                <a:custGeom>
                  <a:avLst/>
                  <a:gdLst>
                    <a:gd name="connsiteX0" fmla="*/ 257257 w 257257"/>
                    <a:gd name="connsiteY0" fmla="*/ 0 h 182150"/>
                    <a:gd name="connsiteX1" fmla="*/ 0 w 257257"/>
                    <a:gd name="connsiteY1" fmla="*/ 0 h 182150"/>
                    <a:gd name="connsiteX2" fmla="*/ 0 w 257257"/>
                    <a:gd name="connsiteY2" fmla="*/ 182151 h 182150"/>
                    <a:gd name="connsiteX3" fmla="*/ 257257 w 257257"/>
                    <a:gd name="connsiteY3" fmla="*/ 182151 h 182150"/>
                    <a:gd name="connsiteX4" fmla="*/ 257257 w 257257"/>
                    <a:gd name="connsiteY4" fmla="*/ 0 h 182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257" h="182150">
                      <a:moveTo>
                        <a:pt x="257257" y="0"/>
                      </a:moveTo>
                      <a:lnTo>
                        <a:pt x="0" y="0"/>
                      </a:lnTo>
                      <a:lnTo>
                        <a:pt x="0" y="182151"/>
                      </a:lnTo>
                      <a:lnTo>
                        <a:pt x="257257" y="182151"/>
                      </a:lnTo>
                      <a:lnTo>
                        <a:pt x="257257" y="0"/>
                      </a:lnTo>
                      <a:close/>
                    </a:path>
                  </a:pathLst>
                </a:custGeom>
                <a:solidFill>
                  <a:schemeClr val="tx1"/>
                </a:solidFill>
                <a:ln w="6804" cap="flat">
                  <a:noFill/>
                  <a:prstDash val="solid"/>
                  <a:miter/>
                </a:ln>
              </p:spPr>
              <p:txBody>
                <a:bodyPr rtlCol="0" anchor="ctr"/>
                <a:lstStyle/>
                <a:p>
                  <a:endParaRPr lang="en-US" sz="2400"/>
                </a:p>
              </p:txBody>
            </p:sp>
            <p:sp>
              <p:nvSpPr>
                <p:cNvPr id="1177" name="Freeform: Shape 1176">
                  <a:extLst>
                    <a:ext uri="{FF2B5EF4-FFF2-40B4-BE49-F238E27FC236}">
                      <a16:creationId xmlns:a16="http://schemas.microsoft.com/office/drawing/2014/main" id="{B5C1D39B-0010-48DA-A98D-6D18A1C7011E}"/>
                    </a:ext>
                  </a:extLst>
                </p:cNvPr>
                <p:cNvSpPr/>
                <p:nvPr/>
              </p:nvSpPr>
              <p:spPr>
                <a:xfrm>
                  <a:off x="83986" y="2531039"/>
                  <a:ext cx="146142" cy="43036"/>
                </a:xfrm>
                <a:custGeom>
                  <a:avLst/>
                  <a:gdLst>
                    <a:gd name="connsiteX0" fmla="*/ 140752 w 192795"/>
                    <a:gd name="connsiteY0" fmla="*/ 0 h 56774"/>
                    <a:gd name="connsiteX1" fmla="*/ 133656 w 192795"/>
                    <a:gd name="connsiteY1" fmla="*/ 0 h 56774"/>
                    <a:gd name="connsiteX2" fmla="*/ 63871 w 192795"/>
                    <a:gd name="connsiteY2" fmla="*/ 0 h 56774"/>
                    <a:gd name="connsiteX3" fmla="*/ 60322 w 192795"/>
                    <a:gd name="connsiteY3" fmla="*/ 0 h 56774"/>
                    <a:gd name="connsiteX4" fmla="*/ 0 w 192795"/>
                    <a:gd name="connsiteY4" fmla="*/ 39032 h 56774"/>
                    <a:gd name="connsiteX5" fmla="*/ 0 w 192795"/>
                    <a:gd name="connsiteY5" fmla="*/ 56774 h 56774"/>
                    <a:gd name="connsiteX6" fmla="*/ 72150 w 192795"/>
                    <a:gd name="connsiteY6" fmla="*/ 56774 h 56774"/>
                    <a:gd name="connsiteX7" fmla="*/ 124784 w 192795"/>
                    <a:gd name="connsiteY7" fmla="*/ 56774 h 56774"/>
                    <a:gd name="connsiteX8" fmla="*/ 192795 w 192795"/>
                    <a:gd name="connsiteY8" fmla="*/ 56774 h 56774"/>
                    <a:gd name="connsiteX9" fmla="*/ 192795 w 192795"/>
                    <a:gd name="connsiteY9" fmla="*/ 39032 h 56774"/>
                    <a:gd name="connsiteX10" fmla="*/ 140752 w 192795"/>
                    <a:gd name="connsiteY10" fmla="*/ 0 h 5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795" h="56774">
                      <a:moveTo>
                        <a:pt x="140752" y="0"/>
                      </a:moveTo>
                      <a:lnTo>
                        <a:pt x="133656" y="0"/>
                      </a:lnTo>
                      <a:lnTo>
                        <a:pt x="63871" y="0"/>
                      </a:lnTo>
                      <a:lnTo>
                        <a:pt x="60322" y="0"/>
                      </a:lnTo>
                      <a:cubicBezTo>
                        <a:pt x="69785" y="34301"/>
                        <a:pt x="56774" y="39032"/>
                        <a:pt x="0" y="39032"/>
                      </a:cubicBezTo>
                      <a:lnTo>
                        <a:pt x="0" y="56774"/>
                      </a:lnTo>
                      <a:lnTo>
                        <a:pt x="72150" y="56774"/>
                      </a:lnTo>
                      <a:lnTo>
                        <a:pt x="124784" y="56774"/>
                      </a:lnTo>
                      <a:lnTo>
                        <a:pt x="192795" y="56774"/>
                      </a:lnTo>
                      <a:lnTo>
                        <a:pt x="192795" y="39032"/>
                      </a:lnTo>
                      <a:cubicBezTo>
                        <a:pt x="136612" y="39032"/>
                        <a:pt x="131290" y="34301"/>
                        <a:pt x="140752" y="0"/>
                      </a:cubicBezTo>
                      <a:close/>
                    </a:path>
                  </a:pathLst>
                </a:custGeom>
                <a:solidFill>
                  <a:srgbClr val="1B5BAE"/>
                </a:solidFill>
                <a:ln w="6804" cap="flat">
                  <a:noFill/>
                  <a:prstDash val="solid"/>
                  <a:miter/>
                </a:ln>
              </p:spPr>
              <p:txBody>
                <a:bodyPr rtlCol="0" anchor="ctr"/>
                <a:lstStyle/>
                <a:p>
                  <a:endParaRPr lang="en-US" sz="2400"/>
                </a:p>
              </p:txBody>
            </p:sp>
            <p:sp>
              <p:nvSpPr>
                <p:cNvPr id="1178" name="Freeform: Shape 1177">
                  <a:extLst>
                    <a:ext uri="{FF2B5EF4-FFF2-40B4-BE49-F238E27FC236}">
                      <a16:creationId xmlns:a16="http://schemas.microsoft.com/office/drawing/2014/main" id="{27C4C2B6-DC2D-4199-9732-6593FEE41027}"/>
                    </a:ext>
                  </a:extLst>
                </p:cNvPr>
                <p:cNvSpPr/>
                <p:nvPr/>
              </p:nvSpPr>
              <p:spPr>
                <a:xfrm>
                  <a:off x="62004" y="2367412"/>
                  <a:ext cx="207571" cy="163526"/>
                </a:xfrm>
                <a:custGeom>
                  <a:avLst/>
                  <a:gdLst>
                    <a:gd name="connsiteX0" fmla="*/ 256093 w 273834"/>
                    <a:gd name="connsiteY0" fmla="*/ 0 h 215728"/>
                    <a:gd name="connsiteX1" fmla="*/ 228889 w 273834"/>
                    <a:gd name="connsiteY1" fmla="*/ 22473 h 215728"/>
                    <a:gd name="connsiteX2" fmla="*/ 250179 w 273834"/>
                    <a:gd name="connsiteY2" fmla="*/ 22473 h 215728"/>
                    <a:gd name="connsiteX3" fmla="*/ 250160 w 273834"/>
                    <a:gd name="connsiteY3" fmla="*/ 193256 h 215728"/>
                    <a:gd name="connsiteX4" fmla="*/ 27204 w 273834"/>
                    <a:gd name="connsiteY4" fmla="*/ 193256 h 215728"/>
                    <a:gd name="connsiteX5" fmla="*/ 0 w 273834"/>
                    <a:gd name="connsiteY5" fmla="*/ 215729 h 215728"/>
                    <a:gd name="connsiteX6" fmla="*/ 256074 w 273834"/>
                    <a:gd name="connsiteY6" fmla="*/ 215729 h 215728"/>
                    <a:gd name="connsiteX7" fmla="*/ 273816 w 273834"/>
                    <a:gd name="connsiteY7" fmla="*/ 199169 h 215728"/>
                    <a:gd name="connsiteX8" fmla="*/ 273835 w 273834"/>
                    <a:gd name="connsiteY8" fmla="*/ 16559 h 215728"/>
                    <a:gd name="connsiteX9" fmla="*/ 256093 w 273834"/>
                    <a:gd name="connsiteY9" fmla="*/ 0 h 2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34" h="215728">
                      <a:moveTo>
                        <a:pt x="256093" y="0"/>
                      </a:moveTo>
                      <a:lnTo>
                        <a:pt x="228889" y="22473"/>
                      </a:lnTo>
                      <a:lnTo>
                        <a:pt x="250179" y="22473"/>
                      </a:lnTo>
                      <a:lnTo>
                        <a:pt x="250160" y="193256"/>
                      </a:lnTo>
                      <a:lnTo>
                        <a:pt x="27204" y="193256"/>
                      </a:lnTo>
                      <a:lnTo>
                        <a:pt x="0" y="215729"/>
                      </a:lnTo>
                      <a:lnTo>
                        <a:pt x="256074" y="215729"/>
                      </a:lnTo>
                      <a:cubicBezTo>
                        <a:pt x="264946" y="215729"/>
                        <a:pt x="273816" y="208040"/>
                        <a:pt x="273816" y="199169"/>
                      </a:cubicBezTo>
                      <a:lnTo>
                        <a:pt x="273835" y="16559"/>
                      </a:lnTo>
                      <a:cubicBezTo>
                        <a:pt x="273835" y="8280"/>
                        <a:pt x="264963" y="0"/>
                        <a:pt x="256093" y="0"/>
                      </a:cubicBezTo>
                      <a:close/>
                    </a:path>
                  </a:pathLst>
                </a:custGeom>
                <a:solidFill>
                  <a:srgbClr val="56A1D2"/>
                </a:solidFill>
                <a:ln w="6804" cap="flat">
                  <a:noFill/>
                  <a:prstDash val="solid"/>
                  <a:miter/>
                </a:ln>
              </p:spPr>
              <p:txBody>
                <a:bodyPr rtlCol="0" anchor="ctr"/>
                <a:lstStyle/>
                <a:p>
                  <a:endParaRPr lang="en-US" sz="2400"/>
                </a:p>
              </p:txBody>
            </p:sp>
            <p:sp>
              <p:nvSpPr>
                <p:cNvPr id="1179" name="Freeform: Shape 1178">
                  <a:extLst>
                    <a:ext uri="{FF2B5EF4-FFF2-40B4-BE49-F238E27FC236}">
                      <a16:creationId xmlns:a16="http://schemas.microsoft.com/office/drawing/2014/main" id="{4324CBDF-F568-4D49-9BAB-5AB99D6E839B}"/>
                    </a:ext>
                  </a:extLst>
                </p:cNvPr>
                <p:cNvSpPr/>
                <p:nvPr/>
              </p:nvSpPr>
              <p:spPr>
                <a:xfrm>
                  <a:off x="84450" y="2560622"/>
                  <a:ext cx="146590" cy="13448"/>
                </a:xfrm>
                <a:custGeom>
                  <a:avLst/>
                  <a:gdLst>
                    <a:gd name="connsiteX0" fmla="*/ 193387 w 193386"/>
                    <a:gd name="connsiteY0" fmla="*/ 0 h 17741"/>
                    <a:gd name="connsiteX1" fmla="*/ 0 w 193386"/>
                    <a:gd name="connsiteY1" fmla="*/ 0 h 17741"/>
                    <a:gd name="connsiteX2" fmla="*/ 0 w 193386"/>
                    <a:gd name="connsiteY2" fmla="*/ 17742 h 17741"/>
                    <a:gd name="connsiteX3" fmla="*/ 193387 w 193386"/>
                    <a:gd name="connsiteY3" fmla="*/ 17742 h 17741"/>
                    <a:gd name="connsiteX4" fmla="*/ 193387 w 193386"/>
                    <a:gd name="connsiteY4" fmla="*/ 0 h 17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386" h="17741">
                      <a:moveTo>
                        <a:pt x="193387" y="0"/>
                      </a:moveTo>
                      <a:lnTo>
                        <a:pt x="0" y="0"/>
                      </a:lnTo>
                      <a:lnTo>
                        <a:pt x="0" y="17742"/>
                      </a:lnTo>
                      <a:lnTo>
                        <a:pt x="193387" y="17742"/>
                      </a:lnTo>
                      <a:lnTo>
                        <a:pt x="193387" y="0"/>
                      </a:lnTo>
                      <a:close/>
                    </a:path>
                  </a:pathLst>
                </a:custGeom>
                <a:solidFill>
                  <a:srgbClr val="56A1D2"/>
                </a:solidFill>
                <a:ln w="6804" cap="flat">
                  <a:noFill/>
                  <a:prstDash val="solid"/>
                  <a:miter/>
                </a:ln>
              </p:spPr>
              <p:txBody>
                <a:bodyPr rtlCol="0" anchor="ctr"/>
                <a:lstStyle/>
                <a:p>
                  <a:endParaRPr lang="en-US" sz="2400"/>
                </a:p>
              </p:txBody>
            </p:sp>
            <p:sp>
              <p:nvSpPr>
                <p:cNvPr id="1180" name="Freeform: Shape 1179">
                  <a:extLst>
                    <a:ext uri="{FF2B5EF4-FFF2-40B4-BE49-F238E27FC236}">
                      <a16:creationId xmlns:a16="http://schemas.microsoft.com/office/drawing/2014/main" id="{51059F2A-4111-43A1-9763-AB53A06C438A}"/>
                    </a:ext>
                  </a:extLst>
                </p:cNvPr>
                <p:cNvSpPr/>
                <p:nvPr/>
              </p:nvSpPr>
              <p:spPr>
                <a:xfrm>
                  <a:off x="119412" y="2398347"/>
                  <a:ext cx="81140" cy="47070"/>
                </a:xfrm>
                <a:custGeom>
                  <a:avLst/>
                  <a:gdLst>
                    <a:gd name="connsiteX0" fmla="*/ 53226 w 107042"/>
                    <a:gd name="connsiteY0" fmla="*/ 62096 h 62096"/>
                    <a:gd name="connsiteX1" fmla="*/ 52634 w 107042"/>
                    <a:gd name="connsiteY1" fmla="*/ 62096 h 62096"/>
                    <a:gd name="connsiteX2" fmla="*/ 591 w 107042"/>
                    <a:gd name="connsiteY2" fmla="*/ 31935 h 62096"/>
                    <a:gd name="connsiteX3" fmla="*/ 0 w 107042"/>
                    <a:gd name="connsiteY3" fmla="*/ 30753 h 62096"/>
                    <a:gd name="connsiteX4" fmla="*/ 591 w 107042"/>
                    <a:gd name="connsiteY4" fmla="*/ 29570 h 62096"/>
                    <a:gd name="connsiteX5" fmla="*/ 52634 w 107042"/>
                    <a:gd name="connsiteY5" fmla="*/ 0 h 62096"/>
                    <a:gd name="connsiteX6" fmla="*/ 54408 w 107042"/>
                    <a:gd name="connsiteY6" fmla="*/ 0 h 62096"/>
                    <a:gd name="connsiteX7" fmla="*/ 106451 w 107042"/>
                    <a:gd name="connsiteY7" fmla="*/ 30161 h 62096"/>
                    <a:gd name="connsiteX8" fmla="*/ 107042 w 107042"/>
                    <a:gd name="connsiteY8" fmla="*/ 31344 h 62096"/>
                    <a:gd name="connsiteX9" fmla="*/ 106451 w 107042"/>
                    <a:gd name="connsiteY9" fmla="*/ 32527 h 62096"/>
                    <a:gd name="connsiteX10" fmla="*/ 54999 w 107042"/>
                    <a:gd name="connsiteY10" fmla="*/ 62096 h 62096"/>
                    <a:gd name="connsiteX11" fmla="*/ 53226 w 107042"/>
                    <a:gd name="connsiteY11" fmla="*/ 62096 h 6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042" h="62096">
                      <a:moveTo>
                        <a:pt x="53226" y="62096"/>
                      </a:moveTo>
                      <a:lnTo>
                        <a:pt x="52634" y="62096"/>
                      </a:lnTo>
                      <a:lnTo>
                        <a:pt x="591" y="31935"/>
                      </a:lnTo>
                      <a:cubicBezTo>
                        <a:pt x="0" y="31935"/>
                        <a:pt x="0" y="31344"/>
                        <a:pt x="0" y="30753"/>
                      </a:cubicBezTo>
                      <a:cubicBezTo>
                        <a:pt x="0" y="30161"/>
                        <a:pt x="0" y="29570"/>
                        <a:pt x="591" y="29570"/>
                      </a:cubicBezTo>
                      <a:lnTo>
                        <a:pt x="52634" y="0"/>
                      </a:lnTo>
                      <a:cubicBezTo>
                        <a:pt x="53226" y="0"/>
                        <a:pt x="53817" y="0"/>
                        <a:pt x="54408" y="0"/>
                      </a:cubicBezTo>
                      <a:lnTo>
                        <a:pt x="106451" y="30161"/>
                      </a:lnTo>
                      <a:cubicBezTo>
                        <a:pt x="107042" y="30161"/>
                        <a:pt x="107042" y="30753"/>
                        <a:pt x="107042" y="31344"/>
                      </a:cubicBezTo>
                      <a:cubicBezTo>
                        <a:pt x="107042" y="31935"/>
                        <a:pt x="107042" y="32527"/>
                        <a:pt x="106451" y="32527"/>
                      </a:cubicBezTo>
                      <a:lnTo>
                        <a:pt x="54999" y="62096"/>
                      </a:lnTo>
                      <a:cubicBezTo>
                        <a:pt x="53817" y="62096"/>
                        <a:pt x="53817" y="62096"/>
                        <a:pt x="53226" y="62096"/>
                      </a:cubicBezTo>
                      <a:close/>
                    </a:path>
                  </a:pathLst>
                </a:custGeom>
                <a:solidFill>
                  <a:srgbClr val="82B8F9"/>
                </a:solidFill>
                <a:ln w="6804" cap="flat">
                  <a:noFill/>
                  <a:prstDash val="solid"/>
                  <a:miter/>
                </a:ln>
              </p:spPr>
              <p:txBody>
                <a:bodyPr rtlCol="0" anchor="ctr"/>
                <a:lstStyle/>
                <a:p>
                  <a:endParaRPr lang="en-US" sz="2400"/>
                </a:p>
              </p:txBody>
            </p:sp>
            <p:sp>
              <p:nvSpPr>
                <p:cNvPr id="1181" name="Freeform: Shape 1180">
                  <a:extLst>
                    <a:ext uri="{FF2B5EF4-FFF2-40B4-BE49-F238E27FC236}">
                      <a16:creationId xmlns:a16="http://schemas.microsoft.com/office/drawing/2014/main" id="{C49C146D-2A4B-4B0D-A85E-45D3814645D0}"/>
                    </a:ext>
                  </a:extLst>
                </p:cNvPr>
                <p:cNvSpPr/>
                <p:nvPr/>
              </p:nvSpPr>
              <p:spPr>
                <a:xfrm>
                  <a:off x="113578" y="2430170"/>
                  <a:ext cx="41691" cy="70381"/>
                </a:xfrm>
                <a:custGeom>
                  <a:avLst/>
                  <a:gdLst>
                    <a:gd name="connsiteX0" fmla="*/ 55000 w 55000"/>
                    <a:gd name="connsiteY0" fmla="*/ 91666 h 92849"/>
                    <a:gd name="connsiteX1" fmla="*/ 55000 w 55000"/>
                    <a:gd name="connsiteY1" fmla="*/ 31344 h 92849"/>
                    <a:gd name="connsiteX2" fmla="*/ 54409 w 55000"/>
                    <a:gd name="connsiteY2" fmla="*/ 30161 h 92849"/>
                    <a:gd name="connsiteX3" fmla="*/ 2366 w 55000"/>
                    <a:gd name="connsiteY3" fmla="*/ 0 h 92849"/>
                    <a:gd name="connsiteX4" fmla="*/ 592 w 55000"/>
                    <a:gd name="connsiteY4" fmla="*/ 0 h 92849"/>
                    <a:gd name="connsiteX5" fmla="*/ 0 w 55000"/>
                    <a:gd name="connsiteY5" fmla="*/ 1183 h 92849"/>
                    <a:gd name="connsiteX6" fmla="*/ 0 w 55000"/>
                    <a:gd name="connsiteY6" fmla="*/ 61505 h 92849"/>
                    <a:gd name="connsiteX7" fmla="*/ 592 w 55000"/>
                    <a:gd name="connsiteY7" fmla="*/ 62688 h 92849"/>
                    <a:gd name="connsiteX8" fmla="*/ 52635 w 55000"/>
                    <a:gd name="connsiteY8" fmla="*/ 92849 h 92849"/>
                    <a:gd name="connsiteX9" fmla="*/ 53226 w 55000"/>
                    <a:gd name="connsiteY9" fmla="*/ 92849 h 92849"/>
                    <a:gd name="connsiteX10" fmla="*/ 53817 w 55000"/>
                    <a:gd name="connsiteY10" fmla="*/ 92849 h 92849"/>
                    <a:gd name="connsiteX11" fmla="*/ 55000 w 55000"/>
                    <a:gd name="connsiteY11" fmla="*/ 91666 h 9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000" h="92849">
                      <a:moveTo>
                        <a:pt x="55000" y="91666"/>
                      </a:moveTo>
                      <a:lnTo>
                        <a:pt x="55000" y="31344"/>
                      </a:lnTo>
                      <a:cubicBezTo>
                        <a:pt x="55000" y="30753"/>
                        <a:pt x="54409" y="30161"/>
                        <a:pt x="54409" y="30161"/>
                      </a:cubicBezTo>
                      <a:lnTo>
                        <a:pt x="2366" y="0"/>
                      </a:lnTo>
                      <a:cubicBezTo>
                        <a:pt x="1775" y="0"/>
                        <a:pt x="1183" y="0"/>
                        <a:pt x="592" y="0"/>
                      </a:cubicBezTo>
                      <a:cubicBezTo>
                        <a:pt x="1" y="0"/>
                        <a:pt x="0" y="591"/>
                        <a:pt x="0" y="1183"/>
                      </a:cubicBezTo>
                      <a:lnTo>
                        <a:pt x="0" y="61505"/>
                      </a:lnTo>
                      <a:cubicBezTo>
                        <a:pt x="0" y="62096"/>
                        <a:pt x="592" y="62688"/>
                        <a:pt x="592" y="62688"/>
                      </a:cubicBezTo>
                      <a:lnTo>
                        <a:pt x="52635" y="92849"/>
                      </a:lnTo>
                      <a:lnTo>
                        <a:pt x="53226" y="92849"/>
                      </a:lnTo>
                      <a:lnTo>
                        <a:pt x="53817" y="92849"/>
                      </a:lnTo>
                      <a:cubicBezTo>
                        <a:pt x="55000" y="92849"/>
                        <a:pt x="55000" y="92258"/>
                        <a:pt x="55000" y="91666"/>
                      </a:cubicBezTo>
                      <a:close/>
                    </a:path>
                  </a:pathLst>
                </a:custGeom>
                <a:solidFill>
                  <a:srgbClr val="61A2F5"/>
                </a:solidFill>
                <a:ln w="6804" cap="flat">
                  <a:noFill/>
                  <a:prstDash val="solid"/>
                  <a:miter/>
                </a:ln>
              </p:spPr>
              <p:txBody>
                <a:bodyPr rtlCol="0" anchor="ctr"/>
                <a:lstStyle/>
                <a:p>
                  <a:endParaRPr lang="en-US" sz="2400"/>
                </a:p>
              </p:txBody>
            </p:sp>
            <p:sp>
              <p:nvSpPr>
                <p:cNvPr id="1182" name="Freeform: Shape 1181">
                  <a:extLst>
                    <a:ext uri="{FF2B5EF4-FFF2-40B4-BE49-F238E27FC236}">
                      <a16:creationId xmlns:a16="http://schemas.microsoft.com/office/drawing/2014/main" id="{E26B6F3C-FF1C-4611-83EA-CA784A47E402}"/>
                    </a:ext>
                  </a:extLst>
                </p:cNvPr>
                <p:cNvSpPr/>
                <p:nvPr/>
              </p:nvSpPr>
              <p:spPr>
                <a:xfrm>
                  <a:off x="164245" y="2430625"/>
                  <a:ext cx="41691" cy="69933"/>
                </a:xfrm>
                <a:custGeom>
                  <a:avLst/>
                  <a:gdLst>
                    <a:gd name="connsiteX0" fmla="*/ 54408 w 55000"/>
                    <a:gd name="connsiteY0" fmla="*/ 62096 h 92258"/>
                    <a:gd name="connsiteX1" fmla="*/ 55000 w 55000"/>
                    <a:gd name="connsiteY1" fmla="*/ 60914 h 92258"/>
                    <a:gd name="connsiteX2" fmla="*/ 55000 w 55000"/>
                    <a:gd name="connsiteY2" fmla="*/ 1183 h 92258"/>
                    <a:gd name="connsiteX3" fmla="*/ 54408 w 55000"/>
                    <a:gd name="connsiteY3" fmla="*/ 0 h 92258"/>
                    <a:gd name="connsiteX4" fmla="*/ 52635 w 55000"/>
                    <a:gd name="connsiteY4" fmla="*/ 0 h 92258"/>
                    <a:gd name="connsiteX5" fmla="*/ 592 w 55000"/>
                    <a:gd name="connsiteY5" fmla="*/ 30161 h 92258"/>
                    <a:gd name="connsiteX6" fmla="*/ 0 w 55000"/>
                    <a:gd name="connsiteY6" fmla="*/ 31344 h 92258"/>
                    <a:gd name="connsiteX7" fmla="*/ 0 w 55000"/>
                    <a:gd name="connsiteY7" fmla="*/ 91075 h 92258"/>
                    <a:gd name="connsiteX8" fmla="*/ 592 w 55000"/>
                    <a:gd name="connsiteY8" fmla="*/ 92258 h 92258"/>
                    <a:gd name="connsiteX9" fmla="*/ 1183 w 55000"/>
                    <a:gd name="connsiteY9" fmla="*/ 92258 h 92258"/>
                    <a:gd name="connsiteX10" fmla="*/ 1775 w 55000"/>
                    <a:gd name="connsiteY10" fmla="*/ 92258 h 92258"/>
                    <a:gd name="connsiteX11" fmla="*/ 54408 w 55000"/>
                    <a:gd name="connsiteY11" fmla="*/ 62096 h 9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000" h="92258">
                      <a:moveTo>
                        <a:pt x="54408" y="62096"/>
                      </a:moveTo>
                      <a:cubicBezTo>
                        <a:pt x="55000" y="62096"/>
                        <a:pt x="55000" y="61505"/>
                        <a:pt x="55000" y="60914"/>
                      </a:cubicBezTo>
                      <a:lnTo>
                        <a:pt x="55000" y="1183"/>
                      </a:lnTo>
                      <a:cubicBezTo>
                        <a:pt x="55000" y="591"/>
                        <a:pt x="54408" y="0"/>
                        <a:pt x="54408" y="0"/>
                      </a:cubicBezTo>
                      <a:cubicBezTo>
                        <a:pt x="53817" y="0"/>
                        <a:pt x="53226" y="0"/>
                        <a:pt x="52635" y="0"/>
                      </a:cubicBezTo>
                      <a:lnTo>
                        <a:pt x="592" y="30161"/>
                      </a:lnTo>
                      <a:cubicBezTo>
                        <a:pt x="0" y="30161"/>
                        <a:pt x="0" y="30753"/>
                        <a:pt x="0" y="31344"/>
                      </a:cubicBezTo>
                      <a:lnTo>
                        <a:pt x="0" y="91075"/>
                      </a:lnTo>
                      <a:cubicBezTo>
                        <a:pt x="0" y="91666"/>
                        <a:pt x="592" y="92258"/>
                        <a:pt x="592" y="92258"/>
                      </a:cubicBezTo>
                      <a:lnTo>
                        <a:pt x="1183" y="92258"/>
                      </a:lnTo>
                      <a:lnTo>
                        <a:pt x="1775" y="92258"/>
                      </a:lnTo>
                      <a:lnTo>
                        <a:pt x="54408" y="62096"/>
                      </a:lnTo>
                      <a:close/>
                    </a:path>
                  </a:pathLst>
                </a:custGeom>
                <a:solidFill>
                  <a:srgbClr val="1976BE"/>
                </a:solidFill>
                <a:ln w="6804" cap="flat">
                  <a:noFill/>
                  <a:prstDash val="solid"/>
                  <a:miter/>
                </a:ln>
              </p:spPr>
              <p:txBody>
                <a:bodyPr rtlCol="0" anchor="ctr"/>
                <a:lstStyle/>
                <a:p>
                  <a:endParaRPr lang="en-US" sz="2400"/>
                </a:p>
              </p:txBody>
            </p:sp>
            <p:sp>
              <p:nvSpPr>
                <p:cNvPr id="1183" name="Freeform: Shape 1182">
                  <a:extLst>
                    <a:ext uri="{FF2B5EF4-FFF2-40B4-BE49-F238E27FC236}">
                      <a16:creationId xmlns:a16="http://schemas.microsoft.com/office/drawing/2014/main" id="{F076A5EA-2B76-4ED1-BABE-307F6DEFCAAD}"/>
                    </a:ext>
                  </a:extLst>
                </p:cNvPr>
                <p:cNvSpPr/>
                <p:nvPr/>
              </p:nvSpPr>
              <p:spPr>
                <a:xfrm>
                  <a:off x="45451" y="2367412"/>
                  <a:ext cx="210696" cy="163626"/>
                </a:xfrm>
                <a:custGeom>
                  <a:avLst/>
                  <a:gdLst>
                    <a:gd name="connsiteX0" fmla="*/ 22473 w 277956"/>
                    <a:gd name="connsiteY0" fmla="*/ 193387 h 215860"/>
                    <a:gd name="connsiteX1" fmla="*/ 22473 w 277956"/>
                    <a:gd name="connsiteY1" fmla="*/ 22473 h 215860"/>
                    <a:gd name="connsiteX2" fmla="*/ 251343 w 277956"/>
                    <a:gd name="connsiteY2" fmla="*/ 22473 h 215860"/>
                    <a:gd name="connsiteX3" fmla="*/ 277956 w 277956"/>
                    <a:gd name="connsiteY3" fmla="*/ 0 h 215860"/>
                    <a:gd name="connsiteX4" fmla="*/ 15968 w 277956"/>
                    <a:gd name="connsiteY4" fmla="*/ 0 h 215860"/>
                    <a:gd name="connsiteX5" fmla="*/ 5914 w 277956"/>
                    <a:gd name="connsiteY5" fmla="*/ 4140 h 215860"/>
                    <a:gd name="connsiteX6" fmla="*/ 0 w 277956"/>
                    <a:gd name="connsiteY6" fmla="*/ 16559 h 215860"/>
                    <a:gd name="connsiteX7" fmla="*/ 0 w 277956"/>
                    <a:gd name="connsiteY7" fmla="*/ 199301 h 215860"/>
                    <a:gd name="connsiteX8" fmla="*/ 15968 w 277956"/>
                    <a:gd name="connsiteY8" fmla="*/ 215860 h 215860"/>
                    <a:gd name="connsiteX9" fmla="*/ 22473 w 277956"/>
                    <a:gd name="connsiteY9" fmla="*/ 215860 h 215860"/>
                    <a:gd name="connsiteX10" fmla="*/ 49678 w 277956"/>
                    <a:gd name="connsiteY10" fmla="*/ 193387 h 215860"/>
                    <a:gd name="connsiteX11" fmla="*/ 22473 w 277956"/>
                    <a:gd name="connsiteY11" fmla="*/ 193387 h 21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956" h="215860">
                      <a:moveTo>
                        <a:pt x="22473" y="193387"/>
                      </a:moveTo>
                      <a:lnTo>
                        <a:pt x="22473" y="22473"/>
                      </a:lnTo>
                      <a:lnTo>
                        <a:pt x="251343" y="22473"/>
                      </a:lnTo>
                      <a:lnTo>
                        <a:pt x="277956" y="0"/>
                      </a:lnTo>
                      <a:lnTo>
                        <a:pt x="15968" y="0"/>
                      </a:lnTo>
                      <a:cubicBezTo>
                        <a:pt x="12419" y="0"/>
                        <a:pt x="8871" y="1774"/>
                        <a:pt x="5914" y="4140"/>
                      </a:cubicBezTo>
                      <a:cubicBezTo>
                        <a:pt x="2366" y="7097"/>
                        <a:pt x="0" y="11828"/>
                        <a:pt x="0" y="16559"/>
                      </a:cubicBezTo>
                      <a:lnTo>
                        <a:pt x="0" y="199301"/>
                      </a:lnTo>
                      <a:cubicBezTo>
                        <a:pt x="0" y="208172"/>
                        <a:pt x="7097" y="215860"/>
                        <a:pt x="15968" y="215860"/>
                      </a:cubicBezTo>
                      <a:lnTo>
                        <a:pt x="22473" y="215860"/>
                      </a:lnTo>
                      <a:lnTo>
                        <a:pt x="49678" y="193387"/>
                      </a:lnTo>
                      <a:lnTo>
                        <a:pt x="22473" y="193387"/>
                      </a:lnTo>
                      <a:close/>
                    </a:path>
                  </a:pathLst>
                </a:custGeom>
                <a:solidFill>
                  <a:srgbClr val="84ADD7"/>
                </a:solidFill>
                <a:ln w="6804" cap="flat">
                  <a:noFill/>
                  <a:prstDash val="solid"/>
                  <a:miter/>
                </a:ln>
              </p:spPr>
              <p:txBody>
                <a:bodyPr rtlCol="0" anchor="ctr"/>
                <a:lstStyle/>
                <a:p>
                  <a:endParaRPr lang="en-US" sz="2400"/>
                </a:p>
              </p:txBody>
            </p:sp>
            <p:sp>
              <p:nvSpPr>
                <p:cNvPr id="1184" name="Freeform: Shape 1183">
                  <a:extLst>
                    <a:ext uri="{FF2B5EF4-FFF2-40B4-BE49-F238E27FC236}">
                      <a16:creationId xmlns:a16="http://schemas.microsoft.com/office/drawing/2014/main" id="{077B2C7B-0877-442E-8B7A-4F6925F96196}"/>
                    </a:ext>
                  </a:extLst>
                </p:cNvPr>
                <p:cNvSpPr/>
                <p:nvPr/>
              </p:nvSpPr>
              <p:spPr>
                <a:xfrm>
                  <a:off x="153486" y="2373690"/>
                  <a:ext cx="6276" cy="6276"/>
                </a:xfrm>
                <a:custGeom>
                  <a:avLst/>
                  <a:gdLst>
                    <a:gd name="connsiteX0" fmla="*/ 8280 w 8279"/>
                    <a:gd name="connsiteY0" fmla="*/ 4140 h 8279"/>
                    <a:gd name="connsiteX1" fmla="*/ 4140 w 8279"/>
                    <a:gd name="connsiteY1" fmla="*/ 8280 h 8279"/>
                    <a:gd name="connsiteX2" fmla="*/ 0 w 8279"/>
                    <a:gd name="connsiteY2" fmla="*/ 4140 h 8279"/>
                    <a:gd name="connsiteX3" fmla="*/ 4140 w 8279"/>
                    <a:gd name="connsiteY3" fmla="*/ 0 h 8279"/>
                    <a:gd name="connsiteX4" fmla="*/ 8280 w 8279"/>
                    <a:gd name="connsiteY4" fmla="*/ 4140 h 8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9" h="8279">
                      <a:moveTo>
                        <a:pt x="8280" y="4140"/>
                      </a:moveTo>
                      <a:cubicBezTo>
                        <a:pt x="8280" y="6505"/>
                        <a:pt x="6506" y="8280"/>
                        <a:pt x="4140" y="8280"/>
                      </a:cubicBezTo>
                      <a:cubicBezTo>
                        <a:pt x="1775" y="8280"/>
                        <a:pt x="0" y="6505"/>
                        <a:pt x="0" y="4140"/>
                      </a:cubicBezTo>
                      <a:cubicBezTo>
                        <a:pt x="0" y="1774"/>
                        <a:pt x="1775" y="0"/>
                        <a:pt x="4140" y="0"/>
                      </a:cubicBezTo>
                      <a:cubicBezTo>
                        <a:pt x="6506" y="0"/>
                        <a:pt x="8280" y="1774"/>
                        <a:pt x="8280" y="4140"/>
                      </a:cubicBezTo>
                      <a:close/>
                    </a:path>
                  </a:pathLst>
                </a:custGeom>
                <a:solidFill>
                  <a:srgbClr val="B7D332"/>
                </a:solidFill>
                <a:ln w="6804" cap="flat">
                  <a:noFill/>
                  <a:prstDash val="solid"/>
                  <a:miter/>
                </a:ln>
              </p:spPr>
              <p:txBody>
                <a:bodyPr rtlCol="0" anchor="ctr"/>
                <a:lstStyle/>
                <a:p>
                  <a:endParaRPr lang="en-US" sz="2400"/>
                </a:p>
              </p:txBody>
            </p:sp>
          </p:grpSp>
        </p:grpSp>
        <p:grpSp>
          <p:nvGrpSpPr>
            <p:cNvPr id="1149" name="Group 5">
              <a:extLst>
                <a:ext uri="{FF2B5EF4-FFF2-40B4-BE49-F238E27FC236}">
                  <a16:creationId xmlns:a16="http://schemas.microsoft.com/office/drawing/2014/main" id="{84C63248-EEAA-4D1B-A4BD-B61DDBBB7CE9}"/>
                </a:ext>
              </a:extLst>
            </p:cNvPr>
            <p:cNvGrpSpPr>
              <a:grpSpLocks noChangeAspect="1"/>
            </p:cNvGrpSpPr>
            <p:nvPr/>
          </p:nvGrpSpPr>
          <p:grpSpPr bwMode="auto">
            <a:xfrm>
              <a:off x="2545609" y="3325348"/>
              <a:ext cx="290346" cy="213292"/>
              <a:chOff x="2099" y="2414"/>
              <a:chExt cx="260" cy="191"/>
            </a:xfrm>
          </p:grpSpPr>
          <p:sp>
            <p:nvSpPr>
              <p:cNvPr id="1152" name="AutoShape 4">
                <a:extLst>
                  <a:ext uri="{FF2B5EF4-FFF2-40B4-BE49-F238E27FC236}">
                    <a16:creationId xmlns:a16="http://schemas.microsoft.com/office/drawing/2014/main" id="{EBFAF086-5DB2-4478-AF37-1A09BF970558}"/>
                  </a:ext>
                </a:extLst>
              </p:cNvPr>
              <p:cNvSpPr>
                <a:spLocks noChangeAspect="1" noChangeArrowheads="1" noTextEdit="1"/>
              </p:cNvSpPr>
              <p:nvPr/>
            </p:nvSpPr>
            <p:spPr bwMode="auto">
              <a:xfrm>
                <a:off x="2099" y="2416"/>
                <a:ext cx="260"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53" name="Freeform 6">
                <a:extLst>
                  <a:ext uri="{FF2B5EF4-FFF2-40B4-BE49-F238E27FC236}">
                    <a16:creationId xmlns:a16="http://schemas.microsoft.com/office/drawing/2014/main" id="{88BC9DEC-0A0C-4082-A7DB-4C9C174CF9E5}"/>
                  </a:ext>
                </a:extLst>
              </p:cNvPr>
              <p:cNvSpPr>
                <a:spLocks noEditPoints="1"/>
              </p:cNvSpPr>
              <p:nvPr/>
            </p:nvSpPr>
            <p:spPr bwMode="auto">
              <a:xfrm>
                <a:off x="2234"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8 w 29"/>
                  <a:gd name="T11" fmla="*/ 54 h 64"/>
                  <a:gd name="T12" fmla="*/ 18 w 29"/>
                  <a:gd name="T13" fmla="*/ 11 h 64"/>
                  <a:gd name="T14" fmla="*/ 27 w 29"/>
                  <a:gd name="T15" fmla="*/ 8 h 64"/>
                  <a:gd name="T16" fmla="*/ 27 w 29"/>
                  <a:gd name="T17" fmla="*/ 57 h 64"/>
                  <a:gd name="T18" fmla="*/ 18 w 29"/>
                  <a:gd name="T19" fmla="*/ 54 h 64"/>
                  <a:gd name="T20" fmla="*/ 9 w 29"/>
                  <a:gd name="T21" fmla="*/ 51 h 64"/>
                  <a:gd name="T22" fmla="*/ 9 w 29"/>
                  <a:gd name="T23" fmla="*/ 12 h 64"/>
                  <a:gd name="T24" fmla="*/ 16 w 29"/>
                  <a:gd name="T25" fmla="*/ 11 h 64"/>
                  <a:gd name="T26" fmla="*/ 16 w 29"/>
                  <a:gd name="T27" fmla="*/ 54 h 64"/>
                  <a:gd name="T28" fmla="*/ 9 w 29"/>
                  <a:gd name="T29" fmla="*/ 51 h 64"/>
                  <a:gd name="T30" fmla="*/ 2 w 29"/>
                  <a:gd name="T31" fmla="*/ 49 h 64"/>
                  <a:gd name="T32" fmla="*/ 2 w 29"/>
                  <a:gd name="T33" fmla="*/ 15 h 64"/>
                  <a:gd name="T34" fmla="*/ 7 w 29"/>
                  <a:gd name="T35" fmla="*/ 14 h 64"/>
                  <a:gd name="T36" fmla="*/ 7 w 29"/>
                  <a:gd name="T37" fmla="*/ 51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8" y="54"/>
                    </a:moveTo>
                    <a:lnTo>
                      <a:pt x="18" y="11"/>
                    </a:lnTo>
                    <a:lnTo>
                      <a:pt x="27" y="8"/>
                    </a:lnTo>
                    <a:lnTo>
                      <a:pt x="27" y="57"/>
                    </a:lnTo>
                    <a:lnTo>
                      <a:pt x="18" y="54"/>
                    </a:lnTo>
                    <a:close/>
                    <a:moveTo>
                      <a:pt x="9" y="51"/>
                    </a:moveTo>
                    <a:lnTo>
                      <a:pt x="9" y="12"/>
                    </a:lnTo>
                    <a:lnTo>
                      <a:pt x="16" y="11"/>
                    </a:lnTo>
                    <a:lnTo>
                      <a:pt x="16" y="54"/>
                    </a:lnTo>
                    <a:lnTo>
                      <a:pt x="9" y="51"/>
                    </a:lnTo>
                    <a:close/>
                    <a:moveTo>
                      <a:pt x="2" y="49"/>
                    </a:moveTo>
                    <a:lnTo>
                      <a:pt x="2" y="15"/>
                    </a:lnTo>
                    <a:lnTo>
                      <a:pt x="7" y="14"/>
                    </a:lnTo>
                    <a:lnTo>
                      <a:pt x="7" y="51"/>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54" name="Freeform 7">
                <a:extLst>
                  <a:ext uri="{FF2B5EF4-FFF2-40B4-BE49-F238E27FC236}">
                    <a16:creationId xmlns:a16="http://schemas.microsoft.com/office/drawing/2014/main" id="{01E4A079-780B-4A7C-94F5-F522196BEA6F}"/>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55" name="Freeform 8">
                <a:extLst>
                  <a:ext uri="{FF2B5EF4-FFF2-40B4-BE49-F238E27FC236}">
                    <a16:creationId xmlns:a16="http://schemas.microsoft.com/office/drawing/2014/main" id="{C739EA18-87D6-453B-86F5-AB69789AFCD6}"/>
                  </a:ext>
                </a:extLst>
              </p:cNvPr>
              <p:cNvSpPr>
                <a:spLocks noEditPoints="1"/>
              </p:cNvSpPr>
              <p:nvPr/>
            </p:nvSpPr>
            <p:spPr bwMode="auto">
              <a:xfrm>
                <a:off x="2142"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7 w 29"/>
                  <a:gd name="T11" fmla="*/ 54 h 64"/>
                  <a:gd name="T12" fmla="*/ 17 w 29"/>
                  <a:gd name="T13" fmla="*/ 11 h 64"/>
                  <a:gd name="T14" fmla="*/ 26 w 29"/>
                  <a:gd name="T15" fmla="*/ 8 h 64"/>
                  <a:gd name="T16" fmla="*/ 26 w 29"/>
                  <a:gd name="T17" fmla="*/ 57 h 64"/>
                  <a:gd name="T18" fmla="*/ 17 w 29"/>
                  <a:gd name="T19" fmla="*/ 54 h 64"/>
                  <a:gd name="T20" fmla="*/ 8 w 29"/>
                  <a:gd name="T21" fmla="*/ 51 h 64"/>
                  <a:gd name="T22" fmla="*/ 8 w 29"/>
                  <a:gd name="T23" fmla="*/ 12 h 64"/>
                  <a:gd name="T24" fmla="*/ 16 w 29"/>
                  <a:gd name="T25" fmla="*/ 11 h 64"/>
                  <a:gd name="T26" fmla="*/ 16 w 29"/>
                  <a:gd name="T27" fmla="*/ 54 h 64"/>
                  <a:gd name="T28" fmla="*/ 8 w 29"/>
                  <a:gd name="T29" fmla="*/ 51 h 64"/>
                  <a:gd name="T30" fmla="*/ 1 w 29"/>
                  <a:gd name="T31" fmla="*/ 49 h 64"/>
                  <a:gd name="T32" fmla="*/ 1 w 29"/>
                  <a:gd name="T33" fmla="*/ 15 h 64"/>
                  <a:gd name="T34" fmla="*/ 7 w 29"/>
                  <a:gd name="T35" fmla="*/ 14 h 64"/>
                  <a:gd name="T36" fmla="*/ 7 w 29"/>
                  <a:gd name="T37" fmla="*/ 51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7" y="54"/>
                    </a:moveTo>
                    <a:lnTo>
                      <a:pt x="17" y="11"/>
                    </a:lnTo>
                    <a:lnTo>
                      <a:pt x="26" y="8"/>
                    </a:lnTo>
                    <a:lnTo>
                      <a:pt x="26" y="57"/>
                    </a:lnTo>
                    <a:lnTo>
                      <a:pt x="17" y="54"/>
                    </a:lnTo>
                    <a:close/>
                    <a:moveTo>
                      <a:pt x="8" y="51"/>
                    </a:moveTo>
                    <a:lnTo>
                      <a:pt x="8" y="12"/>
                    </a:lnTo>
                    <a:lnTo>
                      <a:pt x="16" y="11"/>
                    </a:lnTo>
                    <a:lnTo>
                      <a:pt x="16" y="54"/>
                    </a:lnTo>
                    <a:lnTo>
                      <a:pt x="8" y="51"/>
                    </a:lnTo>
                    <a:close/>
                    <a:moveTo>
                      <a:pt x="1" y="49"/>
                    </a:moveTo>
                    <a:lnTo>
                      <a:pt x="1" y="15"/>
                    </a:lnTo>
                    <a:lnTo>
                      <a:pt x="7" y="14"/>
                    </a:lnTo>
                    <a:lnTo>
                      <a:pt x="7" y="51"/>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56" name="Freeform 9">
                <a:extLst>
                  <a:ext uri="{FF2B5EF4-FFF2-40B4-BE49-F238E27FC236}">
                    <a16:creationId xmlns:a16="http://schemas.microsoft.com/office/drawing/2014/main" id="{2D5A0426-A439-43B7-BE4C-1B06F22925EF}"/>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57" name="Freeform 10">
                <a:extLst>
                  <a:ext uri="{FF2B5EF4-FFF2-40B4-BE49-F238E27FC236}">
                    <a16:creationId xmlns:a16="http://schemas.microsoft.com/office/drawing/2014/main" id="{1E71A585-C957-4301-8A1C-E5CBAC1CF5BD}"/>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58" name="Freeform 11">
                <a:extLst>
                  <a:ext uri="{FF2B5EF4-FFF2-40B4-BE49-F238E27FC236}">
                    <a16:creationId xmlns:a16="http://schemas.microsoft.com/office/drawing/2014/main" id="{A1984708-A2CF-4E46-99EF-A1751A4D4474}"/>
                  </a:ext>
                </a:extLst>
              </p:cNvPr>
              <p:cNvSpPr>
                <a:spLocks noEditPoints="1"/>
              </p:cNvSpPr>
              <p:nvPr/>
            </p:nvSpPr>
            <p:spPr bwMode="auto">
              <a:xfrm>
                <a:off x="2142"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7 w 29"/>
                  <a:gd name="T11" fmla="*/ 53 h 64"/>
                  <a:gd name="T12" fmla="*/ 17 w 29"/>
                  <a:gd name="T13" fmla="*/ 10 h 64"/>
                  <a:gd name="T14" fmla="*/ 26 w 29"/>
                  <a:gd name="T15" fmla="*/ 7 h 64"/>
                  <a:gd name="T16" fmla="*/ 26 w 29"/>
                  <a:gd name="T17" fmla="*/ 56 h 64"/>
                  <a:gd name="T18" fmla="*/ 17 w 29"/>
                  <a:gd name="T19" fmla="*/ 53 h 64"/>
                  <a:gd name="T20" fmla="*/ 8 w 29"/>
                  <a:gd name="T21" fmla="*/ 50 h 64"/>
                  <a:gd name="T22" fmla="*/ 8 w 29"/>
                  <a:gd name="T23" fmla="*/ 12 h 64"/>
                  <a:gd name="T24" fmla="*/ 16 w 29"/>
                  <a:gd name="T25" fmla="*/ 10 h 64"/>
                  <a:gd name="T26" fmla="*/ 16 w 29"/>
                  <a:gd name="T27" fmla="*/ 53 h 64"/>
                  <a:gd name="T28" fmla="*/ 8 w 29"/>
                  <a:gd name="T29" fmla="*/ 50 h 64"/>
                  <a:gd name="T30" fmla="*/ 1 w 29"/>
                  <a:gd name="T31" fmla="*/ 49 h 64"/>
                  <a:gd name="T32" fmla="*/ 1 w 29"/>
                  <a:gd name="T33" fmla="*/ 15 h 64"/>
                  <a:gd name="T34" fmla="*/ 7 w 29"/>
                  <a:gd name="T35" fmla="*/ 13 h 64"/>
                  <a:gd name="T36" fmla="*/ 7 w 29"/>
                  <a:gd name="T37" fmla="*/ 50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7" y="53"/>
                    </a:moveTo>
                    <a:lnTo>
                      <a:pt x="17" y="10"/>
                    </a:lnTo>
                    <a:lnTo>
                      <a:pt x="26" y="7"/>
                    </a:lnTo>
                    <a:lnTo>
                      <a:pt x="26" y="56"/>
                    </a:lnTo>
                    <a:lnTo>
                      <a:pt x="17" y="53"/>
                    </a:lnTo>
                    <a:close/>
                    <a:moveTo>
                      <a:pt x="8" y="50"/>
                    </a:moveTo>
                    <a:lnTo>
                      <a:pt x="8" y="12"/>
                    </a:lnTo>
                    <a:lnTo>
                      <a:pt x="16" y="10"/>
                    </a:lnTo>
                    <a:lnTo>
                      <a:pt x="16" y="53"/>
                    </a:lnTo>
                    <a:lnTo>
                      <a:pt x="8" y="50"/>
                    </a:lnTo>
                    <a:close/>
                    <a:moveTo>
                      <a:pt x="1" y="49"/>
                    </a:moveTo>
                    <a:lnTo>
                      <a:pt x="1" y="15"/>
                    </a:lnTo>
                    <a:lnTo>
                      <a:pt x="7" y="13"/>
                    </a:lnTo>
                    <a:lnTo>
                      <a:pt x="7" y="50"/>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59" name="Freeform 12">
                <a:extLst>
                  <a:ext uri="{FF2B5EF4-FFF2-40B4-BE49-F238E27FC236}">
                    <a16:creationId xmlns:a16="http://schemas.microsoft.com/office/drawing/2014/main" id="{6BC0268E-16B3-430C-8BFC-D739AA7A077F}"/>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60" name="Freeform 13">
                <a:extLst>
                  <a:ext uri="{FF2B5EF4-FFF2-40B4-BE49-F238E27FC236}">
                    <a16:creationId xmlns:a16="http://schemas.microsoft.com/office/drawing/2014/main" id="{0203B094-A7B4-47D1-A2CA-DF67B7ED9C30}"/>
                  </a:ext>
                </a:extLst>
              </p:cNvPr>
              <p:cNvSpPr>
                <a:spLocks noEditPoints="1"/>
              </p:cNvSpPr>
              <p:nvPr/>
            </p:nvSpPr>
            <p:spPr bwMode="auto">
              <a:xfrm>
                <a:off x="2234"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8 w 29"/>
                  <a:gd name="T11" fmla="*/ 53 h 64"/>
                  <a:gd name="T12" fmla="*/ 18 w 29"/>
                  <a:gd name="T13" fmla="*/ 10 h 64"/>
                  <a:gd name="T14" fmla="*/ 27 w 29"/>
                  <a:gd name="T15" fmla="*/ 7 h 64"/>
                  <a:gd name="T16" fmla="*/ 27 w 29"/>
                  <a:gd name="T17" fmla="*/ 56 h 64"/>
                  <a:gd name="T18" fmla="*/ 18 w 29"/>
                  <a:gd name="T19" fmla="*/ 53 h 64"/>
                  <a:gd name="T20" fmla="*/ 9 w 29"/>
                  <a:gd name="T21" fmla="*/ 50 h 64"/>
                  <a:gd name="T22" fmla="*/ 9 w 29"/>
                  <a:gd name="T23" fmla="*/ 12 h 64"/>
                  <a:gd name="T24" fmla="*/ 16 w 29"/>
                  <a:gd name="T25" fmla="*/ 10 h 64"/>
                  <a:gd name="T26" fmla="*/ 16 w 29"/>
                  <a:gd name="T27" fmla="*/ 53 h 64"/>
                  <a:gd name="T28" fmla="*/ 9 w 29"/>
                  <a:gd name="T29" fmla="*/ 50 h 64"/>
                  <a:gd name="T30" fmla="*/ 2 w 29"/>
                  <a:gd name="T31" fmla="*/ 49 h 64"/>
                  <a:gd name="T32" fmla="*/ 2 w 29"/>
                  <a:gd name="T33" fmla="*/ 15 h 64"/>
                  <a:gd name="T34" fmla="*/ 7 w 29"/>
                  <a:gd name="T35" fmla="*/ 13 h 64"/>
                  <a:gd name="T36" fmla="*/ 7 w 29"/>
                  <a:gd name="T37" fmla="*/ 50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8" y="53"/>
                    </a:moveTo>
                    <a:lnTo>
                      <a:pt x="18" y="10"/>
                    </a:lnTo>
                    <a:lnTo>
                      <a:pt x="27" y="7"/>
                    </a:lnTo>
                    <a:lnTo>
                      <a:pt x="27" y="56"/>
                    </a:lnTo>
                    <a:lnTo>
                      <a:pt x="18" y="53"/>
                    </a:lnTo>
                    <a:close/>
                    <a:moveTo>
                      <a:pt x="9" y="50"/>
                    </a:moveTo>
                    <a:lnTo>
                      <a:pt x="9" y="12"/>
                    </a:lnTo>
                    <a:lnTo>
                      <a:pt x="16" y="10"/>
                    </a:lnTo>
                    <a:lnTo>
                      <a:pt x="16" y="53"/>
                    </a:lnTo>
                    <a:lnTo>
                      <a:pt x="9" y="50"/>
                    </a:lnTo>
                    <a:close/>
                    <a:moveTo>
                      <a:pt x="2" y="49"/>
                    </a:moveTo>
                    <a:lnTo>
                      <a:pt x="2" y="15"/>
                    </a:lnTo>
                    <a:lnTo>
                      <a:pt x="7" y="13"/>
                    </a:lnTo>
                    <a:lnTo>
                      <a:pt x="7" y="50"/>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61" name="Freeform 14">
                <a:extLst>
                  <a:ext uri="{FF2B5EF4-FFF2-40B4-BE49-F238E27FC236}">
                    <a16:creationId xmlns:a16="http://schemas.microsoft.com/office/drawing/2014/main" id="{CE5D49DD-3026-4170-9764-C5E99981A23F}"/>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62" name="Freeform 15">
                <a:extLst>
                  <a:ext uri="{FF2B5EF4-FFF2-40B4-BE49-F238E27FC236}">
                    <a16:creationId xmlns:a16="http://schemas.microsoft.com/office/drawing/2014/main" id="{98F2B3E5-F27E-41D5-B9B8-14147A985252}"/>
                  </a:ext>
                </a:extLst>
              </p:cNvPr>
              <p:cNvSpPr>
                <a:spLocks noEditPoints="1"/>
              </p:cNvSpPr>
              <p:nvPr/>
            </p:nvSpPr>
            <p:spPr bwMode="auto">
              <a:xfrm>
                <a:off x="2192" y="2478"/>
                <a:ext cx="29" cy="63"/>
              </a:xfrm>
              <a:custGeom>
                <a:avLst/>
                <a:gdLst>
                  <a:gd name="T0" fmla="*/ 17 w 29"/>
                  <a:gd name="T1" fmla="*/ 54 h 63"/>
                  <a:gd name="T2" fmla="*/ 17 w 29"/>
                  <a:gd name="T3" fmla="*/ 9 h 63"/>
                  <a:gd name="T4" fmla="*/ 24 w 29"/>
                  <a:gd name="T5" fmla="*/ 6 h 63"/>
                  <a:gd name="T6" fmla="*/ 24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4" y="6"/>
                    </a:lnTo>
                    <a:lnTo>
                      <a:pt x="24"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63" name="Freeform 16">
                <a:extLst>
                  <a:ext uri="{FF2B5EF4-FFF2-40B4-BE49-F238E27FC236}">
                    <a16:creationId xmlns:a16="http://schemas.microsoft.com/office/drawing/2014/main" id="{FF95C8DE-1C2C-4FF7-93E7-BDD4F254F667}"/>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64" name="Freeform 17">
                <a:extLst>
                  <a:ext uri="{FF2B5EF4-FFF2-40B4-BE49-F238E27FC236}">
                    <a16:creationId xmlns:a16="http://schemas.microsoft.com/office/drawing/2014/main" id="{6D274E81-C164-413D-98BF-7B2DEAE44D7D}"/>
                  </a:ext>
                </a:extLst>
              </p:cNvPr>
              <p:cNvSpPr>
                <a:spLocks noEditPoints="1"/>
              </p:cNvSpPr>
              <p:nvPr/>
            </p:nvSpPr>
            <p:spPr bwMode="auto">
              <a:xfrm>
                <a:off x="2099" y="2478"/>
                <a:ext cx="29" cy="63"/>
              </a:xfrm>
              <a:custGeom>
                <a:avLst/>
                <a:gdLst>
                  <a:gd name="T0" fmla="*/ 0 w 29"/>
                  <a:gd name="T1" fmla="*/ 9 h 63"/>
                  <a:gd name="T2" fmla="*/ 0 w 29"/>
                  <a:gd name="T3" fmla="*/ 51 h 63"/>
                  <a:gd name="T4" fmla="*/ 29 w 29"/>
                  <a:gd name="T5" fmla="*/ 63 h 63"/>
                  <a:gd name="T6" fmla="*/ 29 w 29"/>
                  <a:gd name="T7" fmla="*/ 0 h 63"/>
                  <a:gd name="T8" fmla="*/ 0 w 29"/>
                  <a:gd name="T9" fmla="*/ 9 h 63"/>
                  <a:gd name="T10" fmla="*/ 18 w 29"/>
                  <a:gd name="T11" fmla="*/ 54 h 63"/>
                  <a:gd name="T12" fmla="*/ 18 w 29"/>
                  <a:gd name="T13" fmla="*/ 9 h 63"/>
                  <a:gd name="T14" fmla="*/ 26 w 29"/>
                  <a:gd name="T15" fmla="*/ 6 h 63"/>
                  <a:gd name="T16" fmla="*/ 26 w 29"/>
                  <a:gd name="T17" fmla="*/ 55 h 63"/>
                  <a:gd name="T18" fmla="*/ 18 w 29"/>
                  <a:gd name="T19" fmla="*/ 54 h 63"/>
                  <a:gd name="T20" fmla="*/ 9 w 29"/>
                  <a:gd name="T21" fmla="*/ 51 h 63"/>
                  <a:gd name="T22" fmla="*/ 9 w 29"/>
                  <a:gd name="T23" fmla="*/ 12 h 63"/>
                  <a:gd name="T24" fmla="*/ 15 w 29"/>
                  <a:gd name="T25" fmla="*/ 11 h 63"/>
                  <a:gd name="T26" fmla="*/ 15 w 29"/>
                  <a:gd name="T27" fmla="*/ 52 h 63"/>
                  <a:gd name="T28" fmla="*/ 9 w 29"/>
                  <a:gd name="T29" fmla="*/ 51 h 63"/>
                  <a:gd name="T30" fmla="*/ 1 w 29"/>
                  <a:gd name="T31" fmla="*/ 48 h 63"/>
                  <a:gd name="T32" fmla="*/ 1 w 29"/>
                  <a:gd name="T33" fmla="*/ 14 h 63"/>
                  <a:gd name="T34" fmla="*/ 6 w 29"/>
                  <a:gd name="T35" fmla="*/ 12 h 63"/>
                  <a:gd name="T36" fmla="*/ 6 w 29"/>
                  <a:gd name="T37" fmla="*/ 49 h 63"/>
                  <a:gd name="T38" fmla="*/ 1 w 29"/>
                  <a:gd name="T3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0" y="9"/>
                    </a:moveTo>
                    <a:lnTo>
                      <a:pt x="0" y="51"/>
                    </a:lnTo>
                    <a:lnTo>
                      <a:pt x="29" y="63"/>
                    </a:lnTo>
                    <a:lnTo>
                      <a:pt x="29" y="0"/>
                    </a:lnTo>
                    <a:lnTo>
                      <a:pt x="0" y="9"/>
                    </a:lnTo>
                    <a:close/>
                    <a:moveTo>
                      <a:pt x="18" y="54"/>
                    </a:moveTo>
                    <a:lnTo>
                      <a:pt x="18" y="9"/>
                    </a:lnTo>
                    <a:lnTo>
                      <a:pt x="26" y="6"/>
                    </a:lnTo>
                    <a:lnTo>
                      <a:pt x="26" y="55"/>
                    </a:lnTo>
                    <a:lnTo>
                      <a:pt x="18" y="54"/>
                    </a:lnTo>
                    <a:close/>
                    <a:moveTo>
                      <a:pt x="9" y="51"/>
                    </a:moveTo>
                    <a:lnTo>
                      <a:pt x="9" y="12"/>
                    </a:lnTo>
                    <a:lnTo>
                      <a:pt x="15" y="11"/>
                    </a:lnTo>
                    <a:lnTo>
                      <a:pt x="15" y="52"/>
                    </a:lnTo>
                    <a:lnTo>
                      <a:pt x="9" y="51"/>
                    </a:lnTo>
                    <a:close/>
                    <a:moveTo>
                      <a:pt x="1" y="48"/>
                    </a:moveTo>
                    <a:lnTo>
                      <a:pt x="1" y="14"/>
                    </a:lnTo>
                    <a:lnTo>
                      <a:pt x="6" y="12"/>
                    </a:lnTo>
                    <a:lnTo>
                      <a:pt x="6" y="49"/>
                    </a:lnTo>
                    <a:lnTo>
                      <a:pt x="1" y="48"/>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65" name="Freeform 18">
                <a:extLst>
                  <a:ext uri="{FF2B5EF4-FFF2-40B4-BE49-F238E27FC236}">
                    <a16:creationId xmlns:a16="http://schemas.microsoft.com/office/drawing/2014/main" id="{B0057DE8-D68B-4E97-A66D-9216BB410CDB}"/>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66" name="Freeform 19">
                <a:extLst>
                  <a:ext uri="{FF2B5EF4-FFF2-40B4-BE49-F238E27FC236}">
                    <a16:creationId xmlns:a16="http://schemas.microsoft.com/office/drawing/2014/main" id="{7D5F3195-582E-4693-BB19-9EF6C46A20E1}"/>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67" name="Freeform 20">
                <a:extLst>
                  <a:ext uri="{FF2B5EF4-FFF2-40B4-BE49-F238E27FC236}">
                    <a16:creationId xmlns:a16="http://schemas.microsoft.com/office/drawing/2014/main" id="{17075683-E49B-4F9D-9120-96006AC5A50C}"/>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68" name="Freeform 21">
                <a:extLst>
                  <a:ext uri="{FF2B5EF4-FFF2-40B4-BE49-F238E27FC236}">
                    <a16:creationId xmlns:a16="http://schemas.microsoft.com/office/drawing/2014/main" id="{8E409253-190D-46EF-9450-FE5841DFCB91}"/>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69" name="Freeform 22">
                <a:extLst>
                  <a:ext uri="{FF2B5EF4-FFF2-40B4-BE49-F238E27FC236}">
                    <a16:creationId xmlns:a16="http://schemas.microsoft.com/office/drawing/2014/main" id="{6020CC04-FAF7-4D28-99F6-520DB51A8A3B}"/>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70" name="Freeform 23">
                <a:extLst>
                  <a:ext uri="{FF2B5EF4-FFF2-40B4-BE49-F238E27FC236}">
                    <a16:creationId xmlns:a16="http://schemas.microsoft.com/office/drawing/2014/main" id="{FEA1BF1C-7529-43E7-AEFE-71DFFA947006}"/>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71" name="Freeform 24">
                <a:extLst>
                  <a:ext uri="{FF2B5EF4-FFF2-40B4-BE49-F238E27FC236}">
                    <a16:creationId xmlns:a16="http://schemas.microsoft.com/office/drawing/2014/main" id="{AC5E94FF-D190-4234-B218-3ABD6C9F7327}"/>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72" name="Freeform 25">
                <a:extLst>
                  <a:ext uri="{FF2B5EF4-FFF2-40B4-BE49-F238E27FC236}">
                    <a16:creationId xmlns:a16="http://schemas.microsoft.com/office/drawing/2014/main" id="{CE79F164-29F0-4DEA-8086-E0F105030997}"/>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73" name="Freeform 26">
                <a:extLst>
                  <a:ext uri="{FF2B5EF4-FFF2-40B4-BE49-F238E27FC236}">
                    <a16:creationId xmlns:a16="http://schemas.microsoft.com/office/drawing/2014/main" id="{A09B8B62-C066-4AF9-9392-CA6A59DA1A01}"/>
                  </a:ext>
                </a:extLst>
              </p:cNvPr>
              <p:cNvSpPr>
                <a:spLocks noEditPoints="1"/>
              </p:cNvSpPr>
              <p:nvPr/>
            </p:nvSpPr>
            <p:spPr bwMode="auto">
              <a:xfrm>
                <a:off x="2283" y="2478"/>
                <a:ext cx="29" cy="63"/>
              </a:xfrm>
              <a:custGeom>
                <a:avLst/>
                <a:gdLst>
                  <a:gd name="T0" fmla="*/ 17 w 29"/>
                  <a:gd name="T1" fmla="*/ 54 h 63"/>
                  <a:gd name="T2" fmla="*/ 17 w 29"/>
                  <a:gd name="T3" fmla="*/ 9 h 63"/>
                  <a:gd name="T4" fmla="*/ 25 w 29"/>
                  <a:gd name="T5" fmla="*/ 6 h 63"/>
                  <a:gd name="T6" fmla="*/ 25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5" y="6"/>
                    </a:lnTo>
                    <a:lnTo>
                      <a:pt x="25"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1150" name="TextBox 1149">
              <a:extLst>
                <a:ext uri="{FF2B5EF4-FFF2-40B4-BE49-F238E27FC236}">
                  <a16:creationId xmlns:a16="http://schemas.microsoft.com/office/drawing/2014/main" id="{9A6F3BC2-D721-432E-86A2-90E45BFE99DA}"/>
                </a:ext>
              </a:extLst>
            </p:cNvPr>
            <p:cNvSpPr txBox="1"/>
            <p:nvPr/>
          </p:nvSpPr>
          <p:spPr>
            <a:xfrm>
              <a:off x="2398073" y="3178456"/>
              <a:ext cx="585418" cy="107722"/>
            </a:xfrm>
            <a:prstGeom prst="rect">
              <a:avLst/>
            </a:prstGeom>
            <a:noFill/>
          </p:spPr>
          <p:txBody>
            <a:bodyPr wrap="none" lIns="0" tIns="0" rIns="0" bIns="0" rtlCol="0">
              <a:spAutoFit/>
            </a:bodyPr>
            <a:lstStyle/>
            <a:p>
              <a:pPr algn="ctr"/>
              <a:r>
                <a:rPr lang="en-US" sz="800" spc="-20"/>
                <a:t>Namespace 1-n</a:t>
              </a:r>
            </a:p>
          </p:txBody>
        </p:sp>
        <p:sp>
          <p:nvSpPr>
            <p:cNvPr id="1151" name="Rectangle: Rounded Corners 1150">
              <a:extLst>
                <a:ext uri="{FF2B5EF4-FFF2-40B4-BE49-F238E27FC236}">
                  <a16:creationId xmlns:a16="http://schemas.microsoft.com/office/drawing/2014/main" id="{7029689C-3B25-401E-AA36-795DDF0302A8}"/>
                </a:ext>
              </a:extLst>
            </p:cNvPr>
            <p:cNvSpPr/>
            <p:nvPr/>
          </p:nvSpPr>
          <p:spPr bwMode="auto">
            <a:xfrm>
              <a:off x="2279302" y="2526959"/>
              <a:ext cx="822960" cy="1200560"/>
            </a:xfrm>
            <a:prstGeom prst="roundRect">
              <a:avLst>
                <a:gd name="adj" fmla="val 5619"/>
              </a:avLst>
            </a:prstGeom>
            <a:noFill/>
            <a:ln w="9525" cap="rnd">
              <a:solidFill>
                <a:schemeClr val="accent2">
                  <a:lumMod val="60000"/>
                  <a:lumOff val="4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800" err="1">
                <a:solidFill>
                  <a:srgbClr val="000000"/>
                </a:solidFill>
                <a:ea typeface="Segoe UI" pitchFamily="34" charset="0"/>
                <a:cs typeface="Segoe UI" pitchFamily="34" charset="0"/>
              </a:endParaRPr>
            </a:p>
          </p:txBody>
        </p:sp>
      </p:grpSp>
      <p:sp>
        <p:nvSpPr>
          <p:cNvPr id="1119" name="TextBox 1118">
            <a:extLst>
              <a:ext uri="{FF2B5EF4-FFF2-40B4-BE49-F238E27FC236}">
                <a16:creationId xmlns:a16="http://schemas.microsoft.com/office/drawing/2014/main" id="{B1BE80E7-0645-4344-B22D-FAD77E422387}"/>
              </a:ext>
            </a:extLst>
          </p:cNvPr>
          <p:cNvSpPr txBox="1"/>
          <p:nvPr/>
        </p:nvSpPr>
        <p:spPr>
          <a:xfrm>
            <a:off x="3898268" y="3612779"/>
            <a:ext cx="727764" cy="107722"/>
          </a:xfrm>
          <a:prstGeom prst="rect">
            <a:avLst/>
          </a:prstGeom>
          <a:noFill/>
        </p:spPr>
        <p:txBody>
          <a:bodyPr wrap="none" lIns="0" tIns="0" rIns="0" bIns="0" rtlCol="0">
            <a:spAutoFit/>
          </a:bodyPr>
          <a:lstStyle/>
          <a:p>
            <a:pPr algn="ctr"/>
            <a:r>
              <a:rPr lang="en-US" sz="600"/>
              <a:t>Availability Zone 1</a:t>
            </a:r>
          </a:p>
        </p:txBody>
      </p:sp>
      <p:sp>
        <p:nvSpPr>
          <p:cNvPr id="1120" name="TextBox 1119">
            <a:extLst>
              <a:ext uri="{FF2B5EF4-FFF2-40B4-BE49-F238E27FC236}">
                <a16:creationId xmlns:a16="http://schemas.microsoft.com/office/drawing/2014/main" id="{CA3E8DB1-C8B8-4684-B685-951A628BDDFF}"/>
              </a:ext>
            </a:extLst>
          </p:cNvPr>
          <p:cNvSpPr txBox="1"/>
          <p:nvPr/>
        </p:nvSpPr>
        <p:spPr>
          <a:xfrm>
            <a:off x="4674037" y="3612779"/>
            <a:ext cx="727764" cy="107722"/>
          </a:xfrm>
          <a:prstGeom prst="rect">
            <a:avLst/>
          </a:prstGeom>
          <a:noFill/>
        </p:spPr>
        <p:txBody>
          <a:bodyPr wrap="none" lIns="0" tIns="0" rIns="0" bIns="0" rtlCol="0">
            <a:spAutoFit/>
          </a:bodyPr>
          <a:lstStyle/>
          <a:p>
            <a:pPr algn="ctr"/>
            <a:r>
              <a:rPr lang="en-US" sz="600"/>
              <a:t>Availability Zone 2</a:t>
            </a:r>
          </a:p>
        </p:txBody>
      </p:sp>
      <p:sp>
        <p:nvSpPr>
          <p:cNvPr id="1121" name="TextBox 1120">
            <a:extLst>
              <a:ext uri="{FF2B5EF4-FFF2-40B4-BE49-F238E27FC236}">
                <a16:creationId xmlns:a16="http://schemas.microsoft.com/office/drawing/2014/main" id="{DFE51A24-0EFE-49FE-9107-EA73EEB929D9}"/>
              </a:ext>
            </a:extLst>
          </p:cNvPr>
          <p:cNvSpPr txBox="1"/>
          <p:nvPr/>
        </p:nvSpPr>
        <p:spPr>
          <a:xfrm>
            <a:off x="5601506" y="3612779"/>
            <a:ext cx="727764" cy="107722"/>
          </a:xfrm>
          <a:prstGeom prst="rect">
            <a:avLst/>
          </a:prstGeom>
          <a:noFill/>
        </p:spPr>
        <p:txBody>
          <a:bodyPr wrap="none" lIns="0" tIns="0" rIns="0" bIns="0" rtlCol="0">
            <a:spAutoFit/>
          </a:bodyPr>
          <a:lstStyle/>
          <a:p>
            <a:pPr algn="ctr"/>
            <a:r>
              <a:rPr lang="en-US" sz="600"/>
              <a:t>Availability Zone 3</a:t>
            </a:r>
          </a:p>
        </p:txBody>
      </p:sp>
      <p:sp>
        <p:nvSpPr>
          <p:cNvPr id="1122" name="TextBox 1121">
            <a:extLst>
              <a:ext uri="{FF2B5EF4-FFF2-40B4-BE49-F238E27FC236}">
                <a16:creationId xmlns:a16="http://schemas.microsoft.com/office/drawing/2014/main" id="{43480121-B682-4CE6-BE1A-387584FFD267}"/>
              </a:ext>
            </a:extLst>
          </p:cNvPr>
          <p:cNvSpPr txBox="1"/>
          <p:nvPr/>
        </p:nvSpPr>
        <p:spPr>
          <a:xfrm>
            <a:off x="5186563" y="1989769"/>
            <a:ext cx="769685" cy="276999"/>
          </a:xfrm>
          <a:prstGeom prst="rect">
            <a:avLst/>
          </a:prstGeom>
          <a:noFill/>
        </p:spPr>
        <p:txBody>
          <a:bodyPr wrap="square" lIns="0" tIns="0" rIns="0" bIns="0" rtlCol="0">
            <a:spAutoFit/>
          </a:bodyPr>
          <a:lstStyle/>
          <a:p>
            <a:r>
              <a:rPr lang="en-US" sz="900"/>
              <a:t>Azure Public Load Balancer</a:t>
            </a:r>
          </a:p>
        </p:txBody>
      </p:sp>
      <p:grpSp>
        <p:nvGrpSpPr>
          <p:cNvPr id="1123" name="Group 1122">
            <a:extLst>
              <a:ext uri="{FF2B5EF4-FFF2-40B4-BE49-F238E27FC236}">
                <a16:creationId xmlns:a16="http://schemas.microsoft.com/office/drawing/2014/main" id="{30DBF1D2-C379-4A86-8A24-BC99B31522FA}"/>
              </a:ext>
              <a:ext uri="{C183D7F6-B498-43B3-948B-1728B52AA6E4}">
                <adec:decorative xmlns:adec="http://schemas.microsoft.com/office/drawing/2017/decorative" val="1"/>
              </a:ext>
            </a:extLst>
          </p:cNvPr>
          <p:cNvGrpSpPr>
            <a:grpSpLocks noChangeAspect="1"/>
          </p:cNvGrpSpPr>
          <p:nvPr/>
        </p:nvGrpSpPr>
        <p:grpSpPr>
          <a:xfrm>
            <a:off x="6279868" y="3733580"/>
            <a:ext cx="100079" cy="50627"/>
            <a:chOff x="43735" y="3292743"/>
            <a:chExt cx="440097" cy="222631"/>
          </a:xfrm>
          <a:solidFill>
            <a:schemeClr val="tx1"/>
          </a:solidFill>
        </p:grpSpPr>
        <p:sp>
          <p:nvSpPr>
            <p:cNvPr id="1143" name="Freeform: Shape 1142">
              <a:extLst>
                <a:ext uri="{FF2B5EF4-FFF2-40B4-BE49-F238E27FC236}">
                  <a16:creationId xmlns:a16="http://schemas.microsoft.com/office/drawing/2014/main" id="{4A9E01C8-B608-4A49-AEE5-12D6134FEF9C}"/>
                </a:ext>
              </a:extLst>
            </p:cNvPr>
            <p:cNvSpPr/>
            <p:nvPr/>
          </p:nvSpPr>
          <p:spPr>
            <a:xfrm>
              <a:off x="43735" y="3293079"/>
              <a:ext cx="126494" cy="217571"/>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grpFill/>
            <a:ln w="5695" cap="flat">
              <a:noFill/>
              <a:prstDash val="solid"/>
              <a:miter/>
            </a:ln>
          </p:spPr>
          <p:txBody>
            <a:bodyPr rtlCol="0" anchor="ctr"/>
            <a:lstStyle/>
            <a:p>
              <a:endParaRPr lang="en-US" sz="2400"/>
            </a:p>
          </p:txBody>
        </p:sp>
        <p:sp>
          <p:nvSpPr>
            <p:cNvPr id="1144" name="Freeform: Shape 1143">
              <a:extLst>
                <a:ext uri="{FF2B5EF4-FFF2-40B4-BE49-F238E27FC236}">
                  <a16:creationId xmlns:a16="http://schemas.microsoft.com/office/drawing/2014/main" id="{4515381A-F003-4611-929A-089F0A861FB8}"/>
                </a:ext>
              </a:extLst>
            </p:cNvPr>
            <p:cNvSpPr/>
            <p:nvPr/>
          </p:nvSpPr>
          <p:spPr>
            <a:xfrm>
              <a:off x="352278" y="3292743"/>
              <a:ext cx="131554" cy="222631"/>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grpFill/>
            <a:ln w="5695" cap="flat">
              <a:noFill/>
              <a:prstDash val="solid"/>
              <a:miter/>
            </a:ln>
          </p:spPr>
          <p:txBody>
            <a:bodyPr rtlCol="0" anchor="ctr"/>
            <a:lstStyle/>
            <a:p>
              <a:endParaRPr lang="en-US" sz="2400"/>
            </a:p>
          </p:txBody>
        </p:sp>
        <p:sp>
          <p:nvSpPr>
            <p:cNvPr id="1145" name="Freeform: Shape 1144">
              <a:extLst>
                <a:ext uri="{FF2B5EF4-FFF2-40B4-BE49-F238E27FC236}">
                  <a16:creationId xmlns:a16="http://schemas.microsoft.com/office/drawing/2014/main" id="{4EBEAA66-56CA-480E-8CDF-87A42924BBF6}"/>
                </a:ext>
              </a:extLst>
            </p:cNvPr>
            <p:cNvSpPr/>
            <p:nvPr/>
          </p:nvSpPr>
          <p:spPr>
            <a:xfrm>
              <a:off x="159314" y="3375241"/>
              <a:ext cx="50598" cy="50598"/>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endParaRPr lang="en-US" sz="2400"/>
            </a:p>
          </p:txBody>
        </p:sp>
        <p:sp>
          <p:nvSpPr>
            <p:cNvPr id="1146" name="Freeform: Shape 1145">
              <a:extLst>
                <a:ext uri="{FF2B5EF4-FFF2-40B4-BE49-F238E27FC236}">
                  <a16:creationId xmlns:a16="http://schemas.microsoft.com/office/drawing/2014/main" id="{768106C3-64A4-4393-8CD9-F2254591BCF2}"/>
                </a:ext>
              </a:extLst>
            </p:cNvPr>
            <p:cNvSpPr/>
            <p:nvPr/>
          </p:nvSpPr>
          <p:spPr>
            <a:xfrm>
              <a:off x="235680" y="3375241"/>
              <a:ext cx="50598" cy="50598"/>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endParaRPr lang="en-US" sz="2400"/>
            </a:p>
          </p:txBody>
        </p:sp>
        <p:sp>
          <p:nvSpPr>
            <p:cNvPr id="1147" name="Freeform: Shape 1146">
              <a:extLst>
                <a:ext uri="{FF2B5EF4-FFF2-40B4-BE49-F238E27FC236}">
                  <a16:creationId xmlns:a16="http://schemas.microsoft.com/office/drawing/2014/main" id="{A8E16EAC-D557-4F8E-82EB-23981F7AFD2A}"/>
                </a:ext>
              </a:extLst>
            </p:cNvPr>
            <p:cNvSpPr/>
            <p:nvPr/>
          </p:nvSpPr>
          <p:spPr>
            <a:xfrm>
              <a:off x="312556" y="3375241"/>
              <a:ext cx="50598" cy="50598"/>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endParaRPr lang="en-US" sz="2400"/>
            </a:p>
          </p:txBody>
        </p:sp>
      </p:grpSp>
      <p:pic>
        <p:nvPicPr>
          <p:cNvPr id="1124" name="Graphic 1123" descr="Load Balancer">
            <a:extLst>
              <a:ext uri="{FF2B5EF4-FFF2-40B4-BE49-F238E27FC236}">
                <a16:creationId xmlns:a16="http://schemas.microsoft.com/office/drawing/2014/main" id="{1FFF4DFC-52D9-4BCE-AD35-EB8D4723A2D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23657" y="1938492"/>
            <a:ext cx="332196" cy="332196"/>
          </a:xfrm>
          <a:prstGeom prst="rect">
            <a:avLst/>
          </a:prstGeom>
        </p:spPr>
      </p:pic>
      <p:grpSp>
        <p:nvGrpSpPr>
          <p:cNvPr id="1125" name="Group 1124">
            <a:extLst>
              <a:ext uri="{FF2B5EF4-FFF2-40B4-BE49-F238E27FC236}">
                <a16:creationId xmlns:a16="http://schemas.microsoft.com/office/drawing/2014/main" id="{4639C059-79E4-4224-82DA-4AB040B8FEA5}"/>
              </a:ext>
              <a:ext uri="{C183D7F6-B498-43B3-948B-1728B52AA6E4}">
                <adec:decorative xmlns:adec="http://schemas.microsoft.com/office/drawing/2017/decorative" val="1"/>
              </a:ext>
            </a:extLst>
          </p:cNvPr>
          <p:cNvGrpSpPr/>
          <p:nvPr/>
        </p:nvGrpSpPr>
        <p:grpSpPr>
          <a:xfrm>
            <a:off x="3768550" y="2946843"/>
            <a:ext cx="185505" cy="185505"/>
            <a:chOff x="156087" y="2008001"/>
            <a:chExt cx="914400" cy="914400"/>
          </a:xfrm>
        </p:grpSpPr>
        <p:grpSp>
          <p:nvGrpSpPr>
            <p:cNvPr id="1135" name="Group 1134">
              <a:extLst>
                <a:ext uri="{FF2B5EF4-FFF2-40B4-BE49-F238E27FC236}">
                  <a16:creationId xmlns:a16="http://schemas.microsoft.com/office/drawing/2014/main" id="{A27ADEA8-DE19-4017-AA41-98C1DCD8146F}"/>
                </a:ext>
              </a:extLst>
            </p:cNvPr>
            <p:cNvGrpSpPr/>
            <p:nvPr/>
          </p:nvGrpSpPr>
          <p:grpSpPr>
            <a:xfrm>
              <a:off x="156087" y="2008001"/>
              <a:ext cx="914400" cy="914400"/>
              <a:chOff x="-3224270" y="2009471"/>
              <a:chExt cx="914400" cy="914400"/>
            </a:xfrm>
          </p:grpSpPr>
          <p:pic>
            <p:nvPicPr>
              <p:cNvPr id="1137" name="Graphic 1136" descr="Shield with solid fill">
                <a:extLst>
                  <a:ext uri="{FF2B5EF4-FFF2-40B4-BE49-F238E27FC236}">
                    <a16:creationId xmlns:a16="http://schemas.microsoft.com/office/drawing/2014/main" id="{FCF394A4-4D60-46B2-AF91-A18BA7F998A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24270" y="2009471"/>
                <a:ext cx="914400" cy="914400"/>
              </a:xfrm>
              <a:prstGeom prst="rect">
                <a:avLst/>
              </a:prstGeom>
            </p:spPr>
          </p:pic>
          <p:grpSp>
            <p:nvGrpSpPr>
              <p:cNvPr id="1138" name="Group 1137">
                <a:extLst>
                  <a:ext uri="{FF2B5EF4-FFF2-40B4-BE49-F238E27FC236}">
                    <a16:creationId xmlns:a16="http://schemas.microsoft.com/office/drawing/2014/main" id="{396EDF81-EAC2-4199-B9AC-88698F0F363F}"/>
                  </a:ext>
                </a:extLst>
              </p:cNvPr>
              <p:cNvGrpSpPr/>
              <p:nvPr/>
            </p:nvGrpSpPr>
            <p:grpSpPr>
              <a:xfrm>
                <a:off x="-3160395" y="2078304"/>
                <a:ext cx="786658" cy="776736"/>
                <a:chOff x="-4078405" y="1722901"/>
                <a:chExt cx="912570" cy="901057"/>
              </a:xfrm>
            </p:grpSpPr>
            <p:pic>
              <p:nvPicPr>
                <p:cNvPr id="1139" name="Graphic 1138" descr="Shield with solid fill">
                  <a:extLst>
                    <a:ext uri="{FF2B5EF4-FFF2-40B4-BE49-F238E27FC236}">
                      <a16:creationId xmlns:a16="http://schemas.microsoft.com/office/drawing/2014/main" id="{C3FB4999-C7B1-475D-AC3A-08252D937214}"/>
                    </a:ext>
                  </a:extLst>
                </p:cNvPr>
                <p:cNvPicPr>
                  <a:picLocks noChangeAspect="1"/>
                </p:cNvPicPr>
                <p:nvPr/>
              </p:nvPicPr>
              <p:blipFill>
                <a:blip r:embed="rId11">
                  <a:extLst>
                    <a:ext uri="{96DAC541-7B7A-43D3-8B79-37D633B846F1}">
                      <asvg:svgBlip xmlns:asvg="http://schemas.microsoft.com/office/drawing/2016/SVG/main" r:embed="rId12"/>
                    </a:ext>
                  </a:extLst>
                </a:blip>
                <a:srcRect l="100" r="50000" b="50882"/>
                <a:stretch>
                  <a:fillRect/>
                </a:stretch>
              </p:blipFill>
              <p:spPr>
                <a:xfrm>
                  <a:off x="-4078405" y="1722902"/>
                  <a:ext cx="456286" cy="449134"/>
                </a:xfrm>
                <a:custGeom>
                  <a:avLst/>
                  <a:gdLst>
                    <a:gd name="connsiteX0" fmla="*/ 0 w 456285"/>
                    <a:gd name="connsiteY0" fmla="*/ 0 h 449135"/>
                    <a:gd name="connsiteX1" fmla="*/ 456285 w 456285"/>
                    <a:gd name="connsiteY1" fmla="*/ 0 h 449135"/>
                    <a:gd name="connsiteX2" fmla="*/ 456285 w 456285"/>
                    <a:gd name="connsiteY2" fmla="*/ 449135 h 449135"/>
                    <a:gd name="connsiteX3" fmla="*/ 0 w 456285"/>
                    <a:gd name="connsiteY3" fmla="*/ 449135 h 449135"/>
                    <a:gd name="connsiteX4" fmla="*/ 0 w 456285"/>
                    <a:gd name="connsiteY4" fmla="*/ 0 h 449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449135">
                      <a:moveTo>
                        <a:pt x="0" y="0"/>
                      </a:moveTo>
                      <a:lnTo>
                        <a:pt x="456285" y="0"/>
                      </a:lnTo>
                      <a:lnTo>
                        <a:pt x="456285" y="449135"/>
                      </a:lnTo>
                      <a:lnTo>
                        <a:pt x="0" y="449135"/>
                      </a:lnTo>
                      <a:lnTo>
                        <a:pt x="0" y="0"/>
                      </a:lnTo>
                      <a:close/>
                    </a:path>
                  </a:pathLst>
                </a:custGeom>
              </p:spPr>
            </p:pic>
            <p:pic>
              <p:nvPicPr>
                <p:cNvPr id="1140" name="Graphic 1139" descr="Shield with solid fill">
                  <a:extLst>
                    <a:ext uri="{FF2B5EF4-FFF2-40B4-BE49-F238E27FC236}">
                      <a16:creationId xmlns:a16="http://schemas.microsoft.com/office/drawing/2014/main" id="{FD17C9F7-D457-4493-8E61-C7F8A561CE91}"/>
                    </a:ext>
                  </a:extLst>
                </p:cNvPr>
                <p:cNvPicPr>
                  <a:picLocks noChangeAspect="1"/>
                </p:cNvPicPr>
                <p:nvPr/>
              </p:nvPicPr>
              <p:blipFill>
                <a:blip r:embed="rId13">
                  <a:extLst>
                    <a:ext uri="{96DAC541-7B7A-43D3-8B79-37D633B846F1}">
                      <asvg:svgBlip xmlns:asvg="http://schemas.microsoft.com/office/drawing/2016/SVG/main" r:embed="rId14"/>
                    </a:ext>
                  </a:extLst>
                </a:blip>
                <a:srcRect l="100" t="49623" r="50000" b="955"/>
                <a:stretch>
                  <a:fillRect/>
                </a:stretch>
              </p:blipFill>
              <p:spPr>
                <a:xfrm>
                  <a:off x="-4078405" y="2172036"/>
                  <a:ext cx="456285" cy="451922"/>
                </a:xfrm>
                <a:custGeom>
                  <a:avLst/>
                  <a:gdLst>
                    <a:gd name="connsiteX0" fmla="*/ 0 w 456285"/>
                    <a:gd name="connsiteY0" fmla="*/ 0 h 451922"/>
                    <a:gd name="connsiteX1" fmla="*/ 456285 w 456285"/>
                    <a:gd name="connsiteY1" fmla="*/ 0 h 451922"/>
                    <a:gd name="connsiteX2" fmla="*/ 456285 w 456285"/>
                    <a:gd name="connsiteY2" fmla="*/ 451922 h 451922"/>
                    <a:gd name="connsiteX3" fmla="*/ 0 w 456285"/>
                    <a:gd name="connsiteY3" fmla="*/ 451922 h 451922"/>
                    <a:gd name="connsiteX4" fmla="*/ 0 w 456285"/>
                    <a:gd name="connsiteY4" fmla="*/ 0 h 45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451922">
                      <a:moveTo>
                        <a:pt x="0" y="0"/>
                      </a:moveTo>
                      <a:lnTo>
                        <a:pt x="456285" y="0"/>
                      </a:lnTo>
                      <a:lnTo>
                        <a:pt x="456285" y="451922"/>
                      </a:lnTo>
                      <a:lnTo>
                        <a:pt x="0" y="451922"/>
                      </a:lnTo>
                      <a:lnTo>
                        <a:pt x="0" y="0"/>
                      </a:lnTo>
                      <a:close/>
                    </a:path>
                  </a:pathLst>
                </a:custGeom>
              </p:spPr>
            </p:pic>
            <p:pic>
              <p:nvPicPr>
                <p:cNvPr id="1141" name="Graphic 1140" descr="Shield with solid fill">
                  <a:extLst>
                    <a:ext uri="{FF2B5EF4-FFF2-40B4-BE49-F238E27FC236}">
                      <a16:creationId xmlns:a16="http://schemas.microsoft.com/office/drawing/2014/main" id="{5F61D691-E6A3-41E7-99F4-38F434C673AF}"/>
                    </a:ext>
                  </a:extLst>
                </p:cNvPr>
                <p:cNvPicPr>
                  <a:picLocks noChangeAspect="1"/>
                </p:cNvPicPr>
                <p:nvPr/>
              </p:nvPicPr>
              <p:blipFill>
                <a:blip r:embed="rId13">
                  <a:extLst>
                    <a:ext uri="{96DAC541-7B7A-43D3-8B79-37D633B846F1}">
                      <asvg:svgBlip xmlns:asvg="http://schemas.microsoft.com/office/drawing/2016/SVG/main" r:embed="rId14"/>
                    </a:ext>
                  </a:extLst>
                </a:blip>
                <a:srcRect l="100" r="50000" b="50882"/>
                <a:stretch>
                  <a:fillRect/>
                </a:stretch>
              </p:blipFill>
              <p:spPr>
                <a:xfrm flipH="1">
                  <a:off x="-3625062" y="1722901"/>
                  <a:ext cx="456286" cy="449135"/>
                </a:xfrm>
                <a:custGeom>
                  <a:avLst/>
                  <a:gdLst>
                    <a:gd name="connsiteX0" fmla="*/ 0 w 456285"/>
                    <a:gd name="connsiteY0" fmla="*/ 0 h 449135"/>
                    <a:gd name="connsiteX1" fmla="*/ 456285 w 456285"/>
                    <a:gd name="connsiteY1" fmla="*/ 0 h 449135"/>
                    <a:gd name="connsiteX2" fmla="*/ 456285 w 456285"/>
                    <a:gd name="connsiteY2" fmla="*/ 449135 h 449135"/>
                    <a:gd name="connsiteX3" fmla="*/ 0 w 456285"/>
                    <a:gd name="connsiteY3" fmla="*/ 449135 h 449135"/>
                    <a:gd name="connsiteX4" fmla="*/ 0 w 456285"/>
                    <a:gd name="connsiteY4" fmla="*/ 0 h 449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449135">
                      <a:moveTo>
                        <a:pt x="0" y="0"/>
                      </a:moveTo>
                      <a:lnTo>
                        <a:pt x="456285" y="0"/>
                      </a:lnTo>
                      <a:lnTo>
                        <a:pt x="456285" y="449135"/>
                      </a:lnTo>
                      <a:lnTo>
                        <a:pt x="0" y="449135"/>
                      </a:lnTo>
                      <a:lnTo>
                        <a:pt x="0" y="0"/>
                      </a:lnTo>
                      <a:close/>
                    </a:path>
                  </a:pathLst>
                </a:custGeom>
              </p:spPr>
            </p:pic>
            <p:pic>
              <p:nvPicPr>
                <p:cNvPr id="1142" name="Graphic 1141" descr="Shield with solid fill">
                  <a:extLst>
                    <a:ext uri="{FF2B5EF4-FFF2-40B4-BE49-F238E27FC236}">
                      <a16:creationId xmlns:a16="http://schemas.microsoft.com/office/drawing/2014/main" id="{AA9AA12C-CA57-42BF-BDD0-71A921F694CD}"/>
                    </a:ext>
                  </a:extLst>
                </p:cNvPr>
                <p:cNvPicPr>
                  <a:picLocks noChangeAspect="1"/>
                </p:cNvPicPr>
                <p:nvPr/>
              </p:nvPicPr>
              <p:blipFill>
                <a:blip r:embed="rId11">
                  <a:extLst>
                    <a:ext uri="{96DAC541-7B7A-43D3-8B79-37D633B846F1}">
                      <asvg:svgBlip xmlns:asvg="http://schemas.microsoft.com/office/drawing/2016/SVG/main" r:embed="rId12"/>
                    </a:ext>
                  </a:extLst>
                </a:blip>
                <a:srcRect l="100" t="49623" r="50000" b="955"/>
                <a:stretch>
                  <a:fillRect/>
                </a:stretch>
              </p:blipFill>
              <p:spPr>
                <a:xfrm flipH="1">
                  <a:off x="-3622120" y="2172036"/>
                  <a:ext cx="456285" cy="451922"/>
                </a:xfrm>
                <a:custGeom>
                  <a:avLst/>
                  <a:gdLst>
                    <a:gd name="connsiteX0" fmla="*/ 0 w 456285"/>
                    <a:gd name="connsiteY0" fmla="*/ 0 h 451922"/>
                    <a:gd name="connsiteX1" fmla="*/ 456285 w 456285"/>
                    <a:gd name="connsiteY1" fmla="*/ 0 h 451922"/>
                    <a:gd name="connsiteX2" fmla="*/ 456285 w 456285"/>
                    <a:gd name="connsiteY2" fmla="*/ 451922 h 451922"/>
                    <a:gd name="connsiteX3" fmla="*/ 0 w 456285"/>
                    <a:gd name="connsiteY3" fmla="*/ 451922 h 451922"/>
                    <a:gd name="connsiteX4" fmla="*/ 0 w 456285"/>
                    <a:gd name="connsiteY4" fmla="*/ 0 h 45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451922">
                      <a:moveTo>
                        <a:pt x="0" y="0"/>
                      </a:moveTo>
                      <a:lnTo>
                        <a:pt x="456285" y="0"/>
                      </a:lnTo>
                      <a:lnTo>
                        <a:pt x="456285" y="451922"/>
                      </a:lnTo>
                      <a:lnTo>
                        <a:pt x="0" y="451922"/>
                      </a:lnTo>
                      <a:lnTo>
                        <a:pt x="0" y="0"/>
                      </a:lnTo>
                      <a:close/>
                    </a:path>
                  </a:pathLst>
                </a:custGeom>
              </p:spPr>
            </p:pic>
          </p:grpSp>
        </p:grpSp>
        <p:sp>
          <p:nvSpPr>
            <p:cNvPr id="1136" name="TextBox 1135">
              <a:extLst>
                <a:ext uri="{FF2B5EF4-FFF2-40B4-BE49-F238E27FC236}">
                  <a16:creationId xmlns:a16="http://schemas.microsoft.com/office/drawing/2014/main" id="{13D1A1E5-358B-4E91-881B-C2D95AC02736}"/>
                </a:ext>
              </a:extLst>
            </p:cNvPr>
            <p:cNvSpPr txBox="1"/>
            <p:nvPr/>
          </p:nvSpPr>
          <p:spPr>
            <a:xfrm>
              <a:off x="416623" y="2308779"/>
              <a:ext cx="382396" cy="155222"/>
            </a:xfrm>
            <a:custGeom>
              <a:avLst/>
              <a:gdLst/>
              <a:ahLst/>
              <a:cxnLst/>
              <a:rect l="l" t="t" r="r" b="b"/>
              <a:pathLst>
                <a:path w="458465" h="186100">
                  <a:moveTo>
                    <a:pt x="0" y="3013"/>
                  </a:moveTo>
                  <a:lnTo>
                    <a:pt x="27375" y="3013"/>
                  </a:lnTo>
                  <a:lnTo>
                    <a:pt x="117537" y="144284"/>
                  </a:lnTo>
                  <a:cubicBezTo>
                    <a:pt x="121304" y="150144"/>
                    <a:pt x="123732" y="154162"/>
                    <a:pt x="124820" y="156339"/>
                  </a:cubicBezTo>
                  <a:lnTo>
                    <a:pt x="125323" y="156339"/>
                  </a:lnTo>
                  <a:cubicBezTo>
                    <a:pt x="124485" y="151149"/>
                    <a:pt x="124067" y="142317"/>
                    <a:pt x="124067" y="129843"/>
                  </a:cubicBezTo>
                  <a:lnTo>
                    <a:pt x="124067" y="3013"/>
                  </a:lnTo>
                  <a:lnTo>
                    <a:pt x="145163" y="3013"/>
                  </a:lnTo>
                  <a:lnTo>
                    <a:pt x="145163" y="183086"/>
                  </a:lnTo>
                  <a:lnTo>
                    <a:pt x="119295" y="183086"/>
                  </a:lnTo>
                  <a:lnTo>
                    <a:pt x="26622" y="39555"/>
                  </a:lnTo>
                  <a:cubicBezTo>
                    <a:pt x="24278" y="35956"/>
                    <a:pt x="22352" y="32188"/>
                    <a:pt x="20845" y="28254"/>
                  </a:cubicBezTo>
                  <a:lnTo>
                    <a:pt x="20092" y="28254"/>
                  </a:lnTo>
                  <a:cubicBezTo>
                    <a:pt x="20761" y="32105"/>
                    <a:pt x="21096" y="40351"/>
                    <a:pt x="21096" y="52992"/>
                  </a:cubicBezTo>
                  <a:lnTo>
                    <a:pt x="21096" y="183086"/>
                  </a:lnTo>
                  <a:lnTo>
                    <a:pt x="0" y="183086"/>
                  </a:lnTo>
                  <a:close/>
                  <a:moveTo>
                    <a:pt x="405473" y="0"/>
                  </a:moveTo>
                  <a:cubicBezTo>
                    <a:pt x="425062" y="0"/>
                    <a:pt x="441512" y="3181"/>
                    <a:pt x="454823" y="9543"/>
                  </a:cubicBezTo>
                  <a:lnTo>
                    <a:pt x="454823" y="32900"/>
                  </a:lnTo>
                  <a:cubicBezTo>
                    <a:pt x="440257" y="23691"/>
                    <a:pt x="423011" y="19087"/>
                    <a:pt x="403087" y="19087"/>
                  </a:cubicBezTo>
                  <a:cubicBezTo>
                    <a:pt x="382911" y="19087"/>
                    <a:pt x="366378" y="26035"/>
                    <a:pt x="353485" y="39932"/>
                  </a:cubicBezTo>
                  <a:cubicBezTo>
                    <a:pt x="340593" y="53829"/>
                    <a:pt x="334147" y="71828"/>
                    <a:pt x="334147" y="93929"/>
                  </a:cubicBezTo>
                  <a:cubicBezTo>
                    <a:pt x="334147" y="116699"/>
                    <a:pt x="340133" y="134594"/>
                    <a:pt x="352104" y="147612"/>
                  </a:cubicBezTo>
                  <a:cubicBezTo>
                    <a:pt x="364075" y="160629"/>
                    <a:pt x="380316" y="167138"/>
                    <a:pt x="400827" y="167138"/>
                  </a:cubicBezTo>
                  <a:cubicBezTo>
                    <a:pt x="414891" y="167138"/>
                    <a:pt x="427072" y="164334"/>
                    <a:pt x="437369" y="158725"/>
                  </a:cubicBezTo>
                  <a:lnTo>
                    <a:pt x="437369" y="108244"/>
                  </a:lnTo>
                  <a:lnTo>
                    <a:pt x="397938" y="108244"/>
                  </a:lnTo>
                  <a:lnTo>
                    <a:pt x="397938" y="89157"/>
                  </a:lnTo>
                  <a:lnTo>
                    <a:pt x="458465" y="89157"/>
                  </a:lnTo>
                  <a:lnTo>
                    <a:pt x="458465" y="170780"/>
                  </a:lnTo>
                  <a:cubicBezTo>
                    <a:pt x="440382" y="180993"/>
                    <a:pt x="420291" y="186100"/>
                    <a:pt x="398190" y="186100"/>
                  </a:cubicBezTo>
                  <a:cubicBezTo>
                    <a:pt x="372489" y="186100"/>
                    <a:pt x="351706" y="177812"/>
                    <a:pt x="335842" y="161236"/>
                  </a:cubicBezTo>
                  <a:cubicBezTo>
                    <a:pt x="319978" y="144661"/>
                    <a:pt x="312046" y="122727"/>
                    <a:pt x="312046" y="95436"/>
                  </a:cubicBezTo>
                  <a:cubicBezTo>
                    <a:pt x="312046" y="67558"/>
                    <a:pt x="320857" y="44683"/>
                    <a:pt x="338479" y="26810"/>
                  </a:cubicBezTo>
                  <a:cubicBezTo>
                    <a:pt x="356101" y="8936"/>
                    <a:pt x="378433" y="0"/>
                    <a:pt x="405473" y="0"/>
                  </a:cubicBezTo>
                  <a:close/>
                  <a:moveTo>
                    <a:pt x="244873" y="0"/>
                  </a:moveTo>
                  <a:cubicBezTo>
                    <a:pt x="262621" y="0"/>
                    <a:pt x="275555" y="2134"/>
                    <a:pt x="283676" y="6404"/>
                  </a:cubicBezTo>
                  <a:lnTo>
                    <a:pt x="283676" y="30137"/>
                  </a:lnTo>
                  <a:cubicBezTo>
                    <a:pt x="273044" y="22770"/>
                    <a:pt x="259398" y="19087"/>
                    <a:pt x="242739" y="19087"/>
                  </a:cubicBezTo>
                  <a:cubicBezTo>
                    <a:pt x="238134" y="19087"/>
                    <a:pt x="233530" y="19568"/>
                    <a:pt x="228925" y="20531"/>
                  </a:cubicBezTo>
                  <a:cubicBezTo>
                    <a:pt x="224321" y="21494"/>
                    <a:pt x="220219" y="23063"/>
                    <a:pt x="216619" y="25240"/>
                  </a:cubicBezTo>
                  <a:cubicBezTo>
                    <a:pt x="213019" y="27417"/>
                    <a:pt x="210089" y="30221"/>
                    <a:pt x="207829" y="33653"/>
                  </a:cubicBezTo>
                  <a:cubicBezTo>
                    <a:pt x="205569" y="37086"/>
                    <a:pt x="204439" y="41272"/>
                    <a:pt x="204439" y="46211"/>
                  </a:cubicBezTo>
                  <a:cubicBezTo>
                    <a:pt x="204439" y="50815"/>
                    <a:pt x="205297" y="54792"/>
                    <a:pt x="207013" y="58140"/>
                  </a:cubicBezTo>
                  <a:cubicBezTo>
                    <a:pt x="208729" y="61489"/>
                    <a:pt x="211261" y="64545"/>
                    <a:pt x="214610" y="67307"/>
                  </a:cubicBezTo>
                  <a:cubicBezTo>
                    <a:pt x="217959" y="70070"/>
                    <a:pt x="222040" y="72749"/>
                    <a:pt x="226854" y="75344"/>
                  </a:cubicBezTo>
                  <a:cubicBezTo>
                    <a:pt x="231667" y="77939"/>
                    <a:pt x="237213" y="80785"/>
                    <a:pt x="243492" y="83883"/>
                  </a:cubicBezTo>
                  <a:cubicBezTo>
                    <a:pt x="249938" y="87064"/>
                    <a:pt x="256049" y="90413"/>
                    <a:pt x="261826" y="93929"/>
                  </a:cubicBezTo>
                  <a:cubicBezTo>
                    <a:pt x="267602" y="97445"/>
                    <a:pt x="272667" y="101338"/>
                    <a:pt x="277020" y="105607"/>
                  </a:cubicBezTo>
                  <a:cubicBezTo>
                    <a:pt x="281373" y="109877"/>
                    <a:pt x="284827" y="114607"/>
                    <a:pt x="287380" y="119797"/>
                  </a:cubicBezTo>
                  <a:cubicBezTo>
                    <a:pt x="289933" y="124987"/>
                    <a:pt x="291210" y="130931"/>
                    <a:pt x="291210" y="137628"/>
                  </a:cubicBezTo>
                  <a:cubicBezTo>
                    <a:pt x="291210" y="146502"/>
                    <a:pt x="289473" y="154016"/>
                    <a:pt x="285999" y="160169"/>
                  </a:cubicBezTo>
                  <a:cubicBezTo>
                    <a:pt x="282525" y="166322"/>
                    <a:pt x="277836" y="171324"/>
                    <a:pt x="271935" y="175175"/>
                  </a:cubicBezTo>
                  <a:cubicBezTo>
                    <a:pt x="266033" y="179026"/>
                    <a:pt x="259231" y="181809"/>
                    <a:pt x="251529" y="183526"/>
                  </a:cubicBezTo>
                  <a:cubicBezTo>
                    <a:pt x="243827" y="185242"/>
                    <a:pt x="235706" y="186100"/>
                    <a:pt x="227167" y="186100"/>
                  </a:cubicBezTo>
                  <a:cubicBezTo>
                    <a:pt x="224321" y="186100"/>
                    <a:pt x="220805" y="185870"/>
                    <a:pt x="216619" y="185409"/>
                  </a:cubicBezTo>
                  <a:cubicBezTo>
                    <a:pt x="212433" y="184949"/>
                    <a:pt x="208164" y="184279"/>
                    <a:pt x="203811" y="183400"/>
                  </a:cubicBezTo>
                  <a:cubicBezTo>
                    <a:pt x="199458" y="182521"/>
                    <a:pt x="195335" y="181433"/>
                    <a:pt x="191442" y="180135"/>
                  </a:cubicBezTo>
                  <a:cubicBezTo>
                    <a:pt x="187549" y="178838"/>
                    <a:pt x="184431" y="177393"/>
                    <a:pt x="182086" y="175803"/>
                  </a:cubicBezTo>
                  <a:lnTo>
                    <a:pt x="182086" y="150939"/>
                  </a:lnTo>
                  <a:cubicBezTo>
                    <a:pt x="184933" y="153451"/>
                    <a:pt x="188344" y="155711"/>
                    <a:pt x="192321" y="157720"/>
                  </a:cubicBezTo>
                  <a:cubicBezTo>
                    <a:pt x="196297" y="159729"/>
                    <a:pt x="200483" y="161425"/>
                    <a:pt x="204878" y="162806"/>
                  </a:cubicBezTo>
                  <a:cubicBezTo>
                    <a:pt x="209273" y="164187"/>
                    <a:pt x="213689" y="165255"/>
                    <a:pt x="218126" y="166008"/>
                  </a:cubicBezTo>
                  <a:cubicBezTo>
                    <a:pt x="222563" y="166762"/>
                    <a:pt x="226665" y="167138"/>
                    <a:pt x="230432" y="167138"/>
                  </a:cubicBezTo>
                  <a:cubicBezTo>
                    <a:pt x="243408" y="167138"/>
                    <a:pt x="253098" y="164731"/>
                    <a:pt x="259503" y="159918"/>
                  </a:cubicBezTo>
                  <a:cubicBezTo>
                    <a:pt x="265907" y="155104"/>
                    <a:pt x="269109" y="148177"/>
                    <a:pt x="269109" y="139135"/>
                  </a:cubicBezTo>
                  <a:cubicBezTo>
                    <a:pt x="269109" y="134280"/>
                    <a:pt x="268042" y="130052"/>
                    <a:pt x="265907" y="126452"/>
                  </a:cubicBezTo>
                  <a:cubicBezTo>
                    <a:pt x="263772" y="122853"/>
                    <a:pt x="260821" y="119567"/>
                    <a:pt x="257054" y="116595"/>
                  </a:cubicBezTo>
                  <a:cubicBezTo>
                    <a:pt x="253287" y="113623"/>
                    <a:pt x="248829" y="110777"/>
                    <a:pt x="243680" y="108056"/>
                  </a:cubicBezTo>
                  <a:cubicBezTo>
                    <a:pt x="238532" y="105335"/>
                    <a:pt x="232986" y="102468"/>
                    <a:pt x="227042" y="99454"/>
                  </a:cubicBezTo>
                  <a:cubicBezTo>
                    <a:pt x="220763" y="96273"/>
                    <a:pt x="214903" y="93050"/>
                    <a:pt x="209462" y="89785"/>
                  </a:cubicBezTo>
                  <a:cubicBezTo>
                    <a:pt x="204020" y="86520"/>
                    <a:pt x="199290" y="82920"/>
                    <a:pt x="195272" y="78986"/>
                  </a:cubicBezTo>
                  <a:cubicBezTo>
                    <a:pt x="191253" y="75051"/>
                    <a:pt x="188093" y="70593"/>
                    <a:pt x="185791" y="65612"/>
                  </a:cubicBezTo>
                  <a:cubicBezTo>
                    <a:pt x="183489" y="60631"/>
                    <a:pt x="182338" y="54792"/>
                    <a:pt x="182338" y="48094"/>
                  </a:cubicBezTo>
                  <a:cubicBezTo>
                    <a:pt x="182338" y="39890"/>
                    <a:pt x="184138" y="32753"/>
                    <a:pt x="187737" y="26684"/>
                  </a:cubicBezTo>
                  <a:cubicBezTo>
                    <a:pt x="191337" y="20615"/>
                    <a:pt x="196067" y="15613"/>
                    <a:pt x="201927" y="11678"/>
                  </a:cubicBezTo>
                  <a:cubicBezTo>
                    <a:pt x="207787" y="7743"/>
                    <a:pt x="214464" y="4813"/>
                    <a:pt x="221956" y="2888"/>
                  </a:cubicBezTo>
                  <a:cubicBezTo>
                    <a:pt x="229449" y="962"/>
                    <a:pt x="237088" y="0"/>
                    <a:pt x="244873"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800"/>
            </a:p>
          </p:txBody>
        </p:sp>
      </p:grpSp>
      <p:grpSp>
        <p:nvGrpSpPr>
          <p:cNvPr id="1126" name="Group 1125">
            <a:extLst>
              <a:ext uri="{FF2B5EF4-FFF2-40B4-BE49-F238E27FC236}">
                <a16:creationId xmlns:a16="http://schemas.microsoft.com/office/drawing/2014/main" id="{E9FA79BB-785B-4143-BE1C-F52099B1371E}"/>
              </a:ext>
              <a:ext uri="{C183D7F6-B498-43B3-948B-1728B52AA6E4}">
                <adec:decorative xmlns:adec="http://schemas.microsoft.com/office/drawing/2017/decorative" val="1"/>
              </a:ext>
            </a:extLst>
          </p:cNvPr>
          <p:cNvGrpSpPr/>
          <p:nvPr/>
        </p:nvGrpSpPr>
        <p:grpSpPr>
          <a:xfrm>
            <a:off x="3754701" y="2403954"/>
            <a:ext cx="185505" cy="185505"/>
            <a:chOff x="156087" y="2008001"/>
            <a:chExt cx="914400" cy="914400"/>
          </a:xfrm>
        </p:grpSpPr>
        <p:grpSp>
          <p:nvGrpSpPr>
            <p:cNvPr id="1127" name="Group 1126">
              <a:extLst>
                <a:ext uri="{FF2B5EF4-FFF2-40B4-BE49-F238E27FC236}">
                  <a16:creationId xmlns:a16="http://schemas.microsoft.com/office/drawing/2014/main" id="{488500FF-3261-4377-B89E-892B6C809DC2}"/>
                </a:ext>
              </a:extLst>
            </p:cNvPr>
            <p:cNvGrpSpPr/>
            <p:nvPr/>
          </p:nvGrpSpPr>
          <p:grpSpPr>
            <a:xfrm>
              <a:off x="156087" y="2008001"/>
              <a:ext cx="914400" cy="914400"/>
              <a:chOff x="-3224270" y="2009471"/>
              <a:chExt cx="914400" cy="914400"/>
            </a:xfrm>
          </p:grpSpPr>
          <p:pic>
            <p:nvPicPr>
              <p:cNvPr id="1129" name="Graphic 1128" descr="Shield with solid fill">
                <a:extLst>
                  <a:ext uri="{FF2B5EF4-FFF2-40B4-BE49-F238E27FC236}">
                    <a16:creationId xmlns:a16="http://schemas.microsoft.com/office/drawing/2014/main" id="{B196C37F-33B8-45CD-84DE-A91D3A42FB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24270" y="2009471"/>
                <a:ext cx="914400" cy="914400"/>
              </a:xfrm>
              <a:prstGeom prst="rect">
                <a:avLst/>
              </a:prstGeom>
            </p:spPr>
          </p:pic>
          <p:grpSp>
            <p:nvGrpSpPr>
              <p:cNvPr id="1130" name="Group 1129">
                <a:extLst>
                  <a:ext uri="{FF2B5EF4-FFF2-40B4-BE49-F238E27FC236}">
                    <a16:creationId xmlns:a16="http://schemas.microsoft.com/office/drawing/2014/main" id="{CA60E0DF-19F0-4AE4-AE2E-B729FFB86FA8}"/>
                  </a:ext>
                </a:extLst>
              </p:cNvPr>
              <p:cNvGrpSpPr/>
              <p:nvPr/>
            </p:nvGrpSpPr>
            <p:grpSpPr>
              <a:xfrm>
                <a:off x="-3160395" y="2078304"/>
                <a:ext cx="786658" cy="776736"/>
                <a:chOff x="-4078405" y="1722901"/>
                <a:chExt cx="912570" cy="901057"/>
              </a:xfrm>
            </p:grpSpPr>
            <p:pic>
              <p:nvPicPr>
                <p:cNvPr id="1131" name="Graphic 1130" descr="Shield with solid fill">
                  <a:extLst>
                    <a:ext uri="{FF2B5EF4-FFF2-40B4-BE49-F238E27FC236}">
                      <a16:creationId xmlns:a16="http://schemas.microsoft.com/office/drawing/2014/main" id="{EDA7E1E6-054A-48D5-A9EE-8624CE4B2A74}"/>
                    </a:ext>
                  </a:extLst>
                </p:cNvPr>
                <p:cNvPicPr>
                  <a:picLocks noChangeAspect="1"/>
                </p:cNvPicPr>
                <p:nvPr/>
              </p:nvPicPr>
              <p:blipFill>
                <a:blip r:embed="rId11">
                  <a:extLst>
                    <a:ext uri="{96DAC541-7B7A-43D3-8B79-37D633B846F1}">
                      <asvg:svgBlip xmlns:asvg="http://schemas.microsoft.com/office/drawing/2016/SVG/main" r:embed="rId12"/>
                    </a:ext>
                  </a:extLst>
                </a:blip>
                <a:srcRect l="100" r="50000" b="50882"/>
                <a:stretch>
                  <a:fillRect/>
                </a:stretch>
              </p:blipFill>
              <p:spPr>
                <a:xfrm>
                  <a:off x="-4078405" y="1722902"/>
                  <a:ext cx="456286" cy="449134"/>
                </a:xfrm>
                <a:custGeom>
                  <a:avLst/>
                  <a:gdLst>
                    <a:gd name="connsiteX0" fmla="*/ 0 w 456285"/>
                    <a:gd name="connsiteY0" fmla="*/ 0 h 449135"/>
                    <a:gd name="connsiteX1" fmla="*/ 456285 w 456285"/>
                    <a:gd name="connsiteY1" fmla="*/ 0 h 449135"/>
                    <a:gd name="connsiteX2" fmla="*/ 456285 w 456285"/>
                    <a:gd name="connsiteY2" fmla="*/ 449135 h 449135"/>
                    <a:gd name="connsiteX3" fmla="*/ 0 w 456285"/>
                    <a:gd name="connsiteY3" fmla="*/ 449135 h 449135"/>
                    <a:gd name="connsiteX4" fmla="*/ 0 w 456285"/>
                    <a:gd name="connsiteY4" fmla="*/ 0 h 449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449135">
                      <a:moveTo>
                        <a:pt x="0" y="0"/>
                      </a:moveTo>
                      <a:lnTo>
                        <a:pt x="456285" y="0"/>
                      </a:lnTo>
                      <a:lnTo>
                        <a:pt x="456285" y="449135"/>
                      </a:lnTo>
                      <a:lnTo>
                        <a:pt x="0" y="449135"/>
                      </a:lnTo>
                      <a:lnTo>
                        <a:pt x="0" y="0"/>
                      </a:lnTo>
                      <a:close/>
                    </a:path>
                  </a:pathLst>
                </a:custGeom>
              </p:spPr>
            </p:pic>
            <p:pic>
              <p:nvPicPr>
                <p:cNvPr id="1132" name="Graphic 1131" descr="Shield with solid fill">
                  <a:extLst>
                    <a:ext uri="{FF2B5EF4-FFF2-40B4-BE49-F238E27FC236}">
                      <a16:creationId xmlns:a16="http://schemas.microsoft.com/office/drawing/2014/main" id="{D28BDE7E-36DE-47B8-A8C6-9B91731EC360}"/>
                    </a:ext>
                  </a:extLst>
                </p:cNvPr>
                <p:cNvPicPr>
                  <a:picLocks noChangeAspect="1"/>
                </p:cNvPicPr>
                <p:nvPr/>
              </p:nvPicPr>
              <p:blipFill>
                <a:blip r:embed="rId13">
                  <a:extLst>
                    <a:ext uri="{96DAC541-7B7A-43D3-8B79-37D633B846F1}">
                      <asvg:svgBlip xmlns:asvg="http://schemas.microsoft.com/office/drawing/2016/SVG/main" r:embed="rId14"/>
                    </a:ext>
                  </a:extLst>
                </a:blip>
                <a:srcRect l="100" t="49623" r="50000" b="955"/>
                <a:stretch>
                  <a:fillRect/>
                </a:stretch>
              </p:blipFill>
              <p:spPr>
                <a:xfrm>
                  <a:off x="-4078405" y="2172036"/>
                  <a:ext cx="456285" cy="451922"/>
                </a:xfrm>
                <a:custGeom>
                  <a:avLst/>
                  <a:gdLst>
                    <a:gd name="connsiteX0" fmla="*/ 0 w 456285"/>
                    <a:gd name="connsiteY0" fmla="*/ 0 h 451922"/>
                    <a:gd name="connsiteX1" fmla="*/ 456285 w 456285"/>
                    <a:gd name="connsiteY1" fmla="*/ 0 h 451922"/>
                    <a:gd name="connsiteX2" fmla="*/ 456285 w 456285"/>
                    <a:gd name="connsiteY2" fmla="*/ 451922 h 451922"/>
                    <a:gd name="connsiteX3" fmla="*/ 0 w 456285"/>
                    <a:gd name="connsiteY3" fmla="*/ 451922 h 451922"/>
                    <a:gd name="connsiteX4" fmla="*/ 0 w 456285"/>
                    <a:gd name="connsiteY4" fmla="*/ 0 h 45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451922">
                      <a:moveTo>
                        <a:pt x="0" y="0"/>
                      </a:moveTo>
                      <a:lnTo>
                        <a:pt x="456285" y="0"/>
                      </a:lnTo>
                      <a:lnTo>
                        <a:pt x="456285" y="451922"/>
                      </a:lnTo>
                      <a:lnTo>
                        <a:pt x="0" y="451922"/>
                      </a:lnTo>
                      <a:lnTo>
                        <a:pt x="0" y="0"/>
                      </a:lnTo>
                      <a:close/>
                    </a:path>
                  </a:pathLst>
                </a:custGeom>
              </p:spPr>
            </p:pic>
            <p:pic>
              <p:nvPicPr>
                <p:cNvPr id="1133" name="Graphic 1132" descr="Shield with solid fill">
                  <a:extLst>
                    <a:ext uri="{FF2B5EF4-FFF2-40B4-BE49-F238E27FC236}">
                      <a16:creationId xmlns:a16="http://schemas.microsoft.com/office/drawing/2014/main" id="{E053E7C0-14B4-4F0C-9088-34E1E4DF6951}"/>
                    </a:ext>
                  </a:extLst>
                </p:cNvPr>
                <p:cNvPicPr>
                  <a:picLocks noChangeAspect="1"/>
                </p:cNvPicPr>
                <p:nvPr/>
              </p:nvPicPr>
              <p:blipFill>
                <a:blip r:embed="rId13">
                  <a:extLst>
                    <a:ext uri="{96DAC541-7B7A-43D3-8B79-37D633B846F1}">
                      <asvg:svgBlip xmlns:asvg="http://schemas.microsoft.com/office/drawing/2016/SVG/main" r:embed="rId14"/>
                    </a:ext>
                  </a:extLst>
                </a:blip>
                <a:srcRect l="100" r="50000" b="50882"/>
                <a:stretch>
                  <a:fillRect/>
                </a:stretch>
              </p:blipFill>
              <p:spPr>
                <a:xfrm flipH="1">
                  <a:off x="-3625062" y="1722901"/>
                  <a:ext cx="456286" cy="449135"/>
                </a:xfrm>
                <a:custGeom>
                  <a:avLst/>
                  <a:gdLst>
                    <a:gd name="connsiteX0" fmla="*/ 0 w 456285"/>
                    <a:gd name="connsiteY0" fmla="*/ 0 h 449135"/>
                    <a:gd name="connsiteX1" fmla="*/ 456285 w 456285"/>
                    <a:gd name="connsiteY1" fmla="*/ 0 h 449135"/>
                    <a:gd name="connsiteX2" fmla="*/ 456285 w 456285"/>
                    <a:gd name="connsiteY2" fmla="*/ 449135 h 449135"/>
                    <a:gd name="connsiteX3" fmla="*/ 0 w 456285"/>
                    <a:gd name="connsiteY3" fmla="*/ 449135 h 449135"/>
                    <a:gd name="connsiteX4" fmla="*/ 0 w 456285"/>
                    <a:gd name="connsiteY4" fmla="*/ 0 h 449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449135">
                      <a:moveTo>
                        <a:pt x="0" y="0"/>
                      </a:moveTo>
                      <a:lnTo>
                        <a:pt x="456285" y="0"/>
                      </a:lnTo>
                      <a:lnTo>
                        <a:pt x="456285" y="449135"/>
                      </a:lnTo>
                      <a:lnTo>
                        <a:pt x="0" y="449135"/>
                      </a:lnTo>
                      <a:lnTo>
                        <a:pt x="0" y="0"/>
                      </a:lnTo>
                      <a:close/>
                    </a:path>
                  </a:pathLst>
                </a:custGeom>
              </p:spPr>
            </p:pic>
            <p:pic>
              <p:nvPicPr>
                <p:cNvPr id="1134" name="Graphic 1133" descr="Shield with solid fill">
                  <a:extLst>
                    <a:ext uri="{FF2B5EF4-FFF2-40B4-BE49-F238E27FC236}">
                      <a16:creationId xmlns:a16="http://schemas.microsoft.com/office/drawing/2014/main" id="{E9F6FCB5-2385-45FC-9B75-C235F0B6DBA7}"/>
                    </a:ext>
                  </a:extLst>
                </p:cNvPr>
                <p:cNvPicPr>
                  <a:picLocks noChangeAspect="1"/>
                </p:cNvPicPr>
                <p:nvPr/>
              </p:nvPicPr>
              <p:blipFill>
                <a:blip r:embed="rId11">
                  <a:extLst>
                    <a:ext uri="{96DAC541-7B7A-43D3-8B79-37D633B846F1}">
                      <asvg:svgBlip xmlns:asvg="http://schemas.microsoft.com/office/drawing/2016/SVG/main" r:embed="rId12"/>
                    </a:ext>
                  </a:extLst>
                </a:blip>
                <a:srcRect l="100" t="49623" r="50000" b="955"/>
                <a:stretch>
                  <a:fillRect/>
                </a:stretch>
              </p:blipFill>
              <p:spPr>
                <a:xfrm flipH="1">
                  <a:off x="-3622120" y="2172036"/>
                  <a:ext cx="456285" cy="451922"/>
                </a:xfrm>
                <a:custGeom>
                  <a:avLst/>
                  <a:gdLst>
                    <a:gd name="connsiteX0" fmla="*/ 0 w 456285"/>
                    <a:gd name="connsiteY0" fmla="*/ 0 h 451922"/>
                    <a:gd name="connsiteX1" fmla="*/ 456285 w 456285"/>
                    <a:gd name="connsiteY1" fmla="*/ 0 h 451922"/>
                    <a:gd name="connsiteX2" fmla="*/ 456285 w 456285"/>
                    <a:gd name="connsiteY2" fmla="*/ 451922 h 451922"/>
                    <a:gd name="connsiteX3" fmla="*/ 0 w 456285"/>
                    <a:gd name="connsiteY3" fmla="*/ 451922 h 451922"/>
                    <a:gd name="connsiteX4" fmla="*/ 0 w 456285"/>
                    <a:gd name="connsiteY4" fmla="*/ 0 h 45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451922">
                      <a:moveTo>
                        <a:pt x="0" y="0"/>
                      </a:moveTo>
                      <a:lnTo>
                        <a:pt x="456285" y="0"/>
                      </a:lnTo>
                      <a:lnTo>
                        <a:pt x="456285" y="451922"/>
                      </a:lnTo>
                      <a:lnTo>
                        <a:pt x="0" y="451922"/>
                      </a:lnTo>
                      <a:lnTo>
                        <a:pt x="0" y="0"/>
                      </a:lnTo>
                      <a:close/>
                    </a:path>
                  </a:pathLst>
                </a:custGeom>
              </p:spPr>
            </p:pic>
          </p:grpSp>
        </p:grpSp>
        <p:sp>
          <p:nvSpPr>
            <p:cNvPr id="1128" name="TextBox 1127">
              <a:extLst>
                <a:ext uri="{FF2B5EF4-FFF2-40B4-BE49-F238E27FC236}">
                  <a16:creationId xmlns:a16="http://schemas.microsoft.com/office/drawing/2014/main" id="{393689F7-1795-426A-93ED-31CE518B443D}"/>
                </a:ext>
              </a:extLst>
            </p:cNvPr>
            <p:cNvSpPr txBox="1"/>
            <p:nvPr/>
          </p:nvSpPr>
          <p:spPr>
            <a:xfrm>
              <a:off x="416623" y="2308779"/>
              <a:ext cx="382396" cy="155222"/>
            </a:xfrm>
            <a:custGeom>
              <a:avLst/>
              <a:gdLst/>
              <a:ahLst/>
              <a:cxnLst/>
              <a:rect l="l" t="t" r="r" b="b"/>
              <a:pathLst>
                <a:path w="458465" h="186100">
                  <a:moveTo>
                    <a:pt x="0" y="3013"/>
                  </a:moveTo>
                  <a:lnTo>
                    <a:pt x="27375" y="3013"/>
                  </a:lnTo>
                  <a:lnTo>
                    <a:pt x="117537" y="144284"/>
                  </a:lnTo>
                  <a:cubicBezTo>
                    <a:pt x="121304" y="150144"/>
                    <a:pt x="123732" y="154162"/>
                    <a:pt x="124820" y="156339"/>
                  </a:cubicBezTo>
                  <a:lnTo>
                    <a:pt x="125323" y="156339"/>
                  </a:lnTo>
                  <a:cubicBezTo>
                    <a:pt x="124485" y="151149"/>
                    <a:pt x="124067" y="142317"/>
                    <a:pt x="124067" y="129843"/>
                  </a:cubicBezTo>
                  <a:lnTo>
                    <a:pt x="124067" y="3013"/>
                  </a:lnTo>
                  <a:lnTo>
                    <a:pt x="145163" y="3013"/>
                  </a:lnTo>
                  <a:lnTo>
                    <a:pt x="145163" y="183086"/>
                  </a:lnTo>
                  <a:lnTo>
                    <a:pt x="119295" y="183086"/>
                  </a:lnTo>
                  <a:lnTo>
                    <a:pt x="26622" y="39555"/>
                  </a:lnTo>
                  <a:cubicBezTo>
                    <a:pt x="24278" y="35956"/>
                    <a:pt x="22352" y="32188"/>
                    <a:pt x="20845" y="28254"/>
                  </a:cubicBezTo>
                  <a:lnTo>
                    <a:pt x="20092" y="28254"/>
                  </a:lnTo>
                  <a:cubicBezTo>
                    <a:pt x="20761" y="32105"/>
                    <a:pt x="21096" y="40351"/>
                    <a:pt x="21096" y="52992"/>
                  </a:cubicBezTo>
                  <a:lnTo>
                    <a:pt x="21096" y="183086"/>
                  </a:lnTo>
                  <a:lnTo>
                    <a:pt x="0" y="183086"/>
                  </a:lnTo>
                  <a:close/>
                  <a:moveTo>
                    <a:pt x="405473" y="0"/>
                  </a:moveTo>
                  <a:cubicBezTo>
                    <a:pt x="425062" y="0"/>
                    <a:pt x="441512" y="3181"/>
                    <a:pt x="454823" y="9543"/>
                  </a:cubicBezTo>
                  <a:lnTo>
                    <a:pt x="454823" y="32900"/>
                  </a:lnTo>
                  <a:cubicBezTo>
                    <a:pt x="440257" y="23691"/>
                    <a:pt x="423011" y="19087"/>
                    <a:pt x="403087" y="19087"/>
                  </a:cubicBezTo>
                  <a:cubicBezTo>
                    <a:pt x="382911" y="19087"/>
                    <a:pt x="366378" y="26035"/>
                    <a:pt x="353485" y="39932"/>
                  </a:cubicBezTo>
                  <a:cubicBezTo>
                    <a:pt x="340593" y="53829"/>
                    <a:pt x="334147" y="71828"/>
                    <a:pt x="334147" y="93929"/>
                  </a:cubicBezTo>
                  <a:cubicBezTo>
                    <a:pt x="334147" y="116699"/>
                    <a:pt x="340133" y="134594"/>
                    <a:pt x="352104" y="147612"/>
                  </a:cubicBezTo>
                  <a:cubicBezTo>
                    <a:pt x="364075" y="160629"/>
                    <a:pt x="380316" y="167138"/>
                    <a:pt x="400827" y="167138"/>
                  </a:cubicBezTo>
                  <a:cubicBezTo>
                    <a:pt x="414891" y="167138"/>
                    <a:pt x="427072" y="164334"/>
                    <a:pt x="437369" y="158725"/>
                  </a:cubicBezTo>
                  <a:lnTo>
                    <a:pt x="437369" y="108244"/>
                  </a:lnTo>
                  <a:lnTo>
                    <a:pt x="397938" y="108244"/>
                  </a:lnTo>
                  <a:lnTo>
                    <a:pt x="397938" y="89157"/>
                  </a:lnTo>
                  <a:lnTo>
                    <a:pt x="458465" y="89157"/>
                  </a:lnTo>
                  <a:lnTo>
                    <a:pt x="458465" y="170780"/>
                  </a:lnTo>
                  <a:cubicBezTo>
                    <a:pt x="440382" y="180993"/>
                    <a:pt x="420291" y="186100"/>
                    <a:pt x="398190" y="186100"/>
                  </a:cubicBezTo>
                  <a:cubicBezTo>
                    <a:pt x="372489" y="186100"/>
                    <a:pt x="351706" y="177812"/>
                    <a:pt x="335842" y="161236"/>
                  </a:cubicBezTo>
                  <a:cubicBezTo>
                    <a:pt x="319978" y="144661"/>
                    <a:pt x="312046" y="122727"/>
                    <a:pt x="312046" y="95436"/>
                  </a:cubicBezTo>
                  <a:cubicBezTo>
                    <a:pt x="312046" y="67558"/>
                    <a:pt x="320857" y="44683"/>
                    <a:pt x="338479" y="26810"/>
                  </a:cubicBezTo>
                  <a:cubicBezTo>
                    <a:pt x="356101" y="8936"/>
                    <a:pt x="378433" y="0"/>
                    <a:pt x="405473" y="0"/>
                  </a:cubicBezTo>
                  <a:close/>
                  <a:moveTo>
                    <a:pt x="244873" y="0"/>
                  </a:moveTo>
                  <a:cubicBezTo>
                    <a:pt x="262621" y="0"/>
                    <a:pt x="275555" y="2134"/>
                    <a:pt x="283676" y="6404"/>
                  </a:cubicBezTo>
                  <a:lnTo>
                    <a:pt x="283676" y="30137"/>
                  </a:lnTo>
                  <a:cubicBezTo>
                    <a:pt x="273044" y="22770"/>
                    <a:pt x="259398" y="19087"/>
                    <a:pt x="242739" y="19087"/>
                  </a:cubicBezTo>
                  <a:cubicBezTo>
                    <a:pt x="238134" y="19087"/>
                    <a:pt x="233530" y="19568"/>
                    <a:pt x="228925" y="20531"/>
                  </a:cubicBezTo>
                  <a:cubicBezTo>
                    <a:pt x="224321" y="21494"/>
                    <a:pt x="220219" y="23063"/>
                    <a:pt x="216619" y="25240"/>
                  </a:cubicBezTo>
                  <a:cubicBezTo>
                    <a:pt x="213019" y="27417"/>
                    <a:pt x="210089" y="30221"/>
                    <a:pt x="207829" y="33653"/>
                  </a:cubicBezTo>
                  <a:cubicBezTo>
                    <a:pt x="205569" y="37086"/>
                    <a:pt x="204439" y="41272"/>
                    <a:pt x="204439" y="46211"/>
                  </a:cubicBezTo>
                  <a:cubicBezTo>
                    <a:pt x="204439" y="50815"/>
                    <a:pt x="205297" y="54792"/>
                    <a:pt x="207013" y="58140"/>
                  </a:cubicBezTo>
                  <a:cubicBezTo>
                    <a:pt x="208729" y="61489"/>
                    <a:pt x="211261" y="64545"/>
                    <a:pt x="214610" y="67307"/>
                  </a:cubicBezTo>
                  <a:cubicBezTo>
                    <a:pt x="217959" y="70070"/>
                    <a:pt x="222040" y="72749"/>
                    <a:pt x="226854" y="75344"/>
                  </a:cubicBezTo>
                  <a:cubicBezTo>
                    <a:pt x="231667" y="77939"/>
                    <a:pt x="237213" y="80785"/>
                    <a:pt x="243492" y="83883"/>
                  </a:cubicBezTo>
                  <a:cubicBezTo>
                    <a:pt x="249938" y="87064"/>
                    <a:pt x="256049" y="90413"/>
                    <a:pt x="261826" y="93929"/>
                  </a:cubicBezTo>
                  <a:cubicBezTo>
                    <a:pt x="267602" y="97445"/>
                    <a:pt x="272667" y="101338"/>
                    <a:pt x="277020" y="105607"/>
                  </a:cubicBezTo>
                  <a:cubicBezTo>
                    <a:pt x="281373" y="109877"/>
                    <a:pt x="284827" y="114607"/>
                    <a:pt x="287380" y="119797"/>
                  </a:cubicBezTo>
                  <a:cubicBezTo>
                    <a:pt x="289933" y="124987"/>
                    <a:pt x="291210" y="130931"/>
                    <a:pt x="291210" y="137628"/>
                  </a:cubicBezTo>
                  <a:cubicBezTo>
                    <a:pt x="291210" y="146502"/>
                    <a:pt x="289473" y="154016"/>
                    <a:pt x="285999" y="160169"/>
                  </a:cubicBezTo>
                  <a:cubicBezTo>
                    <a:pt x="282525" y="166322"/>
                    <a:pt x="277836" y="171324"/>
                    <a:pt x="271935" y="175175"/>
                  </a:cubicBezTo>
                  <a:cubicBezTo>
                    <a:pt x="266033" y="179026"/>
                    <a:pt x="259231" y="181809"/>
                    <a:pt x="251529" y="183526"/>
                  </a:cubicBezTo>
                  <a:cubicBezTo>
                    <a:pt x="243827" y="185242"/>
                    <a:pt x="235706" y="186100"/>
                    <a:pt x="227167" y="186100"/>
                  </a:cubicBezTo>
                  <a:cubicBezTo>
                    <a:pt x="224321" y="186100"/>
                    <a:pt x="220805" y="185870"/>
                    <a:pt x="216619" y="185409"/>
                  </a:cubicBezTo>
                  <a:cubicBezTo>
                    <a:pt x="212433" y="184949"/>
                    <a:pt x="208164" y="184279"/>
                    <a:pt x="203811" y="183400"/>
                  </a:cubicBezTo>
                  <a:cubicBezTo>
                    <a:pt x="199458" y="182521"/>
                    <a:pt x="195335" y="181433"/>
                    <a:pt x="191442" y="180135"/>
                  </a:cubicBezTo>
                  <a:cubicBezTo>
                    <a:pt x="187549" y="178838"/>
                    <a:pt x="184431" y="177393"/>
                    <a:pt x="182086" y="175803"/>
                  </a:cubicBezTo>
                  <a:lnTo>
                    <a:pt x="182086" y="150939"/>
                  </a:lnTo>
                  <a:cubicBezTo>
                    <a:pt x="184933" y="153451"/>
                    <a:pt x="188344" y="155711"/>
                    <a:pt x="192321" y="157720"/>
                  </a:cubicBezTo>
                  <a:cubicBezTo>
                    <a:pt x="196297" y="159729"/>
                    <a:pt x="200483" y="161425"/>
                    <a:pt x="204878" y="162806"/>
                  </a:cubicBezTo>
                  <a:cubicBezTo>
                    <a:pt x="209273" y="164187"/>
                    <a:pt x="213689" y="165255"/>
                    <a:pt x="218126" y="166008"/>
                  </a:cubicBezTo>
                  <a:cubicBezTo>
                    <a:pt x="222563" y="166762"/>
                    <a:pt x="226665" y="167138"/>
                    <a:pt x="230432" y="167138"/>
                  </a:cubicBezTo>
                  <a:cubicBezTo>
                    <a:pt x="243408" y="167138"/>
                    <a:pt x="253098" y="164731"/>
                    <a:pt x="259503" y="159918"/>
                  </a:cubicBezTo>
                  <a:cubicBezTo>
                    <a:pt x="265907" y="155104"/>
                    <a:pt x="269109" y="148177"/>
                    <a:pt x="269109" y="139135"/>
                  </a:cubicBezTo>
                  <a:cubicBezTo>
                    <a:pt x="269109" y="134280"/>
                    <a:pt x="268042" y="130052"/>
                    <a:pt x="265907" y="126452"/>
                  </a:cubicBezTo>
                  <a:cubicBezTo>
                    <a:pt x="263772" y="122853"/>
                    <a:pt x="260821" y="119567"/>
                    <a:pt x="257054" y="116595"/>
                  </a:cubicBezTo>
                  <a:cubicBezTo>
                    <a:pt x="253287" y="113623"/>
                    <a:pt x="248829" y="110777"/>
                    <a:pt x="243680" y="108056"/>
                  </a:cubicBezTo>
                  <a:cubicBezTo>
                    <a:pt x="238532" y="105335"/>
                    <a:pt x="232986" y="102468"/>
                    <a:pt x="227042" y="99454"/>
                  </a:cubicBezTo>
                  <a:cubicBezTo>
                    <a:pt x="220763" y="96273"/>
                    <a:pt x="214903" y="93050"/>
                    <a:pt x="209462" y="89785"/>
                  </a:cubicBezTo>
                  <a:cubicBezTo>
                    <a:pt x="204020" y="86520"/>
                    <a:pt x="199290" y="82920"/>
                    <a:pt x="195272" y="78986"/>
                  </a:cubicBezTo>
                  <a:cubicBezTo>
                    <a:pt x="191253" y="75051"/>
                    <a:pt x="188093" y="70593"/>
                    <a:pt x="185791" y="65612"/>
                  </a:cubicBezTo>
                  <a:cubicBezTo>
                    <a:pt x="183489" y="60631"/>
                    <a:pt x="182338" y="54792"/>
                    <a:pt x="182338" y="48094"/>
                  </a:cubicBezTo>
                  <a:cubicBezTo>
                    <a:pt x="182338" y="39890"/>
                    <a:pt x="184138" y="32753"/>
                    <a:pt x="187737" y="26684"/>
                  </a:cubicBezTo>
                  <a:cubicBezTo>
                    <a:pt x="191337" y="20615"/>
                    <a:pt x="196067" y="15613"/>
                    <a:pt x="201927" y="11678"/>
                  </a:cubicBezTo>
                  <a:cubicBezTo>
                    <a:pt x="207787" y="7743"/>
                    <a:pt x="214464" y="4813"/>
                    <a:pt x="221956" y="2888"/>
                  </a:cubicBezTo>
                  <a:cubicBezTo>
                    <a:pt x="229449" y="962"/>
                    <a:pt x="237088" y="0"/>
                    <a:pt x="244873"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800"/>
            </a:p>
          </p:txBody>
        </p:sp>
      </p:grpSp>
      <p:grpSp>
        <p:nvGrpSpPr>
          <p:cNvPr id="1260" name="Group 1259">
            <a:extLst>
              <a:ext uri="{FF2B5EF4-FFF2-40B4-BE49-F238E27FC236}">
                <a16:creationId xmlns:a16="http://schemas.microsoft.com/office/drawing/2014/main" id="{433E5A93-4ACF-42E3-A348-E14D5813A912}"/>
              </a:ext>
              <a:ext uri="{C183D7F6-B498-43B3-948B-1728B52AA6E4}">
                <adec:decorative xmlns:adec="http://schemas.microsoft.com/office/drawing/2017/decorative" val="1"/>
              </a:ext>
            </a:extLst>
          </p:cNvPr>
          <p:cNvGrpSpPr/>
          <p:nvPr/>
        </p:nvGrpSpPr>
        <p:grpSpPr>
          <a:xfrm>
            <a:off x="3690024" y="5471505"/>
            <a:ext cx="2684376" cy="1088774"/>
            <a:chOff x="429996" y="4446829"/>
            <a:chExt cx="2684376" cy="1088774"/>
          </a:xfrm>
        </p:grpSpPr>
        <p:sp>
          <p:nvSpPr>
            <p:cNvPr id="1261" name="TextBox 1260">
              <a:extLst>
                <a:ext uri="{FF2B5EF4-FFF2-40B4-BE49-F238E27FC236}">
                  <a16:creationId xmlns:a16="http://schemas.microsoft.com/office/drawing/2014/main" id="{514BF0E2-A18C-43C2-94C7-6E5EA2EFD9E5}"/>
                </a:ext>
              </a:extLst>
            </p:cNvPr>
            <p:cNvSpPr txBox="1"/>
            <p:nvPr/>
          </p:nvSpPr>
          <p:spPr>
            <a:xfrm>
              <a:off x="447077" y="4446829"/>
              <a:ext cx="588303" cy="138499"/>
            </a:xfrm>
            <a:prstGeom prst="rect">
              <a:avLst/>
            </a:prstGeom>
            <a:noFill/>
          </p:spPr>
          <p:txBody>
            <a:bodyPr wrap="none" lIns="0" tIns="0" rIns="0" bIns="0" rtlCol="0">
              <a:spAutoFit/>
            </a:bodyPr>
            <a:lstStyle/>
            <a:p>
              <a:pPr algn="ctr"/>
              <a:r>
                <a:rPr lang="en-US" sz="900"/>
                <a:t>Customer n</a:t>
              </a:r>
            </a:p>
          </p:txBody>
        </p:sp>
        <p:sp>
          <p:nvSpPr>
            <p:cNvPr id="1262" name="Rectangle: Rounded Corners 1261">
              <a:extLst>
                <a:ext uri="{FF2B5EF4-FFF2-40B4-BE49-F238E27FC236}">
                  <a16:creationId xmlns:a16="http://schemas.microsoft.com/office/drawing/2014/main" id="{29A605B2-4190-4321-8C84-ADBC9326B281}"/>
                </a:ext>
              </a:extLst>
            </p:cNvPr>
            <p:cNvSpPr/>
            <p:nvPr/>
          </p:nvSpPr>
          <p:spPr bwMode="auto">
            <a:xfrm>
              <a:off x="447077" y="4596954"/>
              <a:ext cx="2667295" cy="904792"/>
            </a:xfrm>
            <a:prstGeom prst="roundRect">
              <a:avLst>
                <a:gd name="adj" fmla="val 501"/>
              </a:avLst>
            </a:pr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100" err="1">
                <a:solidFill>
                  <a:schemeClr val="accent1"/>
                </a:solidFill>
                <a:cs typeface="Segoe UI" pitchFamily="34" charset="0"/>
              </a:endParaRPr>
            </a:p>
          </p:txBody>
        </p:sp>
        <p:sp>
          <p:nvSpPr>
            <p:cNvPr id="1263" name="Rectangle: Rounded Corners 1262">
              <a:extLst>
                <a:ext uri="{FF2B5EF4-FFF2-40B4-BE49-F238E27FC236}">
                  <a16:creationId xmlns:a16="http://schemas.microsoft.com/office/drawing/2014/main" id="{1A03C3A0-A304-45DA-B043-CD1F118C9481}"/>
                </a:ext>
              </a:extLst>
            </p:cNvPr>
            <p:cNvSpPr/>
            <p:nvPr/>
          </p:nvSpPr>
          <p:spPr bwMode="auto">
            <a:xfrm>
              <a:off x="539863" y="4702423"/>
              <a:ext cx="2534353" cy="673550"/>
            </a:xfrm>
            <a:prstGeom prst="roundRect">
              <a:avLst>
                <a:gd name="adj" fmla="val 5619"/>
              </a:avLst>
            </a:prstGeom>
            <a:solidFill>
              <a:schemeClr val="accent3">
                <a:alpha val="50000"/>
              </a:schemeClr>
            </a:solidFill>
            <a:ln w="952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18288" numCol="1" spcCol="0" rtlCol="0" fromWordArt="0" anchor="b" anchorCtr="0" forceAA="0" compatLnSpc="1">
              <a:prstTxWarp prst="textNoShape">
                <a:avLst/>
              </a:prstTxWarp>
              <a:noAutofit/>
            </a:bodyPr>
            <a:lstStyle/>
            <a:p>
              <a:pPr algn="r"/>
              <a:r>
                <a:rPr lang="en-US" sz="600"/>
                <a:t>Public Subnet </a:t>
              </a:r>
              <a:r>
                <a:rPr lang="en-US" sz="600" err="1"/>
                <a:t>xxxxx</a:t>
              </a:r>
              <a:r>
                <a:rPr lang="en-US" sz="600"/>
                <a:t>/xx</a:t>
              </a:r>
            </a:p>
          </p:txBody>
        </p:sp>
        <p:grpSp>
          <p:nvGrpSpPr>
            <p:cNvPr id="1264" name="Group 1263">
              <a:extLst>
                <a:ext uri="{FF2B5EF4-FFF2-40B4-BE49-F238E27FC236}">
                  <a16:creationId xmlns:a16="http://schemas.microsoft.com/office/drawing/2014/main" id="{15B7E0E7-8395-43C6-ADCD-CEBD675E41EC}"/>
                </a:ext>
              </a:extLst>
            </p:cNvPr>
            <p:cNvGrpSpPr/>
            <p:nvPr/>
          </p:nvGrpSpPr>
          <p:grpSpPr>
            <a:xfrm>
              <a:off x="429996" y="4607372"/>
              <a:ext cx="244528" cy="244528"/>
              <a:chOff x="156087" y="2008001"/>
              <a:chExt cx="914400" cy="914400"/>
            </a:xfrm>
          </p:grpSpPr>
          <p:grpSp>
            <p:nvGrpSpPr>
              <p:cNvPr id="1299" name="Group 1298">
                <a:extLst>
                  <a:ext uri="{FF2B5EF4-FFF2-40B4-BE49-F238E27FC236}">
                    <a16:creationId xmlns:a16="http://schemas.microsoft.com/office/drawing/2014/main" id="{B1A376C0-FED5-4C91-82A1-4217974DFEA7}"/>
                  </a:ext>
                </a:extLst>
              </p:cNvPr>
              <p:cNvGrpSpPr/>
              <p:nvPr/>
            </p:nvGrpSpPr>
            <p:grpSpPr>
              <a:xfrm>
                <a:off x="156087" y="2008001"/>
                <a:ext cx="914400" cy="914400"/>
                <a:chOff x="-3224270" y="2009471"/>
                <a:chExt cx="914400" cy="914400"/>
              </a:xfrm>
            </p:grpSpPr>
            <p:pic>
              <p:nvPicPr>
                <p:cNvPr id="1301" name="Graphic 1300" descr="Shield with solid fill">
                  <a:extLst>
                    <a:ext uri="{FF2B5EF4-FFF2-40B4-BE49-F238E27FC236}">
                      <a16:creationId xmlns:a16="http://schemas.microsoft.com/office/drawing/2014/main" id="{6A4A278B-064C-40A4-9419-1E1836085A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24270" y="2009471"/>
                  <a:ext cx="914400" cy="914400"/>
                </a:xfrm>
                <a:prstGeom prst="rect">
                  <a:avLst/>
                </a:prstGeom>
              </p:spPr>
            </p:pic>
            <p:grpSp>
              <p:nvGrpSpPr>
                <p:cNvPr id="1302" name="Group 1301">
                  <a:extLst>
                    <a:ext uri="{FF2B5EF4-FFF2-40B4-BE49-F238E27FC236}">
                      <a16:creationId xmlns:a16="http://schemas.microsoft.com/office/drawing/2014/main" id="{490D0E12-4A00-4DDE-B225-55CA2B5143C8}"/>
                    </a:ext>
                  </a:extLst>
                </p:cNvPr>
                <p:cNvGrpSpPr/>
                <p:nvPr/>
              </p:nvGrpSpPr>
              <p:grpSpPr>
                <a:xfrm>
                  <a:off x="-3160395" y="2078304"/>
                  <a:ext cx="786658" cy="776736"/>
                  <a:chOff x="-4078405" y="1722901"/>
                  <a:chExt cx="912570" cy="901057"/>
                </a:xfrm>
              </p:grpSpPr>
              <p:pic>
                <p:nvPicPr>
                  <p:cNvPr id="1303" name="Graphic 1302" descr="Shield with solid fill">
                    <a:extLst>
                      <a:ext uri="{FF2B5EF4-FFF2-40B4-BE49-F238E27FC236}">
                        <a16:creationId xmlns:a16="http://schemas.microsoft.com/office/drawing/2014/main" id="{0CD77EAE-D172-4FB0-8BBF-0BBD7E00F38E}"/>
                      </a:ext>
                    </a:extLst>
                  </p:cNvPr>
                  <p:cNvPicPr>
                    <a:picLocks noChangeAspect="1"/>
                  </p:cNvPicPr>
                  <p:nvPr/>
                </p:nvPicPr>
                <p:blipFill>
                  <a:blip r:embed="rId11">
                    <a:extLst>
                      <a:ext uri="{96DAC541-7B7A-43D3-8B79-37D633B846F1}">
                        <asvg:svgBlip xmlns:asvg="http://schemas.microsoft.com/office/drawing/2016/SVG/main" r:embed="rId12"/>
                      </a:ext>
                    </a:extLst>
                  </a:blip>
                  <a:srcRect l="100" r="50000" b="50882"/>
                  <a:stretch>
                    <a:fillRect/>
                  </a:stretch>
                </p:blipFill>
                <p:spPr>
                  <a:xfrm>
                    <a:off x="-4078405" y="1722902"/>
                    <a:ext cx="456286" cy="449134"/>
                  </a:xfrm>
                  <a:custGeom>
                    <a:avLst/>
                    <a:gdLst>
                      <a:gd name="connsiteX0" fmla="*/ 0 w 456285"/>
                      <a:gd name="connsiteY0" fmla="*/ 0 h 449135"/>
                      <a:gd name="connsiteX1" fmla="*/ 456285 w 456285"/>
                      <a:gd name="connsiteY1" fmla="*/ 0 h 449135"/>
                      <a:gd name="connsiteX2" fmla="*/ 456285 w 456285"/>
                      <a:gd name="connsiteY2" fmla="*/ 449135 h 449135"/>
                      <a:gd name="connsiteX3" fmla="*/ 0 w 456285"/>
                      <a:gd name="connsiteY3" fmla="*/ 449135 h 449135"/>
                      <a:gd name="connsiteX4" fmla="*/ 0 w 456285"/>
                      <a:gd name="connsiteY4" fmla="*/ 0 h 449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449135">
                        <a:moveTo>
                          <a:pt x="0" y="0"/>
                        </a:moveTo>
                        <a:lnTo>
                          <a:pt x="456285" y="0"/>
                        </a:lnTo>
                        <a:lnTo>
                          <a:pt x="456285" y="449135"/>
                        </a:lnTo>
                        <a:lnTo>
                          <a:pt x="0" y="449135"/>
                        </a:lnTo>
                        <a:lnTo>
                          <a:pt x="0" y="0"/>
                        </a:lnTo>
                        <a:close/>
                      </a:path>
                    </a:pathLst>
                  </a:custGeom>
                </p:spPr>
              </p:pic>
              <p:pic>
                <p:nvPicPr>
                  <p:cNvPr id="1304" name="Graphic 1303" descr="Shield with solid fill">
                    <a:extLst>
                      <a:ext uri="{FF2B5EF4-FFF2-40B4-BE49-F238E27FC236}">
                        <a16:creationId xmlns:a16="http://schemas.microsoft.com/office/drawing/2014/main" id="{4119EC74-ECF8-4FB7-831C-BBB66B8347CD}"/>
                      </a:ext>
                    </a:extLst>
                  </p:cNvPr>
                  <p:cNvPicPr>
                    <a:picLocks noChangeAspect="1"/>
                  </p:cNvPicPr>
                  <p:nvPr/>
                </p:nvPicPr>
                <p:blipFill>
                  <a:blip r:embed="rId13">
                    <a:extLst>
                      <a:ext uri="{96DAC541-7B7A-43D3-8B79-37D633B846F1}">
                        <asvg:svgBlip xmlns:asvg="http://schemas.microsoft.com/office/drawing/2016/SVG/main" r:embed="rId14"/>
                      </a:ext>
                    </a:extLst>
                  </a:blip>
                  <a:srcRect l="100" t="49623" r="50000" b="955"/>
                  <a:stretch>
                    <a:fillRect/>
                  </a:stretch>
                </p:blipFill>
                <p:spPr>
                  <a:xfrm>
                    <a:off x="-4078405" y="2172036"/>
                    <a:ext cx="456285" cy="451922"/>
                  </a:xfrm>
                  <a:custGeom>
                    <a:avLst/>
                    <a:gdLst>
                      <a:gd name="connsiteX0" fmla="*/ 0 w 456285"/>
                      <a:gd name="connsiteY0" fmla="*/ 0 h 451922"/>
                      <a:gd name="connsiteX1" fmla="*/ 456285 w 456285"/>
                      <a:gd name="connsiteY1" fmla="*/ 0 h 451922"/>
                      <a:gd name="connsiteX2" fmla="*/ 456285 w 456285"/>
                      <a:gd name="connsiteY2" fmla="*/ 451922 h 451922"/>
                      <a:gd name="connsiteX3" fmla="*/ 0 w 456285"/>
                      <a:gd name="connsiteY3" fmla="*/ 451922 h 451922"/>
                      <a:gd name="connsiteX4" fmla="*/ 0 w 456285"/>
                      <a:gd name="connsiteY4" fmla="*/ 0 h 45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451922">
                        <a:moveTo>
                          <a:pt x="0" y="0"/>
                        </a:moveTo>
                        <a:lnTo>
                          <a:pt x="456285" y="0"/>
                        </a:lnTo>
                        <a:lnTo>
                          <a:pt x="456285" y="451922"/>
                        </a:lnTo>
                        <a:lnTo>
                          <a:pt x="0" y="451922"/>
                        </a:lnTo>
                        <a:lnTo>
                          <a:pt x="0" y="0"/>
                        </a:lnTo>
                        <a:close/>
                      </a:path>
                    </a:pathLst>
                  </a:custGeom>
                </p:spPr>
              </p:pic>
              <p:pic>
                <p:nvPicPr>
                  <p:cNvPr id="1305" name="Graphic 1304" descr="Shield with solid fill">
                    <a:extLst>
                      <a:ext uri="{FF2B5EF4-FFF2-40B4-BE49-F238E27FC236}">
                        <a16:creationId xmlns:a16="http://schemas.microsoft.com/office/drawing/2014/main" id="{65E1C5C9-CB54-4744-9295-82C4BE95AD16}"/>
                      </a:ext>
                    </a:extLst>
                  </p:cNvPr>
                  <p:cNvPicPr>
                    <a:picLocks noChangeAspect="1"/>
                  </p:cNvPicPr>
                  <p:nvPr/>
                </p:nvPicPr>
                <p:blipFill>
                  <a:blip r:embed="rId13">
                    <a:extLst>
                      <a:ext uri="{96DAC541-7B7A-43D3-8B79-37D633B846F1}">
                        <asvg:svgBlip xmlns:asvg="http://schemas.microsoft.com/office/drawing/2016/SVG/main" r:embed="rId14"/>
                      </a:ext>
                    </a:extLst>
                  </a:blip>
                  <a:srcRect l="100" r="50000" b="50882"/>
                  <a:stretch>
                    <a:fillRect/>
                  </a:stretch>
                </p:blipFill>
                <p:spPr>
                  <a:xfrm flipH="1">
                    <a:off x="-3625062" y="1722901"/>
                    <a:ext cx="456286" cy="449135"/>
                  </a:xfrm>
                  <a:custGeom>
                    <a:avLst/>
                    <a:gdLst>
                      <a:gd name="connsiteX0" fmla="*/ 0 w 456285"/>
                      <a:gd name="connsiteY0" fmla="*/ 0 h 449135"/>
                      <a:gd name="connsiteX1" fmla="*/ 456285 w 456285"/>
                      <a:gd name="connsiteY1" fmla="*/ 0 h 449135"/>
                      <a:gd name="connsiteX2" fmla="*/ 456285 w 456285"/>
                      <a:gd name="connsiteY2" fmla="*/ 449135 h 449135"/>
                      <a:gd name="connsiteX3" fmla="*/ 0 w 456285"/>
                      <a:gd name="connsiteY3" fmla="*/ 449135 h 449135"/>
                      <a:gd name="connsiteX4" fmla="*/ 0 w 456285"/>
                      <a:gd name="connsiteY4" fmla="*/ 0 h 449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449135">
                        <a:moveTo>
                          <a:pt x="0" y="0"/>
                        </a:moveTo>
                        <a:lnTo>
                          <a:pt x="456285" y="0"/>
                        </a:lnTo>
                        <a:lnTo>
                          <a:pt x="456285" y="449135"/>
                        </a:lnTo>
                        <a:lnTo>
                          <a:pt x="0" y="449135"/>
                        </a:lnTo>
                        <a:lnTo>
                          <a:pt x="0" y="0"/>
                        </a:lnTo>
                        <a:close/>
                      </a:path>
                    </a:pathLst>
                  </a:custGeom>
                </p:spPr>
              </p:pic>
              <p:pic>
                <p:nvPicPr>
                  <p:cNvPr id="1306" name="Graphic 1305" descr="Shield with solid fill">
                    <a:extLst>
                      <a:ext uri="{FF2B5EF4-FFF2-40B4-BE49-F238E27FC236}">
                        <a16:creationId xmlns:a16="http://schemas.microsoft.com/office/drawing/2014/main" id="{1DFBE0EB-4203-468A-B553-A7ED8BB6EE9C}"/>
                      </a:ext>
                    </a:extLst>
                  </p:cNvPr>
                  <p:cNvPicPr>
                    <a:picLocks noChangeAspect="1"/>
                  </p:cNvPicPr>
                  <p:nvPr/>
                </p:nvPicPr>
                <p:blipFill>
                  <a:blip r:embed="rId11">
                    <a:extLst>
                      <a:ext uri="{96DAC541-7B7A-43D3-8B79-37D633B846F1}">
                        <asvg:svgBlip xmlns:asvg="http://schemas.microsoft.com/office/drawing/2016/SVG/main" r:embed="rId12"/>
                      </a:ext>
                    </a:extLst>
                  </a:blip>
                  <a:srcRect l="100" t="49623" r="50000" b="955"/>
                  <a:stretch>
                    <a:fillRect/>
                  </a:stretch>
                </p:blipFill>
                <p:spPr>
                  <a:xfrm flipH="1">
                    <a:off x="-3622120" y="2172036"/>
                    <a:ext cx="456285" cy="451922"/>
                  </a:xfrm>
                  <a:custGeom>
                    <a:avLst/>
                    <a:gdLst>
                      <a:gd name="connsiteX0" fmla="*/ 0 w 456285"/>
                      <a:gd name="connsiteY0" fmla="*/ 0 h 451922"/>
                      <a:gd name="connsiteX1" fmla="*/ 456285 w 456285"/>
                      <a:gd name="connsiteY1" fmla="*/ 0 h 451922"/>
                      <a:gd name="connsiteX2" fmla="*/ 456285 w 456285"/>
                      <a:gd name="connsiteY2" fmla="*/ 451922 h 451922"/>
                      <a:gd name="connsiteX3" fmla="*/ 0 w 456285"/>
                      <a:gd name="connsiteY3" fmla="*/ 451922 h 451922"/>
                      <a:gd name="connsiteX4" fmla="*/ 0 w 456285"/>
                      <a:gd name="connsiteY4" fmla="*/ 0 h 45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5" h="451922">
                        <a:moveTo>
                          <a:pt x="0" y="0"/>
                        </a:moveTo>
                        <a:lnTo>
                          <a:pt x="456285" y="0"/>
                        </a:lnTo>
                        <a:lnTo>
                          <a:pt x="456285" y="451922"/>
                        </a:lnTo>
                        <a:lnTo>
                          <a:pt x="0" y="451922"/>
                        </a:lnTo>
                        <a:lnTo>
                          <a:pt x="0" y="0"/>
                        </a:lnTo>
                        <a:close/>
                      </a:path>
                    </a:pathLst>
                  </a:custGeom>
                </p:spPr>
              </p:pic>
            </p:grpSp>
          </p:grpSp>
          <p:sp>
            <p:nvSpPr>
              <p:cNvPr id="1300" name="TextBox 1299">
                <a:extLst>
                  <a:ext uri="{FF2B5EF4-FFF2-40B4-BE49-F238E27FC236}">
                    <a16:creationId xmlns:a16="http://schemas.microsoft.com/office/drawing/2014/main" id="{85C36A57-D1DA-4295-BAC7-B26D45CBA745}"/>
                  </a:ext>
                </a:extLst>
              </p:cNvPr>
              <p:cNvSpPr txBox="1"/>
              <p:nvPr/>
            </p:nvSpPr>
            <p:spPr>
              <a:xfrm>
                <a:off x="416623" y="2308779"/>
                <a:ext cx="382396" cy="155222"/>
              </a:xfrm>
              <a:custGeom>
                <a:avLst/>
                <a:gdLst/>
                <a:ahLst/>
                <a:cxnLst/>
                <a:rect l="l" t="t" r="r" b="b"/>
                <a:pathLst>
                  <a:path w="458465" h="186100">
                    <a:moveTo>
                      <a:pt x="0" y="3013"/>
                    </a:moveTo>
                    <a:lnTo>
                      <a:pt x="27375" y="3013"/>
                    </a:lnTo>
                    <a:lnTo>
                      <a:pt x="117537" y="144284"/>
                    </a:lnTo>
                    <a:cubicBezTo>
                      <a:pt x="121304" y="150144"/>
                      <a:pt x="123732" y="154162"/>
                      <a:pt x="124820" y="156339"/>
                    </a:cubicBezTo>
                    <a:lnTo>
                      <a:pt x="125323" y="156339"/>
                    </a:lnTo>
                    <a:cubicBezTo>
                      <a:pt x="124485" y="151149"/>
                      <a:pt x="124067" y="142317"/>
                      <a:pt x="124067" y="129843"/>
                    </a:cubicBezTo>
                    <a:lnTo>
                      <a:pt x="124067" y="3013"/>
                    </a:lnTo>
                    <a:lnTo>
                      <a:pt x="145163" y="3013"/>
                    </a:lnTo>
                    <a:lnTo>
                      <a:pt x="145163" y="183086"/>
                    </a:lnTo>
                    <a:lnTo>
                      <a:pt x="119295" y="183086"/>
                    </a:lnTo>
                    <a:lnTo>
                      <a:pt x="26622" y="39555"/>
                    </a:lnTo>
                    <a:cubicBezTo>
                      <a:pt x="24278" y="35956"/>
                      <a:pt x="22352" y="32188"/>
                      <a:pt x="20845" y="28254"/>
                    </a:cubicBezTo>
                    <a:lnTo>
                      <a:pt x="20092" y="28254"/>
                    </a:lnTo>
                    <a:cubicBezTo>
                      <a:pt x="20761" y="32105"/>
                      <a:pt x="21096" y="40351"/>
                      <a:pt x="21096" y="52992"/>
                    </a:cubicBezTo>
                    <a:lnTo>
                      <a:pt x="21096" y="183086"/>
                    </a:lnTo>
                    <a:lnTo>
                      <a:pt x="0" y="183086"/>
                    </a:lnTo>
                    <a:close/>
                    <a:moveTo>
                      <a:pt x="405473" y="0"/>
                    </a:moveTo>
                    <a:cubicBezTo>
                      <a:pt x="425062" y="0"/>
                      <a:pt x="441512" y="3181"/>
                      <a:pt x="454823" y="9543"/>
                    </a:cubicBezTo>
                    <a:lnTo>
                      <a:pt x="454823" y="32900"/>
                    </a:lnTo>
                    <a:cubicBezTo>
                      <a:pt x="440257" y="23691"/>
                      <a:pt x="423011" y="19087"/>
                      <a:pt x="403087" y="19087"/>
                    </a:cubicBezTo>
                    <a:cubicBezTo>
                      <a:pt x="382911" y="19087"/>
                      <a:pt x="366378" y="26035"/>
                      <a:pt x="353485" y="39932"/>
                    </a:cubicBezTo>
                    <a:cubicBezTo>
                      <a:pt x="340593" y="53829"/>
                      <a:pt x="334147" y="71828"/>
                      <a:pt x="334147" y="93929"/>
                    </a:cubicBezTo>
                    <a:cubicBezTo>
                      <a:pt x="334147" y="116699"/>
                      <a:pt x="340133" y="134594"/>
                      <a:pt x="352104" y="147612"/>
                    </a:cubicBezTo>
                    <a:cubicBezTo>
                      <a:pt x="364075" y="160629"/>
                      <a:pt x="380316" y="167138"/>
                      <a:pt x="400827" y="167138"/>
                    </a:cubicBezTo>
                    <a:cubicBezTo>
                      <a:pt x="414891" y="167138"/>
                      <a:pt x="427072" y="164334"/>
                      <a:pt x="437369" y="158725"/>
                    </a:cubicBezTo>
                    <a:lnTo>
                      <a:pt x="437369" y="108244"/>
                    </a:lnTo>
                    <a:lnTo>
                      <a:pt x="397938" y="108244"/>
                    </a:lnTo>
                    <a:lnTo>
                      <a:pt x="397938" y="89157"/>
                    </a:lnTo>
                    <a:lnTo>
                      <a:pt x="458465" y="89157"/>
                    </a:lnTo>
                    <a:lnTo>
                      <a:pt x="458465" y="170780"/>
                    </a:lnTo>
                    <a:cubicBezTo>
                      <a:pt x="440382" y="180993"/>
                      <a:pt x="420291" y="186100"/>
                      <a:pt x="398190" y="186100"/>
                    </a:cubicBezTo>
                    <a:cubicBezTo>
                      <a:pt x="372489" y="186100"/>
                      <a:pt x="351706" y="177812"/>
                      <a:pt x="335842" y="161236"/>
                    </a:cubicBezTo>
                    <a:cubicBezTo>
                      <a:pt x="319978" y="144661"/>
                      <a:pt x="312046" y="122727"/>
                      <a:pt x="312046" y="95436"/>
                    </a:cubicBezTo>
                    <a:cubicBezTo>
                      <a:pt x="312046" y="67558"/>
                      <a:pt x="320857" y="44683"/>
                      <a:pt x="338479" y="26810"/>
                    </a:cubicBezTo>
                    <a:cubicBezTo>
                      <a:pt x="356101" y="8936"/>
                      <a:pt x="378433" y="0"/>
                      <a:pt x="405473" y="0"/>
                    </a:cubicBezTo>
                    <a:close/>
                    <a:moveTo>
                      <a:pt x="244873" y="0"/>
                    </a:moveTo>
                    <a:cubicBezTo>
                      <a:pt x="262621" y="0"/>
                      <a:pt x="275555" y="2134"/>
                      <a:pt x="283676" y="6404"/>
                    </a:cubicBezTo>
                    <a:lnTo>
                      <a:pt x="283676" y="30137"/>
                    </a:lnTo>
                    <a:cubicBezTo>
                      <a:pt x="273044" y="22770"/>
                      <a:pt x="259398" y="19087"/>
                      <a:pt x="242739" y="19087"/>
                    </a:cubicBezTo>
                    <a:cubicBezTo>
                      <a:pt x="238134" y="19087"/>
                      <a:pt x="233530" y="19568"/>
                      <a:pt x="228925" y="20531"/>
                    </a:cubicBezTo>
                    <a:cubicBezTo>
                      <a:pt x="224321" y="21494"/>
                      <a:pt x="220219" y="23063"/>
                      <a:pt x="216619" y="25240"/>
                    </a:cubicBezTo>
                    <a:cubicBezTo>
                      <a:pt x="213019" y="27417"/>
                      <a:pt x="210089" y="30221"/>
                      <a:pt x="207829" y="33653"/>
                    </a:cubicBezTo>
                    <a:cubicBezTo>
                      <a:pt x="205569" y="37086"/>
                      <a:pt x="204439" y="41272"/>
                      <a:pt x="204439" y="46211"/>
                    </a:cubicBezTo>
                    <a:cubicBezTo>
                      <a:pt x="204439" y="50815"/>
                      <a:pt x="205297" y="54792"/>
                      <a:pt x="207013" y="58140"/>
                    </a:cubicBezTo>
                    <a:cubicBezTo>
                      <a:pt x="208729" y="61489"/>
                      <a:pt x="211261" y="64545"/>
                      <a:pt x="214610" y="67307"/>
                    </a:cubicBezTo>
                    <a:cubicBezTo>
                      <a:pt x="217959" y="70070"/>
                      <a:pt x="222040" y="72749"/>
                      <a:pt x="226854" y="75344"/>
                    </a:cubicBezTo>
                    <a:cubicBezTo>
                      <a:pt x="231667" y="77939"/>
                      <a:pt x="237213" y="80785"/>
                      <a:pt x="243492" y="83883"/>
                    </a:cubicBezTo>
                    <a:cubicBezTo>
                      <a:pt x="249938" y="87064"/>
                      <a:pt x="256049" y="90413"/>
                      <a:pt x="261826" y="93929"/>
                    </a:cubicBezTo>
                    <a:cubicBezTo>
                      <a:pt x="267602" y="97445"/>
                      <a:pt x="272667" y="101338"/>
                      <a:pt x="277020" y="105607"/>
                    </a:cubicBezTo>
                    <a:cubicBezTo>
                      <a:pt x="281373" y="109877"/>
                      <a:pt x="284827" y="114607"/>
                      <a:pt x="287380" y="119797"/>
                    </a:cubicBezTo>
                    <a:cubicBezTo>
                      <a:pt x="289933" y="124987"/>
                      <a:pt x="291210" y="130931"/>
                      <a:pt x="291210" y="137628"/>
                    </a:cubicBezTo>
                    <a:cubicBezTo>
                      <a:pt x="291210" y="146502"/>
                      <a:pt x="289473" y="154016"/>
                      <a:pt x="285999" y="160169"/>
                    </a:cubicBezTo>
                    <a:cubicBezTo>
                      <a:pt x="282525" y="166322"/>
                      <a:pt x="277836" y="171324"/>
                      <a:pt x="271935" y="175175"/>
                    </a:cubicBezTo>
                    <a:cubicBezTo>
                      <a:pt x="266033" y="179026"/>
                      <a:pt x="259231" y="181809"/>
                      <a:pt x="251529" y="183526"/>
                    </a:cubicBezTo>
                    <a:cubicBezTo>
                      <a:pt x="243827" y="185242"/>
                      <a:pt x="235706" y="186100"/>
                      <a:pt x="227167" y="186100"/>
                    </a:cubicBezTo>
                    <a:cubicBezTo>
                      <a:pt x="224321" y="186100"/>
                      <a:pt x="220805" y="185870"/>
                      <a:pt x="216619" y="185409"/>
                    </a:cubicBezTo>
                    <a:cubicBezTo>
                      <a:pt x="212433" y="184949"/>
                      <a:pt x="208164" y="184279"/>
                      <a:pt x="203811" y="183400"/>
                    </a:cubicBezTo>
                    <a:cubicBezTo>
                      <a:pt x="199458" y="182521"/>
                      <a:pt x="195335" y="181433"/>
                      <a:pt x="191442" y="180135"/>
                    </a:cubicBezTo>
                    <a:cubicBezTo>
                      <a:pt x="187549" y="178838"/>
                      <a:pt x="184431" y="177393"/>
                      <a:pt x="182086" y="175803"/>
                    </a:cubicBezTo>
                    <a:lnTo>
                      <a:pt x="182086" y="150939"/>
                    </a:lnTo>
                    <a:cubicBezTo>
                      <a:pt x="184933" y="153451"/>
                      <a:pt x="188344" y="155711"/>
                      <a:pt x="192321" y="157720"/>
                    </a:cubicBezTo>
                    <a:cubicBezTo>
                      <a:pt x="196297" y="159729"/>
                      <a:pt x="200483" y="161425"/>
                      <a:pt x="204878" y="162806"/>
                    </a:cubicBezTo>
                    <a:cubicBezTo>
                      <a:pt x="209273" y="164187"/>
                      <a:pt x="213689" y="165255"/>
                      <a:pt x="218126" y="166008"/>
                    </a:cubicBezTo>
                    <a:cubicBezTo>
                      <a:pt x="222563" y="166762"/>
                      <a:pt x="226665" y="167138"/>
                      <a:pt x="230432" y="167138"/>
                    </a:cubicBezTo>
                    <a:cubicBezTo>
                      <a:pt x="243408" y="167138"/>
                      <a:pt x="253098" y="164731"/>
                      <a:pt x="259503" y="159918"/>
                    </a:cubicBezTo>
                    <a:cubicBezTo>
                      <a:pt x="265907" y="155104"/>
                      <a:pt x="269109" y="148177"/>
                      <a:pt x="269109" y="139135"/>
                    </a:cubicBezTo>
                    <a:cubicBezTo>
                      <a:pt x="269109" y="134280"/>
                      <a:pt x="268042" y="130052"/>
                      <a:pt x="265907" y="126452"/>
                    </a:cubicBezTo>
                    <a:cubicBezTo>
                      <a:pt x="263772" y="122853"/>
                      <a:pt x="260821" y="119567"/>
                      <a:pt x="257054" y="116595"/>
                    </a:cubicBezTo>
                    <a:cubicBezTo>
                      <a:pt x="253287" y="113623"/>
                      <a:pt x="248829" y="110777"/>
                      <a:pt x="243680" y="108056"/>
                    </a:cubicBezTo>
                    <a:cubicBezTo>
                      <a:pt x="238532" y="105335"/>
                      <a:pt x="232986" y="102468"/>
                      <a:pt x="227042" y="99454"/>
                    </a:cubicBezTo>
                    <a:cubicBezTo>
                      <a:pt x="220763" y="96273"/>
                      <a:pt x="214903" y="93050"/>
                      <a:pt x="209462" y="89785"/>
                    </a:cubicBezTo>
                    <a:cubicBezTo>
                      <a:pt x="204020" y="86520"/>
                      <a:pt x="199290" y="82920"/>
                      <a:pt x="195272" y="78986"/>
                    </a:cubicBezTo>
                    <a:cubicBezTo>
                      <a:pt x="191253" y="75051"/>
                      <a:pt x="188093" y="70593"/>
                      <a:pt x="185791" y="65612"/>
                    </a:cubicBezTo>
                    <a:cubicBezTo>
                      <a:pt x="183489" y="60631"/>
                      <a:pt x="182338" y="54792"/>
                      <a:pt x="182338" y="48094"/>
                    </a:cubicBezTo>
                    <a:cubicBezTo>
                      <a:pt x="182338" y="39890"/>
                      <a:pt x="184138" y="32753"/>
                      <a:pt x="187737" y="26684"/>
                    </a:cubicBezTo>
                    <a:cubicBezTo>
                      <a:pt x="191337" y="20615"/>
                      <a:pt x="196067" y="15613"/>
                      <a:pt x="201927" y="11678"/>
                    </a:cubicBezTo>
                    <a:cubicBezTo>
                      <a:pt x="207787" y="7743"/>
                      <a:pt x="214464" y="4813"/>
                      <a:pt x="221956" y="2888"/>
                    </a:cubicBezTo>
                    <a:cubicBezTo>
                      <a:pt x="229449" y="962"/>
                      <a:pt x="237088" y="0"/>
                      <a:pt x="244873"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800"/>
              </a:p>
            </p:txBody>
          </p:sp>
        </p:grpSp>
        <p:grpSp>
          <p:nvGrpSpPr>
            <p:cNvPr id="1265" name="Group 1264">
              <a:extLst>
                <a:ext uri="{FF2B5EF4-FFF2-40B4-BE49-F238E27FC236}">
                  <a16:creationId xmlns:a16="http://schemas.microsoft.com/office/drawing/2014/main" id="{A88C162A-C402-4CBB-B0D7-84A80F35E2F9}"/>
                </a:ext>
              </a:extLst>
            </p:cNvPr>
            <p:cNvGrpSpPr/>
            <p:nvPr/>
          </p:nvGrpSpPr>
          <p:grpSpPr>
            <a:xfrm>
              <a:off x="2521074" y="4782416"/>
              <a:ext cx="487313" cy="405668"/>
              <a:chOff x="2219708" y="4664617"/>
              <a:chExt cx="487313" cy="405668"/>
            </a:xfrm>
          </p:grpSpPr>
          <p:sp>
            <p:nvSpPr>
              <p:cNvPr id="1278" name="TextBox 1277">
                <a:extLst>
                  <a:ext uri="{FF2B5EF4-FFF2-40B4-BE49-F238E27FC236}">
                    <a16:creationId xmlns:a16="http://schemas.microsoft.com/office/drawing/2014/main" id="{2B84F7A4-0C70-42D8-8C5A-2784DA17A6AA}"/>
                  </a:ext>
                </a:extLst>
              </p:cNvPr>
              <p:cNvSpPr txBox="1"/>
              <p:nvPr/>
            </p:nvSpPr>
            <p:spPr>
              <a:xfrm>
                <a:off x="2219708" y="4854841"/>
                <a:ext cx="487313" cy="215444"/>
              </a:xfrm>
              <a:prstGeom prst="rect">
                <a:avLst/>
              </a:prstGeom>
              <a:noFill/>
            </p:spPr>
            <p:txBody>
              <a:bodyPr wrap="none" lIns="0" tIns="0" rIns="0" bIns="0" rtlCol="0">
                <a:spAutoFit/>
              </a:bodyPr>
              <a:lstStyle/>
              <a:p>
                <a:pPr algn="ctr"/>
                <a:r>
                  <a:rPr lang="en-US" sz="700"/>
                  <a:t>Azure </a:t>
                </a:r>
                <a:br>
                  <a:rPr lang="en-US" sz="700"/>
                </a:br>
                <a:r>
                  <a:rPr lang="en-US" sz="700"/>
                  <a:t>Bob Storage</a:t>
                </a:r>
              </a:p>
            </p:txBody>
          </p:sp>
          <p:grpSp>
            <p:nvGrpSpPr>
              <p:cNvPr id="1279" name="Graphic 200" descr="Storage">
                <a:extLst>
                  <a:ext uri="{FF2B5EF4-FFF2-40B4-BE49-F238E27FC236}">
                    <a16:creationId xmlns:a16="http://schemas.microsoft.com/office/drawing/2014/main" id="{B52C41E4-AB7A-4F11-A8E8-71E748490C5E}"/>
                  </a:ext>
                </a:extLst>
              </p:cNvPr>
              <p:cNvGrpSpPr/>
              <p:nvPr/>
            </p:nvGrpSpPr>
            <p:grpSpPr>
              <a:xfrm>
                <a:off x="2359633" y="4664617"/>
                <a:ext cx="207463" cy="176758"/>
                <a:chOff x="2187909" y="4137630"/>
                <a:chExt cx="405039" cy="345093"/>
              </a:xfrm>
            </p:grpSpPr>
            <p:sp>
              <p:nvSpPr>
                <p:cNvPr id="1280" name="Freeform: Shape 1279">
                  <a:extLst>
                    <a:ext uri="{FF2B5EF4-FFF2-40B4-BE49-F238E27FC236}">
                      <a16:creationId xmlns:a16="http://schemas.microsoft.com/office/drawing/2014/main" id="{C81501C0-EF88-4CBC-9921-473B0EF485D7}"/>
                    </a:ext>
                  </a:extLst>
                </p:cNvPr>
                <p:cNvSpPr/>
                <p:nvPr/>
              </p:nvSpPr>
              <p:spPr>
                <a:xfrm>
                  <a:off x="2209794" y="4192708"/>
                  <a:ext cx="383154" cy="289997"/>
                </a:xfrm>
                <a:custGeom>
                  <a:avLst/>
                  <a:gdLst>
                    <a:gd name="connsiteX0" fmla="*/ 2430 w 383154"/>
                    <a:gd name="connsiteY0" fmla="*/ 289998 h 289997"/>
                    <a:gd name="connsiteX1" fmla="*/ 367763 w 383154"/>
                    <a:gd name="connsiteY1" fmla="*/ 289998 h 289997"/>
                    <a:gd name="connsiteX2" fmla="*/ 383154 w 383154"/>
                    <a:gd name="connsiteY2" fmla="*/ 274607 h 289997"/>
                    <a:gd name="connsiteX3" fmla="*/ 383154 w 383154"/>
                    <a:gd name="connsiteY3" fmla="*/ 6480 h 289997"/>
                    <a:gd name="connsiteX4" fmla="*/ 0 w 383154"/>
                    <a:gd name="connsiteY4" fmla="*/ 0 h 289997"/>
                    <a:gd name="connsiteX5" fmla="*/ 2430 w 383154"/>
                    <a:gd name="connsiteY5" fmla="*/ 289998 h 28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54" h="289997">
                      <a:moveTo>
                        <a:pt x="2430" y="289998"/>
                      </a:moveTo>
                      <a:lnTo>
                        <a:pt x="367763" y="289998"/>
                      </a:lnTo>
                      <a:cubicBezTo>
                        <a:pt x="375863" y="289998"/>
                        <a:pt x="383154" y="284327"/>
                        <a:pt x="383154" y="274607"/>
                      </a:cubicBezTo>
                      <a:lnTo>
                        <a:pt x="383154" y="6480"/>
                      </a:lnTo>
                      <a:lnTo>
                        <a:pt x="0" y="0"/>
                      </a:lnTo>
                      <a:lnTo>
                        <a:pt x="2430" y="289998"/>
                      </a:lnTo>
                      <a:close/>
                    </a:path>
                  </a:pathLst>
                </a:custGeom>
                <a:solidFill>
                  <a:srgbClr val="A0A1A2"/>
                </a:solidFill>
                <a:ln w="9331" cap="flat">
                  <a:noFill/>
                  <a:prstDash val="solid"/>
                  <a:miter/>
                </a:ln>
              </p:spPr>
              <p:txBody>
                <a:bodyPr rtlCol="0" anchor="ctr"/>
                <a:lstStyle/>
                <a:p>
                  <a:endParaRPr lang="en-US" sz="2400"/>
                </a:p>
              </p:txBody>
            </p:sp>
            <p:sp>
              <p:nvSpPr>
                <p:cNvPr id="1281" name="Freeform: Shape 1280">
                  <a:extLst>
                    <a:ext uri="{FF2B5EF4-FFF2-40B4-BE49-F238E27FC236}">
                      <a16:creationId xmlns:a16="http://schemas.microsoft.com/office/drawing/2014/main" id="{EA61979F-68C0-4CA5-9749-FC5F8D777609}"/>
                    </a:ext>
                  </a:extLst>
                </p:cNvPr>
                <p:cNvSpPr/>
                <p:nvPr/>
              </p:nvSpPr>
              <p:spPr>
                <a:xfrm>
                  <a:off x="2187909" y="4199200"/>
                  <a:ext cx="295668" cy="283517"/>
                </a:xfrm>
                <a:custGeom>
                  <a:avLst/>
                  <a:gdLst>
                    <a:gd name="connsiteX0" fmla="*/ 152290 w 295668"/>
                    <a:gd name="connsiteY0" fmla="*/ 88296 h 283517"/>
                    <a:gd name="connsiteX1" fmla="*/ 152290 w 295668"/>
                    <a:gd name="connsiteY1" fmla="*/ 26732 h 283517"/>
                    <a:gd name="connsiteX2" fmla="*/ 254356 w 295668"/>
                    <a:gd name="connsiteY2" fmla="*/ 26732 h 283517"/>
                    <a:gd name="connsiteX3" fmla="*/ 254356 w 295668"/>
                    <a:gd name="connsiteY3" fmla="*/ 44553 h 283517"/>
                    <a:gd name="connsiteX4" fmla="*/ 295668 w 295668"/>
                    <a:gd name="connsiteY4" fmla="*/ 0 h 283517"/>
                    <a:gd name="connsiteX5" fmla="*/ 0 w 295668"/>
                    <a:gd name="connsiteY5" fmla="*/ 0 h 283517"/>
                    <a:gd name="connsiteX6" fmla="*/ 0 w 295668"/>
                    <a:gd name="connsiteY6" fmla="*/ 13771 h 283517"/>
                    <a:gd name="connsiteX7" fmla="*/ 0 w 295668"/>
                    <a:gd name="connsiteY7" fmla="*/ 40503 h 283517"/>
                    <a:gd name="connsiteX8" fmla="*/ 0 w 295668"/>
                    <a:gd name="connsiteY8" fmla="*/ 268127 h 283517"/>
                    <a:gd name="connsiteX9" fmla="*/ 15391 w 295668"/>
                    <a:gd name="connsiteY9" fmla="*/ 283518 h 283517"/>
                    <a:gd name="connsiteX10" fmla="*/ 32402 w 295668"/>
                    <a:gd name="connsiteY10" fmla="*/ 283518 h 283517"/>
                    <a:gd name="connsiteX11" fmla="*/ 59134 w 295668"/>
                    <a:gd name="connsiteY11" fmla="*/ 254356 h 283517"/>
                    <a:gd name="connsiteX12" fmla="*/ 30782 w 295668"/>
                    <a:gd name="connsiteY12" fmla="*/ 254356 h 283517"/>
                    <a:gd name="connsiteX13" fmla="*/ 30782 w 295668"/>
                    <a:gd name="connsiteY13" fmla="*/ 192792 h 283517"/>
                    <a:gd name="connsiteX14" fmla="*/ 116648 w 295668"/>
                    <a:gd name="connsiteY14" fmla="*/ 192792 h 283517"/>
                    <a:gd name="connsiteX15" fmla="*/ 152290 w 295668"/>
                    <a:gd name="connsiteY15" fmla="*/ 154720 h 283517"/>
                    <a:gd name="connsiteX16" fmla="*/ 152290 w 295668"/>
                    <a:gd name="connsiteY16" fmla="*/ 110167 h 283517"/>
                    <a:gd name="connsiteX17" fmla="*/ 193602 w 295668"/>
                    <a:gd name="connsiteY17" fmla="*/ 110167 h 283517"/>
                    <a:gd name="connsiteX18" fmla="*/ 213854 w 295668"/>
                    <a:gd name="connsiteY18" fmla="*/ 88296 h 283517"/>
                    <a:gd name="connsiteX19" fmla="*/ 152290 w 295668"/>
                    <a:gd name="connsiteY19" fmla="*/ 88296 h 283517"/>
                    <a:gd name="connsiteX20" fmla="*/ 132849 w 295668"/>
                    <a:gd name="connsiteY20" fmla="*/ 171731 h 283517"/>
                    <a:gd name="connsiteX21" fmla="*/ 30782 w 295668"/>
                    <a:gd name="connsiteY21" fmla="*/ 171731 h 283517"/>
                    <a:gd name="connsiteX22" fmla="*/ 30782 w 295668"/>
                    <a:gd name="connsiteY22" fmla="*/ 110167 h 283517"/>
                    <a:gd name="connsiteX23" fmla="*/ 132849 w 295668"/>
                    <a:gd name="connsiteY23" fmla="*/ 110167 h 283517"/>
                    <a:gd name="connsiteX24" fmla="*/ 132849 w 295668"/>
                    <a:gd name="connsiteY24" fmla="*/ 171731 h 28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5668" h="283517">
                      <a:moveTo>
                        <a:pt x="152290" y="88296"/>
                      </a:moveTo>
                      <a:lnTo>
                        <a:pt x="152290" y="26732"/>
                      </a:lnTo>
                      <a:lnTo>
                        <a:pt x="254356" y="26732"/>
                      </a:lnTo>
                      <a:lnTo>
                        <a:pt x="254356" y="44553"/>
                      </a:lnTo>
                      <a:lnTo>
                        <a:pt x="295668" y="0"/>
                      </a:lnTo>
                      <a:lnTo>
                        <a:pt x="0" y="0"/>
                      </a:lnTo>
                      <a:lnTo>
                        <a:pt x="0" y="13771"/>
                      </a:lnTo>
                      <a:lnTo>
                        <a:pt x="0" y="40503"/>
                      </a:lnTo>
                      <a:lnTo>
                        <a:pt x="0" y="268127"/>
                      </a:lnTo>
                      <a:cubicBezTo>
                        <a:pt x="0" y="276228"/>
                        <a:pt x="8101" y="283518"/>
                        <a:pt x="15391" y="283518"/>
                      </a:cubicBezTo>
                      <a:lnTo>
                        <a:pt x="32402" y="283518"/>
                      </a:lnTo>
                      <a:lnTo>
                        <a:pt x="59134" y="254356"/>
                      </a:lnTo>
                      <a:lnTo>
                        <a:pt x="30782" y="254356"/>
                      </a:lnTo>
                      <a:lnTo>
                        <a:pt x="30782" y="192792"/>
                      </a:lnTo>
                      <a:lnTo>
                        <a:pt x="116648" y="192792"/>
                      </a:lnTo>
                      <a:lnTo>
                        <a:pt x="152290" y="154720"/>
                      </a:lnTo>
                      <a:lnTo>
                        <a:pt x="152290" y="110167"/>
                      </a:lnTo>
                      <a:lnTo>
                        <a:pt x="193602" y="110167"/>
                      </a:lnTo>
                      <a:lnTo>
                        <a:pt x="213854" y="88296"/>
                      </a:lnTo>
                      <a:lnTo>
                        <a:pt x="152290" y="88296"/>
                      </a:lnTo>
                      <a:close/>
                      <a:moveTo>
                        <a:pt x="132849" y="171731"/>
                      </a:moveTo>
                      <a:lnTo>
                        <a:pt x="30782" y="171731"/>
                      </a:lnTo>
                      <a:lnTo>
                        <a:pt x="30782" y="110167"/>
                      </a:lnTo>
                      <a:lnTo>
                        <a:pt x="132849" y="110167"/>
                      </a:lnTo>
                      <a:lnTo>
                        <a:pt x="132849" y="171731"/>
                      </a:lnTo>
                      <a:close/>
                    </a:path>
                  </a:pathLst>
                </a:custGeom>
                <a:solidFill>
                  <a:srgbClr val="BABBBC"/>
                </a:solidFill>
                <a:ln w="9331" cap="flat">
                  <a:noFill/>
                  <a:prstDash val="solid"/>
                  <a:miter/>
                </a:ln>
              </p:spPr>
              <p:txBody>
                <a:bodyPr rtlCol="0" anchor="ctr"/>
                <a:lstStyle/>
                <a:p>
                  <a:endParaRPr lang="en-US" sz="2400"/>
                </a:p>
              </p:txBody>
            </p:sp>
            <p:sp>
              <p:nvSpPr>
                <p:cNvPr id="1282" name="Freeform: Shape 1281">
                  <a:extLst>
                    <a:ext uri="{FF2B5EF4-FFF2-40B4-BE49-F238E27FC236}">
                      <a16:creationId xmlns:a16="http://schemas.microsoft.com/office/drawing/2014/main" id="{43C01C83-7609-4E8F-9F4A-BD236A308E8B}"/>
                    </a:ext>
                  </a:extLst>
                </p:cNvPr>
                <p:cNvSpPr/>
                <p:nvPr/>
              </p:nvSpPr>
              <p:spPr>
                <a:xfrm>
                  <a:off x="2469793" y="4137630"/>
                  <a:ext cx="123127" cy="61564"/>
                </a:xfrm>
                <a:custGeom>
                  <a:avLst/>
                  <a:gdLst>
                    <a:gd name="connsiteX0" fmla="*/ 107736 w 123127"/>
                    <a:gd name="connsiteY0" fmla="*/ 0 h 61564"/>
                    <a:gd name="connsiteX1" fmla="*/ 57513 w 123127"/>
                    <a:gd name="connsiteY1" fmla="*/ 0 h 61564"/>
                    <a:gd name="connsiteX2" fmla="*/ 0 w 123127"/>
                    <a:gd name="connsiteY2" fmla="*/ 61564 h 61564"/>
                    <a:gd name="connsiteX3" fmla="*/ 123128 w 123127"/>
                    <a:gd name="connsiteY3" fmla="*/ 61564 h 61564"/>
                    <a:gd name="connsiteX4" fmla="*/ 123128 w 123127"/>
                    <a:gd name="connsiteY4" fmla="*/ 15391 h 61564"/>
                    <a:gd name="connsiteX5" fmla="*/ 107736 w 123127"/>
                    <a:gd name="connsiteY5" fmla="*/ 0 h 6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127" h="61564">
                      <a:moveTo>
                        <a:pt x="107736" y="0"/>
                      </a:moveTo>
                      <a:lnTo>
                        <a:pt x="57513" y="0"/>
                      </a:lnTo>
                      <a:lnTo>
                        <a:pt x="0" y="61564"/>
                      </a:lnTo>
                      <a:lnTo>
                        <a:pt x="123128" y="61564"/>
                      </a:lnTo>
                      <a:lnTo>
                        <a:pt x="123128" y="15391"/>
                      </a:lnTo>
                      <a:cubicBezTo>
                        <a:pt x="123128" y="7290"/>
                        <a:pt x="117457" y="0"/>
                        <a:pt x="107736" y="0"/>
                      </a:cubicBezTo>
                      <a:close/>
                    </a:path>
                  </a:pathLst>
                </a:custGeom>
                <a:solidFill>
                  <a:srgbClr val="7A7A7A"/>
                </a:solidFill>
                <a:ln w="9331" cap="flat">
                  <a:noFill/>
                  <a:prstDash val="solid"/>
                  <a:miter/>
                </a:ln>
              </p:spPr>
              <p:txBody>
                <a:bodyPr rtlCol="0" anchor="ctr"/>
                <a:lstStyle/>
                <a:p>
                  <a:endParaRPr lang="en-US" sz="2400"/>
                </a:p>
              </p:txBody>
            </p:sp>
            <p:sp>
              <p:nvSpPr>
                <p:cNvPr id="1283" name="Freeform: Shape 1282">
                  <a:extLst>
                    <a:ext uri="{FF2B5EF4-FFF2-40B4-BE49-F238E27FC236}">
                      <a16:creationId xmlns:a16="http://schemas.microsoft.com/office/drawing/2014/main" id="{8C8A25C2-7E05-461E-96BF-7E535F13699B}"/>
                    </a:ext>
                  </a:extLst>
                </p:cNvPr>
                <p:cNvSpPr/>
                <p:nvPr/>
              </p:nvSpPr>
              <p:spPr>
                <a:xfrm>
                  <a:off x="2187909" y="4137630"/>
                  <a:ext cx="353182" cy="61564"/>
                </a:xfrm>
                <a:custGeom>
                  <a:avLst/>
                  <a:gdLst>
                    <a:gd name="connsiteX0" fmla="*/ 353182 w 353182"/>
                    <a:gd name="connsiteY0" fmla="*/ 0 h 61564"/>
                    <a:gd name="connsiteX1" fmla="*/ 15391 w 353182"/>
                    <a:gd name="connsiteY1" fmla="*/ 0 h 61564"/>
                    <a:gd name="connsiteX2" fmla="*/ 0 w 353182"/>
                    <a:gd name="connsiteY2" fmla="*/ 15391 h 61564"/>
                    <a:gd name="connsiteX3" fmla="*/ 0 w 353182"/>
                    <a:gd name="connsiteY3" fmla="*/ 61564 h 61564"/>
                    <a:gd name="connsiteX4" fmla="*/ 295668 w 353182"/>
                    <a:gd name="connsiteY4" fmla="*/ 61564 h 61564"/>
                    <a:gd name="connsiteX5" fmla="*/ 353182 w 353182"/>
                    <a:gd name="connsiteY5" fmla="*/ 0 h 6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182" h="61564">
                      <a:moveTo>
                        <a:pt x="353182" y="0"/>
                      </a:moveTo>
                      <a:lnTo>
                        <a:pt x="15391" y="0"/>
                      </a:lnTo>
                      <a:cubicBezTo>
                        <a:pt x="8101" y="0"/>
                        <a:pt x="0" y="7290"/>
                        <a:pt x="0" y="15391"/>
                      </a:cubicBezTo>
                      <a:lnTo>
                        <a:pt x="0" y="61564"/>
                      </a:lnTo>
                      <a:lnTo>
                        <a:pt x="295668" y="61564"/>
                      </a:lnTo>
                      <a:lnTo>
                        <a:pt x="353182" y="0"/>
                      </a:lnTo>
                      <a:close/>
                    </a:path>
                  </a:pathLst>
                </a:custGeom>
                <a:solidFill>
                  <a:srgbClr val="9E9E9E"/>
                </a:solidFill>
                <a:ln w="9331" cap="flat">
                  <a:noFill/>
                  <a:prstDash val="solid"/>
                  <a:miter/>
                </a:ln>
              </p:spPr>
              <p:txBody>
                <a:bodyPr rtlCol="0" anchor="ctr"/>
                <a:lstStyle/>
                <a:p>
                  <a:endParaRPr lang="en-US" sz="2400"/>
                </a:p>
              </p:txBody>
            </p:sp>
            <p:sp>
              <p:nvSpPr>
                <p:cNvPr id="1284" name="Freeform: Shape 1283">
                  <a:extLst>
                    <a:ext uri="{FF2B5EF4-FFF2-40B4-BE49-F238E27FC236}">
                      <a16:creationId xmlns:a16="http://schemas.microsoft.com/office/drawing/2014/main" id="{DC773FDB-FACC-4E86-BD55-1B4286F2DA75}"/>
                    </a:ext>
                  </a:extLst>
                </p:cNvPr>
                <p:cNvSpPr/>
                <p:nvPr/>
              </p:nvSpPr>
              <p:spPr>
                <a:xfrm>
                  <a:off x="2187909" y="4467332"/>
                  <a:ext cx="15390" cy="15391"/>
                </a:xfrm>
                <a:custGeom>
                  <a:avLst/>
                  <a:gdLst>
                    <a:gd name="connsiteX0" fmla="*/ 0 w 15390"/>
                    <a:gd name="connsiteY0" fmla="*/ 0 h 15391"/>
                    <a:gd name="connsiteX1" fmla="*/ 15391 w 15390"/>
                    <a:gd name="connsiteY1" fmla="*/ 15391 h 15391"/>
                    <a:gd name="connsiteX2" fmla="*/ 0 w 15390"/>
                    <a:gd name="connsiteY2" fmla="*/ 0 h 15391"/>
                  </a:gdLst>
                  <a:ahLst/>
                  <a:cxnLst>
                    <a:cxn ang="0">
                      <a:pos x="connsiteX0" y="connsiteY0"/>
                    </a:cxn>
                    <a:cxn ang="0">
                      <a:pos x="connsiteX1" y="connsiteY1"/>
                    </a:cxn>
                    <a:cxn ang="0">
                      <a:pos x="connsiteX2" y="connsiteY2"/>
                    </a:cxn>
                  </a:cxnLst>
                  <a:rect l="l" t="t" r="r" b="b"/>
                  <a:pathLst>
                    <a:path w="15390" h="15391">
                      <a:moveTo>
                        <a:pt x="0" y="0"/>
                      </a:moveTo>
                      <a:cubicBezTo>
                        <a:pt x="0" y="8101"/>
                        <a:pt x="5670" y="15391"/>
                        <a:pt x="15391" y="15391"/>
                      </a:cubicBezTo>
                      <a:cubicBezTo>
                        <a:pt x="8101" y="15391"/>
                        <a:pt x="0" y="8101"/>
                        <a:pt x="0" y="0"/>
                      </a:cubicBezTo>
                      <a:close/>
                    </a:path>
                  </a:pathLst>
                </a:custGeom>
                <a:solidFill>
                  <a:srgbClr val="A0A1A2"/>
                </a:solidFill>
                <a:ln w="9331" cap="flat">
                  <a:noFill/>
                  <a:prstDash val="solid"/>
                  <a:miter/>
                </a:ln>
              </p:spPr>
              <p:txBody>
                <a:bodyPr rtlCol="0" anchor="ctr"/>
                <a:lstStyle/>
                <a:p>
                  <a:endParaRPr lang="en-US" sz="2400"/>
                </a:p>
              </p:txBody>
            </p:sp>
            <p:sp>
              <p:nvSpPr>
                <p:cNvPr id="1285" name="Freeform: Shape 1284">
                  <a:extLst>
                    <a:ext uri="{FF2B5EF4-FFF2-40B4-BE49-F238E27FC236}">
                      <a16:creationId xmlns:a16="http://schemas.microsoft.com/office/drawing/2014/main" id="{F04DBD57-4415-443C-B719-6E9B67B8ECD7}"/>
                    </a:ext>
                  </a:extLst>
                </p:cNvPr>
                <p:cNvSpPr/>
                <p:nvPr/>
              </p:nvSpPr>
              <p:spPr>
                <a:xfrm>
                  <a:off x="2187909" y="4137630"/>
                  <a:ext cx="15390" cy="15390"/>
                </a:xfrm>
                <a:custGeom>
                  <a:avLst/>
                  <a:gdLst>
                    <a:gd name="connsiteX0" fmla="*/ 15391 w 15390"/>
                    <a:gd name="connsiteY0" fmla="*/ 0 h 15390"/>
                    <a:gd name="connsiteX1" fmla="*/ 0 w 15390"/>
                    <a:gd name="connsiteY1" fmla="*/ 15391 h 15390"/>
                    <a:gd name="connsiteX2" fmla="*/ 15391 w 15390"/>
                    <a:gd name="connsiteY2" fmla="*/ 0 h 15390"/>
                  </a:gdLst>
                  <a:ahLst/>
                  <a:cxnLst>
                    <a:cxn ang="0">
                      <a:pos x="connsiteX0" y="connsiteY0"/>
                    </a:cxn>
                    <a:cxn ang="0">
                      <a:pos x="connsiteX1" y="connsiteY1"/>
                    </a:cxn>
                    <a:cxn ang="0">
                      <a:pos x="connsiteX2" y="connsiteY2"/>
                    </a:cxn>
                  </a:cxnLst>
                  <a:rect l="l" t="t" r="r" b="b"/>
                  <a:pathLst>
                    <a:path w="15390" h="15390">
                      <a:moveTo>
                        <a:pt x="15391" y="0"/>
                      </a:moveTo>
                      <a:cubicBezTo>
                        <a:pt x="5670" y="0"/>
                        <a:pt x="0" y="7290"/>
                        <a:pt x="0" y="15391"/>
                      </a:cubicBezTo>
                      <a:cubicBezTo>
                        <a:pt x="0" y="7290"/>
                        <a:pt x="8101" y="0"/>
                        <a:pt x="15391" y="0"/>
                      </a:cubicBezTo>
                      <a:close/>
                    </a:path>
                  </a:pathLst>
                </a:custGeom>
                <a:solidFill>
                  <a:srgbClr val="7A7A7A"/>
                </a:solidFill>
                <a:ln w="9331" cap="flat">
                  <a:noFill/>
                  <a:prstDash val="solid"/>
                  <a:miter/>
                </a:ln>
              </p:spPr>
              <p:txBody>
                <a:bodyPr rtlCol="0" anchor="ctr"/>
                <a:lstStyle/>
                <a:p>
                  <a:endParaRPr lang="en-US" sz="2400"/>
                </a:p>
              </p:txBody>
            </p:sp>
            <p:sp>
              <p:nvSpPr>
                <p:cNvPr id="1286" name="Freeform: Shape 1285">
                  <a:extLst>
                    <a:ext uri="{FF2B5EF4-FFF2-40B4-BE49-F238E27FC236}">
                      <a16:creationId xmlns:a16="http://schemas.microsoft.com/office/drawing/2014/main" id="{FF0E0D23-47EA-458C-B0A6-39B6FAF5A330}"/>
                    </a:ext>
                  </a:extLst>
                </p:cNvPr>
                <p:cNvSpPr/>
                <p:nvPr/>
              </p:nvSpPr>
              <p:spPr>
                <a:xfrm>
                  <a:off x="2401765" y="4243755"/>
                  <a:ext cx="40502" cy="43742"/>
                </a:xfrm>
                <a:custGeom>
                  <a:avLst/>
                  <a:gdLst>
                    <a:gd name="connsiteX0" fmla="*/ 40503 w 40502"/>
                    <a:gd name="connsiteY0" fmla="*/ 43743 h 43742"/>
                    <a:gd name="connsiteX1" fmla="*/ 40503 w 40502"/>
                    <a:gd name="connsiteY1" fmla="*/ 0 h 43742"/>
                    <a:gd name="connsiteX2" fmla="*/ 0 w 40502"/>
                    <a:gd name="connsiteY2" fmla="*/ 43743 h 43742"/>
                    <a:gd name="connsiteX3" fmla="*/ 40503 w 40502"/>
                    <a:gd name="connsiteY3" fmla="*/ 43743 h 43742"/>
                  </a:gdLst>
                  <a:ahLst/>
                  <a:cxnLst>
                    <a:cxn ang="0">
                      <a:pos x="connsiteX0" y="connsiteY0"/>
                    </a:cxn>
                    <a:cxn ang="0">
                      <a:pos x="connsiteX1" y="connsiteY1"/>
                    </a:cxn>
                    <a:cxn ang="0">
                      <a:pos x="connsiteX2" y="connsiteY2"/>
                    </a:cxn>
                    <a:cxn ang="0">
                      <a:pos x="connsiteX3" y="connsiteY3"/>
                    </a:cxn>
                  </a:cxnLst>
                  <a:rect l="l" t="t" r="r" b="b"/>
                  <a:pathLst>
                    <a:path w="40502" h="43742">
                      <a:moveTo>
                        <a:pt x="40503" y="43743"/>
                      </a:moveTo>
                      <a:lnTo>
                        <a:pt x="40503" y="0"/>
                      </a:lnTo>
                      <a:lnTo>
                        <a:pt x="0" y="43743"/>
                      </a:lnTo>
                      <a:lnTo>
                        <a:pt x="40503" y="43743"/>
                      </a:lnTo>
                      <a:close/>
                    </a:path>
                  </a:pathLst>
                </a:custGeom>
                <a:solidFill>
                  <a:srgbClr val="FFFFFF"/>
                </a:solidFill>
                <a:ln w="9331" cap="flat">
                  <a:noFill/>
                  <a:prstDash val="solid"/>
                  <a:miter/>
                </a:ln>
              </p:spPr>
              <p:txBody>
                <a:bodyPr rtlCol="0" anchor="ctr"/>
                <a:lstStyle/>
                <a:p>
                  <a:endParaRPr lang="en-US" sz="2400"/>
                </a:p>
              </p:txBody>
            </p:sp>
            <p:sp>
              <p:nvSpPr>
                <p:cNvPr id="1287" name="Freeform: Shape 1286">
                  <a:extLst>
                    <a:ext uri="{FF2B5EF4-FFF2-40B4-BE49-F238E27FC236}">
                      <a16:creationId xmlns:a16="http://schemas.microsoft.com/office/drawing/2014/main" id="{7788C676-AB1B-416C-9743-44AF2FD22A96}"/>
                    </a:ext>
                  </a:extLst>
                </p:cNvPr>
                <p:cNvSpPr/>
                <p:nvPr/>
              </p:nvSpPr>
              <p:spPr>
                <a:xfrm>
                  <a:off x="2340195" y="4225937"/>
                  <a:ext cx="102066" cy="61563"/>
                </a:xfrm>
                <a:custGeom>
                  <a:avLst/>
                  <a:gdLst>
                    <a:gd name="connsiteX0" fmla="*/ 0 w 102066"/>
                    <a:gd name="connsiteY0" fmla="*/ 0 h 61563"/>
                    <a:gd name="connsiteX1" fmla="*/ 0 w 102066"/>
                    <a:gd name="connsiteY1" fmla="*/ 61564 h 61563"/>
                    <a:gd name="connsiteX2" fmla="*/ 61564 w 102066"/>
                    <a:gd name="connsiteY2" fmla="*/ 61564 h 61563"/>
                    <a:gd name="connsiteX3" fmla="*/ 102066 w 102066"/>
                    <a:gd name="connsiteY3" fmla="*/ 17821 h 61563"/>
                    <a:gd name="connsiteX4" fmla="*/ 102066 w 102066"/>
                    <a:gd name="connsiteY4" fmla="*/ 0 h 61563"/>
                    <a:gd name="connsiteX5" fmla="*/ 0 w 102066"/>
                    <a:gd name="connsiteY5" fmla="*/ 0 h 6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66" h="61563">
                      <a:moveTo>
                        <a:pt x="0" y="0"/>
                      </a:moveTo>
                      <a:lnTo>
                        <a:pt x="0" y="61564"/>
                      </a:lnTo>
                      <a:lnTo>
                        <a:pt x="61564" y="61564"/>
                      </a:lnTo>
                      <a:lnTo>
                        <a:pt x="102066" y="17821"/>
                      </a:lnTo>
                      <a:lnTo>
                        <a:pt x="102066" y="0"/>
                      </a:lnTo>
                      <a:lnTo>
                        <a:pt x="0" y="0"/>
                      </a:lnTo>
                      <a:close/>
                    </a:path>
                  </a:pathLst>
                </a:custGeom>
                <a:solidFill>
                  <a:srgbClr val="FFFFFF"/>
                </a:solidFill>
                <a:ln w="9331" cap="flat">
                  <a:noFill/>
                  <a:prstDash val="solid"/>
                  <a:miter/>
                </a:ln>
              </p:spPr>
              <p:txBody>
                <a:bodyPr rtlCol="0" anchor="ctr"/>
                <a:lstStyle/>
                <a:p>
                  <a:endParaRPr lang="en-US" sz="2400"/>
                </a:p>
              </p:txBody>
            </p:sp>
            <p:sp>
              <p:nvSpPr>
                <p:cNvPr id="1288" name="Freeform: Shape 1287">
                  <a:extLst>
                    <a:ext uri="{FF2B5EF4-FFF2-40B4-BE49-F238E27FC236}">
                      <a16:creationId xmlns:a16="http://schemas.microsoft.com/office/drawing/2014/main" id="{4958FD03-ABC8-4D01-968E-76B8725FAADB}"/>
                    </a:ext>
                  </a:extLst>
                </p:cNvPr>
                <p:cNvSpPr/>
                <p:nvPr/>
              </p:nvSpPr>
              <p:spPr>
                <a:xfrm>
                  <a:off x="2335547" y="4309357"/>
                  <a:ext cx="102066" cy="61563"/>
                </a:xfrm>
                <a:custGeom>
                  <a:avLst/>
                  <a:gdLst>
                    <a:gd name="connsiteX0" fmla="*/ 0 w 102066"/>
                    <a:gd name="connsiteY0" fmla="*/ 61564 h 61563"/>
                    <a:gd name="connsiteX1" fmla="*/ 102066 w 102066"/>
                    <a:gd name="connsiteY1" fmla="*/ 61564 h 61563"/>
                    <a:gd name="connsiteX2" fmla="*/ 102066 w 102066"/>
                    <a:gd name="connsiteY2" fmla="*/ 0 h 61563"/>
                    <a:gd name="connsiteX3" fmla="*/ 41312 w 102066"/>
                    <a:gd name="connsiteY3" fmla="*/ 0 h 61563"/>
                    <a:gd name="connsiteX4" fmla="*/ 0 w 102066"/>
                    <a:gd name="connsiteY4" fmla="*/ 44552 h 61563"/>
                    <a:gd name="connsiteX5" fmla="*/ 0 w 102066"/>
                    <a:gd name="connsiteY5" fmla="*/ 61564 h 6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66" h="61563">
                      <a:moveTo>
                        <a:pt x="0" y="61564"/>
                      </a:moveTo>
                      <a:lnTo>
                        <a:pt x="102066" y="61564"/>
                      </a:lnTo>
                      <a:lnTo>
                        <a:pt x="102066" y="0"/>
                      </a:lnTo>
                      <a:lnTo>
                        <a:pt x="41312" y="0"/>
                      </a:lnTo>
                      <a:lnTo>
                        <a:pt x="0" y="44552"/>
                      </a:lnTo>
                      <a:lnTo>
                        <a:pt x="0" y="61564"/>
                      </a:lnTo>
                      <a:close/>
                    </a:path>
                  </a:pathLst>
                </a:custGeom>
                <a:solidFill>
                  <a:srgbClr val="2272B3"/>
                </a:solidFill>
                <a:ln w="9331" cap="flat">
                  <a:noFill/>
                  <a:prstDash val="solid"/>
                  <a:miter/>
                </a:ln>
              </p:spPr>
              <p:txBody>
                <a:bodyPr rtlCol="0" anchor="ctr"/>
                <a:lstStyle/>
                <a:p>
                  <a:endParaRPr lang="en-US" sz="2400"/>
                </a:p>
              </p:txBody>
            </p:sp>
            <p:sp>
              <p:nvSpPr>
                <p:cNvPr id="1289" name="Freeform: Shape 1288">
                  <a:extLst>
                    <a:ext uri="{FF2B5EF4-FFF2-40B4-BE49-F238E27FC236}">
                      <a16:creationId xmlns:a16="http://schemas.microsoft.com/office/drawing/2014/main" id="{5D7A9B66-0D07-4E2C-B2B9-C54B50A24F5C}"/>
                    </a:ext>
                  </a:extLst>
                </p:cNvPr>
                <p:cNvSpPr/>
                <p:nvPr/>
              </p:nvSpPr>
              <p:spPr>
                <a:xfrm>
                  <a:off x="2340195" y="4309357"/>
                  <a:ext cx="41312" cy="44552"/>
                </a:xfrm>
                <a:custGeom>
                  <a:avLst/>
                  <a:gdLst>
                    <a:gd name="connsiteX0" fmla="*/ 0 w 41312"/>
                    <a:gd name="connsiteY0" fmla="*/ 44552 h 44552"/>
                    <a:gd name="connsiteX1" fmla="*/ 41312 w 41312"/>
                    <a:gd name="connsiteY1" fmla="*/ 0 h 44552"/>
                    <a:gd name="connsiteX2" fmla="*/ 0 w 41312"/>
                    <a:gd name="connsiteY2" fmla="*/ 0 h 44552"/>
                    <a:gd name="connsiteX3" fmla="*/ 0 w 41312"/>
                    <a:gd name="connsiteY3" fmla="*/ 44552 h 44552"/>
                  </a:gdLst>
                  <a:ahLst/>
                  <a:cxnLst>
                    <a:cxn ang="0">
                      <a:pos x="connsiteX0" y="connsiteY0"/>
                    </a:cxn>
                    <a:cxn ang="0">
                      <a:pos x="connsiteX1" y="connsiteY1"/>
                    </a:cxn>
                    <a:cxn ang="0">
                      <a:pos x="connsiteX2" y="connsiteY2"/>
                    </a:cxn>
                    <a:cxn ang="0">
                      <a:pos x="connsiteX3" y="connsiteY3"/>
                    </a:cxn>
                  </a:cxnLst>
                  <a:rect l="l" t="t" r="r" b="b"/>
                  <a:pathLst>
                    <a:path w="41312" h="44552">
                      <a:moveTo>
                        <a:pt x="0" y="44552"/>
                      </a:moveTo>
                      <a:lnTo>
                        <a:pt x="41312" y="0"/>
                      </a:lnTo>
                      <a:lnTo>
                        <a:pt x="0" y="0"/>
                      </a:lnTo>
                      <a:lnTo>
                        <a:pt x="0" y="44552"/>
                      </a:lnTo>
                      <a:close/>
                    </a:path>
                  </a:pathLst>
                </a:custGeom>
                <a:solidFill>
                  <a:schemeClr val="accent3">
                    <a:lumMod val="60000"/>
                    <a:lumOff val="40000"/>
                  </a:schemeClr>
                </a:solidFill>
                <a:ln w="9331" cap="flat">
                  <a:noFill/>
                  <a:prstDash val="solid"/>
                  <a:miter/>
                </a:ln>
              </p:spPr>
              <p:txBody>
                <a:bodyPr rtlCol="0" anchor="ctr"/>
                <a:lstStyle/>
                <a:p>
                  <a:endParaRPr lang="en-US" sz="2400"/>
                </a:p>
              </p:txBody>
            </p:sp>
            <p:sp>
              <p:nvSpPr>
                <p:cNvPr id="1290" name="Freeform: Shape 1289">
                  <a:extLst>
                    <a:ext uri="{FF2B5EF4-FFF2-40B4-BE49-F238E27FC236}">
                      <a16:creationId xmlns:a16="http://schemas.microsoft.com/office/drawing/2014/main" id="{0C8C7111-2A2F-4519-A4DE-BE91611F0333}"/>
                    </a:ext>
                  </a:extLst>
                </p:cNvPr>
                <p:cNvSpPr/>
                <p:nvPr/>
              </p:nvSpPr>
              <p:spPr>
                <a:xfrm>
                  <a:off x="2218694" y="4309357"/>
                  <a:ext cx="102065" cy="61563"/>
                </a:xfrm>
                <a:custGeom>
                  <a:avLst/>
                  <a:gdLst>
                    <a:gd name="connsiteX0" fmla="*/ 102066 w 102065"/>
                    <a:gd name="connsiteY0" fmla="*/ 0 h 61563"/>
                    <a:gd name="connsiteX1" fmla="*/ 0 w 102065"/>
                    <a:gd name="connsiteY1" fmla="*/ 0 h 61563"/>
                    <a:gd name="connsiteX2" fmla="*/ 0 w 102065"/>
                    <a:gd name="connsiteY2" fmla="*/ 61564 h 61563"/>
                    <a:gd name="connsiteX3" fmla="*/ 102066 w 102065"/>
                    <a:gd name="connsiteY3" fmla="*/ 61564 h 61563"/>
                    <a:gd name="connsiteX4" fmla="*/ 102066 w 102065"/>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5" h="61563">
                      <a:moveTo>
                        <a:pt x="102066" y="0"/>
                      </a:moveTo>
                      <a:lnTo>
                        <a:pt x="0" y="0"/>
                      </a:lnTo>
                      <a:lnTo>
                        <a:pt x="0" y="61564"/>
                      </a:lnTo>
                      <a:lnTo>
                        <a:pt x="102066" y="61564"/>
                      </a:lnTo>
                      <a:lnTo>
                        <a:pt x="102066" y="0"/>
                      </a:lnTo>
                      <a:close/>
                    </a:path>
                  </a:pathLst>
                </a:custGeom>
                <a:solidFill>
                  <a:srgbClr val="FFFFFF"/>
                </a:solidFill>
                <a:ln w="9331" cap="flat">
                  <a:noFill/>
                  <a:prstDash val="solid"/>
                  <a:miter/>
                </a:ln>
              </p:spPr>
              <p:txBody>
                <a:bodyPr rtlCol="0" anchor="ctr"/>
                <a:lstStyle/>
                <a:p>
                  <a:endParaRPr lang="en-US" sz="2400"/>
                </a:p>
              </p:txBody>
            </p:sp>
            <p:sp>
              <p:nvSpPr>
                <p:cNvPr id="1291" name="Freeform: Shape 1290">
                  <a:extLst>
                    <a:ext uri="{FF2B5EF4-FFF2-40B4-BE49-F238E27FC236}">
                      <a16:creationId xmlns:a16="http://schemas.microsoft.com/office/drawing/2014/main" id="{1233CF2E-3C13-4741-A952-756EE75686B4}"/>
                    </a:ext>
                  </a:extLst>
                </p:cNvPr>
                <p:cNvSpPr/>
                <p:nvPr/>
              </p:nvSpPr>
              <p:spPr>
                <a:xfrm>
                  <a:off x="2247036" y="4391992"/>
                  <a:ext cx="73714" cy="61563"/>
                </a:xfrm>
                <a:custGeom>
                  <a:avLst/>
                  <a:gdLst>
                    <a:gd name="connsiteX0" fmla="*/ 73714 w 73714"/>
                    <a:gd name="connsiteY0" fmla="*/ 61564 h 61563"/>
                    <a:gd name="connsiteX1" fmla="*/ 73714 w 73714"/>
                    <a:gd name="connsiteY1" fmla="*/ 0 h 61563"/>
                    <a:gd name="connsiteX2" fmla="*/ 57513 w 73714"/>
                    <a:gd name="connsiteY2" fmla="*/ 0 h 61563"/>
                    <a:gd name="connsiteX3" fmla="*/ 0 w 73714"/>
                    <a:gd name="connsiteY3" fmla="*/ 61564 h 61563"/>
                    <a:gd name="connsiteX4" fmla="*/ 73714 w 73714"/>
                    <a:gd name="connsiteY4" fmla="*/ 61564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14" h="61563">
                      <a:moveTo>
                        <a:pt x="73714" y="61564"/>
                      </a:moveTo>
                      <a:lnTo>
                        <a:pt x="73714" y="0"/>
                      </a:lnTo>
                      <a:lnTo>
                        <a:pt x="57513" y="0"/>
                      </a:lnTo>
                      <a:lnTo>
                        <a:pt x="0" y="61564"/>
                      </a:lnTo>
                      <a:lnTo>
                        <a:pt x="73714" y="61564"/>
                      </a:lnTo>
                      <a:close/>
                    </a:path>
                  </a:pathLst>
                </a:custGeom>
                <a:solidFill>
                  <a:srgbClr val="2272B3"/>
                </a:solidFill>
                <a:ln w="9331" cap="flat">
                  <a:noFill/>
                  <a:prstDash val="solid"/>
                  <a:miter/>
                </a:ln>
              </p:spPr>
              <p:txBody>
                <a:bodyPr rtlCol="0" anchor="ctr"/>
                <a:lstStyle/>
                <a:p>
                  <a:endParaRPr lang="en-US" sz="2400"/>
                </a:p>
              </p:txBody>
            </p:sp>
            <p:sp>
              <p:nvSpPr>
                <p:cNvPr id="1292" name="Freeform: Shape 1291">
                  <a:extLst>
                    <a:ext uri="{FF2B5EF4-FFF2-40B4-BE49-F238E27FC236}">
                      <a16:creationId xmlns:a16="http://schemas.microsoft.com/office/drawing/2014/main" id="{47B4C8DC-4542-4968-9BB7-48BCAE800BB2}"/>
                    </a:ext>
                  </a:extLst>
                </p:cNvPr>
                <p:cNvSpPr/>
                <p:nvPr/>
              </p:nvSpPr>
              <p:spPr>
                <a:xfrm>
                  <a:off x="2218694" y="4391992"/>
                  <a:ext cx="85864" cy="61563"/>
                </a:xfrm>
                <a:custGeom>
                  <a:avLst/>
                  <a:gdLst>
                    <a:gd name="connsiteX0" fmla="*/ 0 w 85864"/>
                    <a:gd name="connsiteY0" fmla="*/ 61564 h 61563"/>
                    <a:gd name="connsiteX1" fmla="*/ 28352 w 85864"/>
                    <a:gd name="connsiteY1" fmla="*/ 61564 h 61563"/>
                    <a:gd name="connsiteX2" fmla="*/ 85865 w 85864"/>
                    <a:gd name="connsiteY2" fmla="*/ 0 h 61563"/>
                    <a:gd name="connsiteX3" fmla="*/ 0 w 85864"/>
                    <a:gd name="connsiteY3" fmla="*/ 0 h 61563"/>
                    <a:gd name="connsiteX4" fmla="*/ 0 w 85864"/>
                    <a:gd name="connsiteY4" fmla="*/ 61564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64" h="61563">
                      <a:moveTo>
                        <a:pt x="0" y="61564"/>
                      </a:moveTo>
                      <a:lnTo>
                        <a:pt x="28352" y="61564"/>
                      </a:lnTo>
                      <a:lnTo>
                        <a:pt x="85865" y="0"/>
                      </a:lnTo>
                      <a:lnTo>
                        <a:pt x="0" y="0"/>
                      </a:lnTo>
                      <a:lnTo>
                        <a:pt x="0" y="61564"/>
                      </a:lnTo>
                      <a:close/>
                    </a:path>
                  </a:pathLst>
                </a:custGeom>
                <a:solidFill>
                  <a:schemeClr val="accent3">
                    <a:lumMod val="60000"/>
                    <a:lumOff val="40000"/>
                  </a:schemeClr>
                </a:solidFill>
                <a:ln w="9331" cap="flat">
                  <a:noFill/>
                  <a:prstDash val="solid"/>
                  <a:miter/>
                </a:ln>
              </p:spPr>
              <p:txBody>
                <a:bodyPr rtlCol="0" anchor="ctr"/>
                <a:lstStyle/>
                <a:p>
                  <a:endParaRPr lang="en-US" sz="2400"/>
                </a:p>
              </p:txBody>
            </p:sp>
            <p:sp>
              <p:nvSpPr>
                <p:cNvPr id="1293" name="Freeform: Shape 1292">
                  <a:extLst>
                    <a:ext uri="{FF2B5EF4-FFF2-40B4-BE49-F238E27FC236}">
                      <a16:creationId xmlns:a16="http://schemas.microsoft.com/office/drawing/2014/main" id="{CCDA0541-9389-4014-9D20-4C739CE6AFCA}"/>
                    </a:ext>
                  </a:extLst>
                </p:cNvPr>
                <p:cNvSpPr/>
                <p:nvPr/>
              </p:nvSpPr>
              <p:spPr>
                <a:xfrm>
                  <a:off x="2457047" y="4309357"/>
                  <a:ext cx="102066" cy="61563"/>
                </a:xfrm>
                <a:custGeom>
                  <a:avLst/>
                  <a:gdLst>
                    <a:gd name="connsiteX0" fmla="*/ 102066 w 102066"/>
                    <a:gd name="connsiteY0" fmla="*/ 0 h 61563"/>
                    <a:gd name="connsiteX1" fmla="*/ 0 w 102066"/>
                    <a:gd name="connsiteY1" fmla="*/ 0 h 61563"/>
                    <a:gd name="connsiteX2" fmla="*/ 0 w 102066"/>
                    <a:gd name="connsiteY2" fmla="*/ 61564 h 61563"/>
                    <a:gd name="connsiteX3" fmla="*/ 102066 w 102066"/>
                    <a:gd name="connsiteY3" fmla="*/ 61564 h 61563"/>
                    <a:gd name="connsiteX4" fmla="*/ 102066 w 102066"/>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6" h="61563">
                      <a:moveTo>
                        <a:pt x="102066" y="0"/>
                      </a:moveTo>
                      <a:lnTo>
                        <a:pt x="0" y="0"/>
                      </a:lnTo>
                      <a:lnTo>
                        <a:pt x="0" y="61564"/>
                      </a:lnTo>
                      <a:lnTo>
                        <a:pt x="102066" y="61564"/>
                      </a:lnTo>
                      <a:lnTo>
                        <a:pt x="102066" y="0"/>
                      </a:lnTo>
                      <a:close/>
                    </a:path>
                  </a:pathLst>
                </a:custGeom>
                <a:solidFill>
                  <a:srgbClr val="2272B3"/>
                </a:solidFill>
                <a:ln w="9331" cap="flat">
                  <a:noFill/>
                  <a:prstDash val="solid"/>
                  <a:miter/>
                </a:ln>
              </p:spPr>
              <p:txBody>
                <a:bodyPr rtlCol="0" anchor="ctr"/>
                <a:lstStyle/>
                <a:p>
                  <a:endParaRPr lang="en-US" sz="2400"/>
                </a:p>
              </p:txBody>
            </p:sp>
            <p:sp>
              <p:nvSpPr>
                <p:cNvPr id="1294" name="Freeform: Shape 1293">
                  <a:extLst>
                    <a:ext uri="{FF2B5EF4-FFF2-40B4-BE49-F238E27FC236}">
                      <a16:creationId xmlns:a16="http://schemas.microsoft.com/office/drawing/2014/main" id="{40049DA7-CFDE-4E76-A612-733EEEAAABA0}"/>
                    </a:ext>
                  </a:extLst>
                </p:cNvPr>
                <p:cNvSpPr/>
                <p:nvPr/>
              </p:nvSpPr>
              <p:spPr>
                <a:xfrm>
                  <a:off x="2461695" y="4225937"/>
                  <a:ext cx="102066" cy="61563"/>
                </a:xfrm>
                <a:custGeom>
                  <a:avLst/>
                  <a:gdLst>
                    <a:gd name="connsiteX0" fmla="*/ 102066 w 102066"/>
                    <a:gd name="connsiteY0" fmla="*/ 0 h 61563"/>
                    <a:gd name="connsiteX1" fmla="*/ 0 w 102066"/>
                    <a:gd name="connsiteY1" fmla="*/ 0 h 61563"/>
                    <a:gd name="connsiteX2" fmla="*/ 0 w 102066"/>
                    <a:gd name="connsiteY2" fmla="*/ 61564 h 61563"/>
                    <a:gd name="connsiteX3" fmla="*/ 102066 w 102066"/>
                    <a:gd name="connsiteY3" fmla="*/ 61564 h 61563"/>
                    <a:gd name="connsiteX4" fmla="*/ 102066 w 102066"/>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6" h="61563">
                      <a:moveTo>
                        <a:pt x="102066" y="0"/>
                      </a:moveTo>
                      <a:lnTo>
                        <a:pt x="0" y="0"/>
                      </a:lnTo>
                      <a:lnTo>
                        <a:pt x="0" y="61564"/>
                      </a:lnTo>
                      <a:lnTo>
                        <a:pt x="102066" y="61564"/>
                      </a:lnTo>
                      <a:lnTo>
                        <a:pt x="102066" y="0"/>
                      </a:lnTo>
                      <a:close/>
                    </a:path>
                  </a:pathLst>
                </a:custGeom>
                <a:solidFill>
                  <a:srgbClr val="FFFFFF"/>
                </a:solidFill>
                <a:ln w="9331" cap="flat">
                  <a:noFill/>
                  <a:prstDash val="solid"/>
                  <a:miter/>
                </a:ln>
              </p:spPr>
              <p:txBody>
                <a:bodyPr rtlCol="0" anchor="ctr"/>
                <a:lstStyle/>
                <a:p>
                  <a:endParaRPr lang="en-US" sz="2400"/>
                </a:p>
              </p:txBody>
            </p:sp>
            <p:sp>
              <p:nvSpPr>
                <p:cNvPr id="1295" name="Freeform: Shape 1294">
                  <a:extLst>
                    <a:ext uri="{FF2B5EF4-FFF2-40B4-BE49-F238E27FC236}">
                      <a16:creationId xmlns:a16="http://schemas.microsoft.com/office/drawing/2014/main" id="{D49255F9-8BEE-4721-90FE-A78D37018F13}"/>
                    </a:ext>
                  </a:extLst>
                </p:cNvPr>
                <p:cNvSpPr/>
                <p:nvPr/>
              </p:nvSpPr>
              <p:spPr>
                <a:xfrm>
                  <a:off x="2218694" y="4309357"/>
                  <a:ext cx="102065" cy="61563"/>
                </a:xfrm>
                <a:custGeom>
                  <a:avLst/>
                  <a:gdLst>
                    <a:gd name="connsiteX0" fmla="*/ 102066 w 102065"/>
                    <a:gd name="connsiteY0" fmla="*/ 0 h 61563"/>
                    <a:gd name="connsiteX1" fmla="*/ 0 w 102065"/>
                    <a:gd name="connsiteY1" fmla="*/ 0 h 61563"/>
                    <a:gd name="connsiteX2" fmla="*/ 0 w 102065"/>
                    <a:gd name="connsiteY2" fmla="*/ 61564 h 61563"/>
                    <a:gd name="connsiteX3" fmla="*/ 102066 w 102065"/>
                    <a:gd name="connsiteY3" fmla="*/ 61564 h 61563"/>
                    <a:gd name="connsiteX4" fmla="*/ 102066 w 102065"/>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5" h="61563">
                      <a:moveTo>
                        <a:pt x="102066" y="0"/>
                      </a:moveTo>
                      <a:lnTo>
                        <a:pt x="0" y="0"/>
                      </a:lnTo>
                      <a:lnTo>
                        <a:pt x="0" y="61564"/>
                      </a:lnTo>
                      <a:lnTo>
                        <a:pt x="102066" y="61564"/>
                      </a:lnTo>
                      <a:lnTo>
                        <a:pt x="102066" y="0"/>
                      </a:lnTo>
                      <a:close/>
                    </a:path>
                  </a:pathLst>
                </a:custGeom>
                <a:solidFill>
                  <a:srgbClr val="FFFFFF"/>
                </a:solidFill>
                <a:ln w="9331" cap="flat">
                  <a:noFill/>
                  <a:prstDash val="solid"/>
                  <a:miter/>
                </a:ln>
              </p:spPr>
              <p:txBody>
                <a:bodyPr rtlCol="0" anchor="ctr"/>
                <a:lstStyle/>
                <a:p>
                  <a:endParaRPr lang="en-US" sz="2400"/>
                </a:p>
              </p:txBody>
            </p:sp>
            <p:sp>
              <p:nvSpPr>
                <p:cNvPr id="1296" name="Freeform: Shape 1295">
                  <a:extLst>
                    <a:ext uri="{FF2B5EF4-FFF2-40B4-BE49-F238E27FC236}">
                      <a16:creationId xmlns:a16="http://schemas.microsoft.com/office/drawing/2014/main" id="{7FDBC79C-869B-4557-BA82-816A5D00A85E}"/>
                    </a:ext>
                  </a:extLst>
                </p:cNvPr>
                <p:cNvSpPr/>
                <p:nvPr/>
              </p:nvSpPr>
              <p:spPr>
                <a:xfrm>
                  <a:off x="2335547" y="4391992"/>
                  <a:ext cx="102066" cy="61563"/>
                </a:xfrm>
                <a:custGeom>
                  <a:avLst/>
                  <a:gdLst>
                    <a:gd name="connsiteX0" fmla="*/ 102066 w 102066"/>
                    <a:gd name="connsiteY0" fmla="*/ 0 h 61563"/>
                    <a:gd name="connsiteX1" fmla="*/ 0 w 102066"/>
                    <a:gd name="connsiteY1" fmla="*/ 0 h 61563"/>
                    <a:gd name="connsiteX2" fmla="*/ 0 w 102066"/>
                    <a:gd name="connsiteY2" fmla="*/ 61564 h 61563"/>
                    <a:gd name="connsiteX3" fmla="*/ 102066 w 102066"/>
                    <a:gd name="connsiteY3" fmla="*/ 61564 h 61563"/>
                    <a:gd name="connsiteX4" fmla="*/ 102066 w 102066"/>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6" h="61563">
                      <a:moveTo>
                        <a:pt x="102066" y="0"/>
                      </a:moveTo>
                      <a:lnTo>
                        <a:pt x="0" y="0"/>
                      </a:lnTo>
                      <a:lnTo>
                        <a:pt x="0" y="61564"/>
                      </a:lnTo>
                      <a:lnTo>
                        <a:pt x="102066" y="61564"/>
                      </a:lnTo>
                      <a:lnTo>
                        <a:pt x="102066" y="0"/>
                      </a:lnTo>
                      <a:close/>
                    </a:path>
                  </a:pathLst>
                </a:custGeom>
                <a:solidFill>
                  <a:srgbClr val="2272B3"/>
                </a:solidFill>
                <a:ln w="9331" cap="flat">
                  <a:noFill/>
                  <a:prstDash val="solid"/>
                  <a:miter/>
                </a:ln>
              </p:spPr>
              <p:txBody>
                <a:bodyPr rtlCol="0" anchor="ctr"/>
                <a:lstStyle/>
                <a:p>
                  <a:endParaRPr lang="en-US" sz="2400"/>
                </a:p>
              </p:txBody>
            </p:sp>
            <p:sp>
              <p:nvSpPr>
                <p:cNvPr id="1297" name="Freeform: Shape 1296">
                  <a:extLst>
                    <a:ext uri="{FF2B5EF4-FFF2-40B4-BE49-F238E27FC236}">
                      <a16:creationId xmlns:a16="http://schemas.microsoft.com/office/drawing/2014/main" id="{15CAEF03-09B7-4F96-BE45-2C7429E58B62}"/>
                    </a:ext>
                  </a:extLst>
                </p:cNvPr>
                <p:cNvSpPr/>
                <p:nvPr/>
              </p:nvSpPr>
              <p:spPr>
                <a:xfrm>
                  <a:off x="2457047" y="4391992"/>
                  <a:ext cx="102066" cy="61563"/>
                </a:xfrm>
                <a:custGeom>
                  <a:avLst/>
                  <a:gdLst>
                    <a:gd name="connsiteX0" fmla="*/ 102066 w 102066"/>
                    <a:gd name="connsiteY0" fmla="*/ 0 h 61563"/>
                    <a:gd name="connsiteX1" fmla="*/ 0 w 102066"/>
                    <a:gd name="connsiteY1" fmla="*/ 0 h 61563"/>
                    <a:gd name="connsiteX2" fmla="*/ 0 w 102066"/>
                    <a:gd name="connsiteY2" fmla="*/ 61564 h 61563"/>
                    <a:gd name="connsiteX3" fmla="*/ 102066 w 102066"/>
                    <a:gd name="connsiteY3" fmla="*/ 61564 h 61563"/>
                    <a:gd name="connsiteX4" fmla="*/ 102066 w 102066"/>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6" h="61563">
                      <a:moveTo>
                        <a:pt x="102066" y="0"/>
                      </a:moveTo>
                      <a:lnTo>
                        <a:pt x="0" y="0"/>
                      </a:lnTo>
                      <a:lnTo>
                        <a:pt x="0" y="61564"/>
                      </a:lnTo>
                      <a:lnTo>
                        <a:pt x="102066" y="61564"/>
                      </a:lnTo>
                      <a:lnTo>
                        <a:pt x="102066" y="0"/>
                      </a:lnTo>
                      <a:close/>
                    </a:path>
                  </a:pathLst>
                </a:custGeom>
                <a:solidFill>
                  <a:srgbClr val="2272B3"/>
                </a:solidFill>
                <a:ln w="9331" cap="flat">
                  <a:noFill/>
                  <a:prstDash val="solid"/>
                  <a:miter/>
                </a:ln>
              </p:spPr>
              <p:txBody>
                <a:bodyPr rtlCol="0" anchor="ctr"/>
                <a:lstStyle/>
                <a:p>
                  <a:endParaRPr lang="en-US" sz="2400"/>
                </a:p>
              </p:txBody>
            </p:sp>
            <p:sp>
              <p:nvSpPr>
                <p:cNvPr id="1298" name="Freeform: Shape 1297">
                  <a:extLst>
                    <a:ext uri="{FF2B5EF4-FFF2-40B4-BE49-F238E27FC236}">
                      <a16:creationId xmlns:a16="http://schemas.microsoft.com/office/drawing/2014/main" id="{6FE1F900-B144-420B-9047-736EA34469BD}"/>
                    </a:ext>
                  </a:extLst>
                </p:cNvPr>
                <p:cNvSpPr/>
                <p:nvPr/>
              </p:nvSpPr>
              <p:spPr>
                <a:xfrm>
                  <a:off x="2218694" y="4225937"/>
                  <a:ext cx="102065" cy="61563"/>
                </a:xfrm>
                <a:custGeom>
                  <a:avLst/>
                  <a:gdLst>
                    <a:gd name="connsiteX0" fmla="*/ 102066 w 102065"/>
                    <a:gd name="connsiteY0" fmla="*/ 0 h 61563"/>
                    <a:gd name="connsiteX1" fmla="*/ 0 w 102065"/>
                    <a:gd name="connsiteY1" fmla="*/ 0 h 61563"/>
                    <a:gd name="connsiteX2" fmla="*/ 0 w 102065"/>
                    <a:gd name="connsiteY2" fmla="*/ 61564 h 61563"/>
                    <a:gd name="connsiteX3" fmla="*/ 102066 w 102065"/>
                    <a:gd name="connsiteY3" fmla="*/ 61564 h 61563"/>
                    <a:gd name="connsiteX4" fmla="*/ 102066 w 102065"/>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5" h="61563">
                      <a:moveTo>
                        <a:pt x="102066" y="0"/>
                      </a:moveTo>
                      <a:lnTo>
                        <a:pt x="0" y="0"/>
                      </a:lnTo>
                      <a:lnTo>
                        <a:pt x="0" y="61564"/>
                      </a:lnTo>
                      <a:lnTo>
                        <a:pt x="102066" y="61564"/>
                      </a:lnTo>
                      <a:lnTo>
                        <a:pt x="102066" y="0"/>
                      </a:lnTo>
                      <a:close/>
                    </a:path>
                  </a:pathLst>
                </a:custGeom>
                <a:solidFill>
                  <a:srgbClr val="FFFFFF"/>
                </a:solidFill>
                <a:ln w="9331" cap="flat">
                  <a:noFill/>
                  <a:prstDash val="solid"/>
                  <a:miter/>
                </a:ln>
              </p:spPr>
              <p:txBody>
                <a:bodyPr rtlCol="0" anchor="ctr"/>
                <a:lstStyle/>
                <a:p>
                  <a:endParaRPr lang="en-US" sz="2400"/>
                </a:p>
              </p:txBody>
            </p:sp>
          </p:grpSp>
        </p:grpSp>
        <p:grpSp>
          <p:nvGrpSpPr>
            <p:cNvPr id="1266" name="Group 1265">
              <a:extLst>
                <a:ext uri="{FF2B5EF4-FFF2-40B4-BE49-F238E27FC236}">
                  <a16:creationId xmlns:a16="http://schemas.microsoft.com/office/drawing/2014/main" id="{509C0916-6588-4819-A20C-B000809C2C95}"/>
                </a:ext>
              </a:extLst>
            </p:cNvPr>
            <p:cNvGrpSpPr/>
            <p:nvPr/>
          </p:nvGrpSpPr>
          <p:grpSpPr>
            <a:xfrm>
              <a:off x="1546467" y="4748201"/>
              <a:ext cx="864441" cy="439883"/>
              <a:chOff x="1262864" y="4579241"/>
              <a:chExt cx="864441" cy="439883"/>
            </a:xfrm>
          </p:grpSpPr>
          <p:pic>
            <p:nvPicPr>
              <p:cNvPr id="1276" name="Graphic 1275">
                <a:extLst>
                  <a:ext uri="{FF2B5EF4-FFF2-40B4-BE49-F238E27FC236}">
                    <a16:creationId xmlns:a16="http://schemas.microsoft.com/office/drawing/2014/main" id="{E001DBB5-886E-4BE1-A998-3F58473C7C8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87363" y="4579241"/>
                <a:ext cx="215443" cy="215443"/>
              </a:xfrm>
              <a:prstGeom prst="rect">
                <a:avLst/>
              </a:prstGeom>
            </p:spPr>
          </p:pic>
          <p:sp>
            <p:nvSpPr>
              <p:cNvPr id="1277" name="TextBox 1276">
                <a:extLst>
                  <a:ext uri="{FF2B5EF4-FFF2-40B4-BE49-F238E27FC236}">
                    <a16:creationId xmlns:a16="http://schemas.microsoft.com/office/drawing/2014/main" id="{B28B5350-3C6F-4792-87FF-E48DCF44D3D1}"/>
                  </a:ext>
                </a:extLst>
              </p:cNvPr>
              <p:cNvSpPr txBox="1"/>
              <p:nvPr/>
            </p:nvSpPr>
            <p:spPr>
              <a:xfrm>
                <a:off x="1262864" y="4803680"/>
                <a:ext cx="864441" cy="215444"/>
              </a:xfrm>
              <a:prstGeom prst="rect">
                <a:avLst/>
              </a:prstGeom>
              <a:noFill/>
            </p:spPr>
            <p:txBody>
              <a:bodyPr wrap="none" lIns="0" tIns="0" rIns="0" bIns="0" rtlCol="0">
                <a:spAutoFit/>
              </a:bodyPr>
              <a:lstStyle/>
              <a:p>
                <a:pPr algn="ctr"/>
                <a:r>
                  <a:rPr lang="en-US" sz="700"/>
                  <a:t>Azure Database </a:t>
                </a:r>
                <a:br>
                  <a:rPr lang="en-US" sz="700"/>
                </a:br>
                <a:r>
                  <a:rPr lang="en-US" sz="700"/>
                  <a:t>for PostgreSQL OLAP</a:t>
                </a:r>
              </a:p>
            </p:txBody>
          </p:sp>
        </p:grpSp>
        <p:grpSp>
          <p:nvGrpSpPr>
            <p:cNvPr id="1267" name="Group 1266">
              <a:extLst>
                <a:ext uri="{FF2B5EF4-FFF2-40B4-BE49-F238E27FC236}">
                  <a16:creationId xmlns:a16="http://schemas.microsoft.com/office/drawing/2014/main" id="{139AB507-5598-428E-B246-F126512968BE}"/>
                </a:ext>
              </a:extLst>
            </p:cNvPr>
            <p:cNvGrpSpPr/>
            <p:nvPr/>
          </p:nvGrpSpPr>
          <p:grpSpPr>
            <a:xfrm>
              <a:off x="601137" y="4750569"/>
              <a:ext cx="835164" cy="437515"/>
              <a:chOff x="401659" y="4581609"/>
              <a:chExt cx="835164" cy="437515"/>
            </a:xfrm>
          </p:grpSpPr>
          <p:pic>
            <p:nvPicPr>
              <p:cNvPr id="1274" name="Graphic 1273">
                <a:extLst>
                  <a:ext uri="{FF2B5EF4-FFF2-40B4-BE49-F238E27FC236}">
                    <a16:creationId xmlns:a16="http://schemas.microsoft.com/office/drawing/2014/main" id="{0A38F005-4E39-4F9E-8C6D-2BDA5DBA283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1520" y="4581609"/>
                <a:ext cx="215443" cy="215443"/>
              </a:xfrm>
              <a:prstGeom prst="rect">
                <a:avLst/>
              </a:prstGeom>
            </p:spPr>
          </p:pic>
          <p:sp>
            <p:nvSpPr>
              <p:cNvPr id="1275" name="TextBox 1274">
                <a:extLst>
                  <a:ext uri="{FF2B5EF4-FFF2-40B4-BE49-F238E27FC236}">
                    <a16:creationId xmlns:a16="http://schemas.microsoft.com/office/drawing/2014/main" id="{B811A172-B739-4BE9-BE74-D008767F6618}"/>
                  </a:ext>
                </a:extLst>
              </p:cNvPr>
              <p:cNvSpPr txBox="1"/>
              <p:nvPr/>
            </p:nvSpPr>
            <p:spPr>
              <a:xfrm>
                <a:off x="401659" y="4803680"/>
                <a:ext cx="835164" cy="215444"/>
              </a:xfrm>
              <a:prstGeom prst="rect">
                <a:avLst/>
              </a:prstGeom>
              <a:noFill/>
            </p:spPr>
            <p:txBody>
              <a:bodyPr wrap="none" lIns="0" tIns="0" rIns="0" bIns="0" rtlCol="0">
                <a:spAutoFit/>
              </a:bodyPr>
              <a:lstStyle/>
              <a:p>
                <a:pPr algn="ctr"/>
                <a:r>
                  <a:rPr lang="en-US" sz="700"/>
                  <a:t>Azure Database </a:t>
                </a:r>
                <a:br>
                  <a:rPr lang="en-US" sz="700"/>
                </a:br>
                <a:r>
                  <a:rPr lang="en-US" sz="700"/>
                  <a:t>for PostgreSQL OLAP</a:t>
                </a:r>
              </a:p>
            </p:txBody>
          </p:sp>
        </p:grpSp>
        <p:grpSp>
          <p:nvGrpSpPr>
            <p:cNvPr id="1268" name="Group 1267">
              <a:extLst>
                <a:ext uri="{FF2B5EF4-FFF2-40B4-BE49-F238E27FC236}">
                  <a16:creationId xmlns:a16="http://schemas.microsoft.com/office/drawing/2014/main" id="{4D15D66A-9531-4718-A14D-E8FD397FD790}"/>
                </a:ext>
              </a:extLst>
            </p:cNvPr>
            <p:cNvGrpSpPr>
              <a:grpSpLocks noChangeAspect="1"/>
            </p:cNvGrpSpPr>
            <p:nvPr/>
          </p:nvGrpSpPr>
          <p:grpSpPr>
            <a:xfrm>
              <a:off x="2941788" y="5465196"/>
              <a:ext cx="139182" cy="70407"/>
              <a:chOff x="43735" y="3292743"/>
              <a:chExt cx="440097" cy="222631"/>
            </a:xfrm>
            <a:solidFill>
              <a:schemeClr val="tx1"/>
            </a:solidFill>
          </p:grpSpPr>
          <p:sp>
            <p:nvSpPr>
              <p:cNvPr id="1269" name="Freeform: Shape 1268">
                <a:extLst>
                  <a:ext uri="{FF2B5EF4-FFF2-40B4-BE49-F238E27FC236}">
                    <a16:creationId xmlns:a16="http://schemas.microsoft.com/office/drawing/2014/main" id="{4F203AF6-4534-40CC-8F80-8623C98B8FB7}"/>
                  </a:ext>
                </a:extLst>
              </p:cNvPr>
              <p:cNvSpPr/>
              <p:nvPr/>
            </p:nvSpPr>
            <p:spPr>
              <a:xfrm>
                <a:off x="43735" y="3293079"/>
                <a:ext cx="126494" cy="217571"/>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grpFill/>
              <a:ln w="5695" cap="flat">
                <a:noFill/>
                <a:prstDash val="solid"/>
                <a:miter/>
              </a:ln>
            </p:spPr>
            <p:txBody>
              <a:bodyPr rtlCol="0" anchor="ctr"/>
              <a:lstStyle/>
              <a:p>
                <a:endParaRPr lang="en-US" sz="2400"/>
              </a:p>
            </p:txBody>
          </p:sp>
          <p:sp>
            <p:nvSpPr>
              <p:cNvPr id="1270" name="Freeform: Shape 1269">
                <a:extLst>
                  <a:ext uri="{FF2B5EF4-FFF2-40B4-BE49-F238E27FC236}">
                    <a16:creationId xmlns:a16="http://schemas.microsoft.com/office/drawing/2014/main" id="{0AC020D8-A8DD-43A8-9017-9BB22C7B0492}"/>
                  </a:ext>
                </a:extLst>
              </p:cNvPr>
              <p:cNvSpPr/>
              <p:nvPr/>
            </p:nvSpPr>
            <p:spPr>
              <a:xfrm>
                <a:off x="352278" y="3292743"/>
                <a:ext cx="131554" cy="222631"/>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grpFill/>
              <a:ln w="5695" cap="flat">
                <a:noFill/>
                <a:prstDash val="solid"/>
                <a:miter/>
              </a:ln>
            </p:spPr>
            <p:txBody>
              <a:bodyPr rtlCol="0" anchor="ctr"/>
              <a:lstStyle/>
              <a:p>
                <a:endParaRPr lang="en-US" sz="2400"/>
              </a:p>
            </p:txBody>
          </p:sp>
          <p:sp>
            <p:nvSpPr>
              <p:cNvPr id="1271" name="Freeform: Shape 1270">
                <a:extLst>
                  <a:ext uri="{FF2B5EF4-FFF2-40B4-BE49-F238E27FC236}">
                    <a16:creationId xmlns:a16="http://schemas.microsoft.com/office/drawing/2014/main" id="{9676B226-F02D-4BA7-A5B1-5862EDB75518}"/>
                  </a:ext>
                </a:extLst>
              </p:cNvPr>
              <p:cNvSpPr/>
              <p:nvPr/>
            </p:nvSpPr>
            <p:spPr>
              <a:xfrm>
                <a:off x="159314" y="3375241"/>
                <a:ext cx="50598" cy="50598"/>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endParaRPr lang="en-US" sz="2400"/>
              </a:p>
            </p:txBody>
          </p:sp>
          <p:sp>
            <p:nvSpPr>
              <p:cNvPr id="1272" name="Freeform: Shape 1271">
                <a:extLst>
                  <a:ext uri="{FF2B5EF4-FFF2-40B4-BE49-F238E27FC236}">
                    <a16:creationId xmlns:a16="http://schemas.microsoft.com/office/drawing/2014/main" id="{A3CE8365-5A36-4912-92B1-ADE8DA2C866F}"/>
                  </a:ext>
                </a:extLst>
              </p:cNvPr>
              <p:cNvSpPr/>
              <p:nvPr/>
            </p:nvSpPr>
            <p:spPr>
              <a:xfrm>
                <a:off x="235680" y="3375241"/>
                <a:ext cx="50598" cy="50598"/>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endParaRPr lang="en-US" sz="2400"/>
              </a:p>
            </p:txBody>
          </p:sp>
          <p:sp>
            <p:nvSpPr>
              <p:cNvPr id="1273" name="Freeform: Shape 1272">
                <a:extLst>
                  <a:ext uri="{FF2B5EF4-FFF2-40B4-BE49-F238E27FC236}">
                    <a16:creationId xmlns:a16="http://schemas.microsoft.com/office/drawing/2014/main" id="{0B7EE26F-440F-4198-9430-21A92CA09B3F}"/>
                  </a:ext>
                </a:extLst>
              </p:cNvPr>
              <p:cNvSpPr/>
              <p:nvPr/>
            </p:nvSpPr>
            <p:spPr>
              <a:xfrm>
                <a:off x="312556" y="3375241"/>
                <a:ext cx="50598" cy="50598"/>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endParaRPr lang="en-US" sz="2400"/>
              </a:p>
            </p:txBody>
          </p:sp>
        </p:grpSp>
      </p:grpSp>
      <p:sp>
        <p:nvSpPr>
          <p:cNvPr id="1307" name="Freeform: Shape 1306">
            <a:extLst>
              <a:ext uri="{FF2B5EF4-FFF2-40B4-BE49-F238E27FC236}">
                <a16:creationId xmlns:a16="http://schemas.microsoft.com/office/drawing/2014/main" id="{884DB7D7-3490-460B-8073-9DFA4C134054}"/>
              </a:ext>
              <a:ext uri="{C183D7F6-B498-43B3-948B-1728B52AA6E4}">
                <adec:decorative xmlns:adec="http://schemas.microsoft.com/office/drawing/2017/decorative" val="1"/>
              </a:ext>
            </a:extLst>
          </p:cNvPr>
          <p:cNvSpPr/>
          <p:nvPr/>
        </p:nvSpPr>
        <p:spPr bwMode="auto">
          <a:xfrm flipH="1">
            <a:off x="3612378" y="3331676"/>
            <a:ext cx="211798" cy="505588"/>
          </a:xfrm>
          <a:custGeom>
            <a:avLst/>
            <a:gdLst>
              <a:gd name="connsiteX0" fmla="*/ 0 w 78422"/>
              <a:gd name="connsiteY0" fmla="*/ 0 h 531700"/>
              <a:gd name="connsiteX1" fmla="*/ 78422 w 78422"/>
              <a:gd name="connsiteY1" fmla="*/ 0 h 531700"/>
              <a:gd name="connsiteX2" fmla="*/ 78422 w 78422"/>
              <a:gd name="connsiteY2" fmla="*/ 531700 h 531700"/>
            </a:gdLst>
            <a:ahLst/>
            <a:cxnLst>
              <a:cxn ang="0">
                <a:pos x="connsiteX0" y="connsiteY0"/>
              </a:cxn>
              <a:cxn ang="0">
                <a:pos x="connsiteX1" y="connsiteY1"/>
              </a:cxn>
              <a:cxn ang="0">
                <a:pos x="connsiteX2" y="connsiteY2"/>
              </a:cxn>
            </a:cxnLst>
            <a:rect l="l" t="t" r="r" b="b"/>
            <a:pathLst>
              <a:path w="78422" h="531700">
                <a:moveTo>
                  <a:pt x="0" y="0"/>
                </a:moveTo>
                <a:lnTo>
                  <a:pt x="78422" y="0"/>
                </a:lnTo>
                <a:lnTo>
                  <a:pt x="78422" y="531700"/>
                </a:lnTo>
              </a:path>
            </a:pathLst>
          </a:custGeom>
          <a:noFill/>
          <a:ln>
            <a:solidFill>
              <a:schemeClr val="accent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3244246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636588" y="1436688"/>
            <a:ext cx="5110064" cy="2052197"/>
          </a:xfrm>
        </p:spPr>
        <p:txBody>
          <a:bodyPr/>
          <a:lstStyle/>
          <a:p>
            <a:r>
              <a:rPr lang="en-US"/>
              <a:t>Postgres powers connected passenger cars</a:t>
            </a:r>
          </a:p>
          <a:p>
            <a:pPr lvl="1"/>
            <a:r>
              <a:rPr lang="en-US"/>
              <a:t>Car manufacturer had monolithic existing system to power their connected vehicle services. Oracle history and open source preference led them to choose PostgreSQL as they moved to the cloud.</a:t>
            </a:r>
          </a:p>
          <a:p>
            <a:pPr lvl="1"/>
            <a:r>
              <a:rPr lang="en-US"/>
              <a:t>Modernized by replacing their old system with a cloud-native, microservices based system powered by Azure Database for PostgreSQL and Azure Kubernetes Service.</a:t>
            </a:r>
          </a:p>
          <a:p>
            <a:pPr lvl="1"/>
            <a:r>
              <a:rPr lang="en-US"/>
              <a:t>Hundreds of AKS clusters power dozens of applications users interact with in passenger cars, including navigation, entertainment, and a virtual assistant.</a:t>
            </a:r>
          </a:p>
          <a:p>
            <a:pPr lvl="1"/>
            <a:r>
              <a:rPr lang="en-US"/>
              <a:t>Postgres stores almost all backend data. For example, Postgres databases store the mapping of which customers have subscribed to each service offered by the platform - a cornerstone of the overall system.</a:t>
            </a:r>
          </a:p>
          <a:p>
            <a:pPr lvl="1"/>
            <a:r>
              <a:rPr lang="en-US"/>
              <a:t>Azure Database for PostgreSQL provides advanced security for sensitive data, high availability for mission-critical services, and cloud scale.</a:t>
            </a:r>
          </a:p>
        </p:txBody>
      </p:sp>
      <p:sp>
        <p:nvSpPr>
          <p:cNvPr id="2" name="Title 1"/>
          <p:cNvSpPr>
            <a:spLocks noGrp="1"/>
          </p:cNvSpPr>
          <p:nvPr>
            <p:ph type="title"/>
          </p:nvPr>
        </p:nvSpPr>
        <p:spPr>
          <a:xfrm>
            <a:off x="588263" y="457200"/>
            <a:ext cx="11018520" cy="492443"/>
          </a:xfrm>
        </p:spPr>
        <p:txBody>
          <a:bodyPr/>
          <a:lstStyle/>
          <a:p>
            <a:r>
              <a:rPr lang="en-US"/>
              <a:t>Connected Vehicle Backend</a:t>
            </a:r>
          </a:p>
        </p:txBody>
      </p:sp>
      <p:pic>
        <p:nvPicPr>
          <p:cNvPr id="1026" name="Picture 2">
            <a:extLst>
              <a:ext uri="{FF2B5EF4-FFF2-40B4-BE49-F238E27FC236}">
                <a16:creationId xmlns:a16="http://schemas.microsoft.com/office/drawing/2014/main" id="{EF8A44CB-06D8-452B-872E-C0C73EC23712}"/>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414979" y="283442"/>
            <a:ext cx="1977222" cy="1134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 name="Group 35">
            <a:extLst>
              <a:ext uri="{FF2B5EF4-FFF2-40B4-BE49-F238E27FC236}">
                <a16:creationId xmlns:a16="http://schemas.microsoft.com/office/drawing/2014/main" id="{58E1F3E4-3514-4550-96D2-69D98A4703D2}"/>
              </a:ext>
              <a:ext uri="{C183D7F6-B498-43B3-948B-1728B52AA6E4}">
                <adec:decorative xmlns:adec="http://schemas.microsoft.com/office/drawing/2017/decorative" val="1"/>
              </a:ext>
            </a:extLst>
          </p:cNvPr>
          <p:cNvGrpSpPr/>
          <p:nvPr/>
        </p:nvGrpSpPr>
        <p:grpSpPr>
          <a:xfrm>
            <a:off x="6211240" y="1956662"/>
            <a:ext cx="5535060" cy="1671366"/>
            <a:chOff x="7729366" y="1195299"/>
            <a:chExt cx="5535060" cy="1671366"/>
          </a:xfrm>
        </p:grpSpPr>
        <p:grpSp>
          <p:nvGrpSpPr>
            <p:cNvPr id="35" name="Group 34">
              <a:extLst>
                <a:ext uri="{FF2B5EF4-FFF2-40B4-BE49-F238E27FC236}">
                  <a16:creationId xmlns:a16="http://schemas.microsoft.com/office/drawing/2014/main" id="{D9F60EAF-FCD0-4ED3-8EC3-120C9DE5A6DE}"/>
                </a:ext>
              </a:extLst>
            </p:cNvPr>
            <p:cNvGrpSpPr/>
            <p:nvPr/>
          </p:nvGrpSpPr>
          <p:grpSpPr>
            <a:xfrm>
              <a:off x="7729366" y="1195299"/>
              <a:ext cx="1048670" cy="1671366"/>
              <a:chOff x="8468838" y="1195299"/>
              <a:chExt cx="1048670" cy="1671366"/>
            </a:xfrm>
          </p:grpSpPr>
          <p:grpSp>
            <p:nvGrpSpPr>
              <p:cNvPr id="8" name="Group 5">
                <a:extLst>
                  <a:ext uri="{FF2B5EF4-FFF2-40B4-BE49-F238E27FC236}">
                    <a16:creationId xmlns:a16="http://schemas.microsoft.com/office/drawing/2014/main" id="{FB37320C-AEF8-4D0D-A337-744595E862E8}"/>
                  </a:ext>
                </a:extLst>
              </p:cNvPr>
              <p:cNvGrpSpPr>
                <a:grpSpLocks noChangeAspect="1"/>
              </p:cNvGrpSpPr>
              <p:nvPr/>
            </p:nvGrpSpPr>
            <p:grpSpPr bwMode="auto">
              <a:xfrm>
                <a:off x="8785535" y="1195299"/>
                <a:ext cx="415277" cy="305069"/>
                <a:chOff x="2099" y="2416"/>
                <a:chExt cx="260" cy="187"/>
              </a:xfrm>
            </p:grpSpPr>
            <p:sp>
              <p:nvSpPr>
                <p:cNvPr id="9" name="AutoShape 4">
                  <a:extLst>
                    <a:ext uri="{FF2B5EF4-FFF2-40B4-BE49-F238E27FC236}">
                      <a16:creationId xmlns:a16="http://schemas.microsoft.com/office/drawing/2014/main" id="{51940878-F2E8-4D69-AC10-0554C5297DF8}"/>
                    </a:ext>
                  </a:extLst>
                </p:cNvPr>
                <p:cNvSpPr>
                  <a:spLocks noChangeAspect="1" noChangeArrowheads="1" noTextEdit="1"/>
                </p:cNvSpPr>
                <p:nvPr/>
              </p:nvSpPr>
              <p:spPr bwMode="auto">
                <a:xfrm>
                  <a:off x="2099" y="2416"/>
                  <a:ext cx="260"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1" name="Freeform 6">
                  <a:extLst>
                    <a:ext uri="{FF2B5EF4-FFF2-40B4-BE49-F238E27FC236}">
                      <a16:creationId xmlns:a16="http://schemas.microsoft.com/office/drawing/2014/main" id="{3E959091-E7A0-495B-ADD6-B3B3B6C71F0A}"/>
                    </a:ext>
                  </a:extLst>
                </p:cNvPr>
                <p:cNvSpPr>
                  <a:spLocks noEditPoints="1"/>
                </p:cNvSpPr>
                <p:nvPr/>
              </p:nvSpPr>
              <p:spPr bwMode="auto">
                <a:xfrm>
                  <a:off x="2234"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8 w 29"/>
                    <a:gd name="T11" fmla="*/ 54 h 64"/>
                    <a:gd name="T12" fmla="*/ 18 w 29"/>
                    <a:gd name="T13" fmla="*/ 11 h 64"/>
                    <a:gd name="T14" fmla="*/ 27 w 29"/>
                    <a:gd name="T15" fmla="*/ 8 h 64"/>
                    <a:gd name="T16" fmla="*/ 27 w 29"/>
                    <a:gd name="T17" fmla="*/ 57 h 64"/>
                    <a:gd name="T18" fmla="*/ 18 w 29"/>
                    <a:gd name="T19" fmla="*/ 54 h 64"/>
                    <a:gd name="T20" fmla="*/ 9 w 29"/>
                    <a:gd name="T21" fmla="*/ 51 h 64"/>
                    <a:gd name="T22" fmla="*/ 9 w 29"/>
                    <a:gd name="T23" fmla="*/ 12 h 64"/>
                    <a:gd name="T24" fmla="*/ 16 w 29"/>
                    <a:gd name="T25" fmla="*/ 11 h 64"/>
                    <a:gd name="T26" fmla="*/ 16 w 29"/>
                    <a:gd name="T27" fmla="*/ 54 h 64"/>
                    <a:gd name="T28" fmla="*/ 9 w 29"/>
                    <a:gd name="T29" fmla="*/ 51 h 64"/>
                    <a:gd name="T30" fmla="*/ 2 w 29"/>
                    <a:gd name="T31" fmla="*/ 49 h 64"/>
                    <a:gd name="T32" fmla="*/ 2 w 29"/>
                    <a:gd name="T33" fmla="*/ 15 h 64"/>
                    <a:gd name="T34" fmla="*/ 7 w 29"/>
                    <a:gd name="T35" fmla="*/ 14 h 64"/>
                    <a:gd name="T36" fmla="*/ 7 w 29"/>
                    <a:gd name="T37" fmla="*/ 51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8" y="54"/>
                      </a:moveTo>
                      <a:lnTo>
                        <a:pt x="18" y="11"/>
                      </a:lnTo>
                      <a:lnTo>
                        <a:pt x="27" y="8"/>
                      </a:lnTo>
                      <a:lnTo>
                        <a:pt x="27" y="57"/>
                      </a:lnTo>
                      <a:lnTo>
                        <a:pt x="18" y="54"/>
                      </a:lnTo>
                      <a:close/>
                      <a:moveTo>
                        <a:pt x="9" y="51"/>
                      </a:moveTo>
                      <a:lnTo>
                        <a:pt x="9" y="12"/>
                      </a:lnTo>
                      <a:lnTo>
                        <a:pt x="16" y="11"/>
                      </a:lnTo>
                      <a:lnTo>
                        <a:pt x="16" y="54"/>
                      </a:lnTo>
                      <a:lnTo>
                        <a:pt x="9" y="51"/>
                      </a:lnTo>
                      <a:close/>
                      <a:moveTo>
                        <a:pt x="2" y="49"/>
                      </a:moveTo>
                      <a:lnTo>
                        <a:pt x="2" y="15"/>
                      </a:lnTo>
                      <a:lnTo>
                        <a:pt x="7" y="14"/>
                      </a:lnTo>
                      <a:lnTo>
                        <a:pt x="7" y="51"/>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2" name="Freeform 7">
                  <a:extLst>
                    <a:ext uri="{FF2B5EF4-FFF2-40B4-BE49-F238E27FC236}">
                      <a16:creationId xmlns:a16="http://schemas.microsoft.com/office/drawing/2014/main" id="{5CE59BA7-A4F5-462C-BEE8-CE08FF824AEA}"/>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3" name="Freeform 8">
                  <a:extLst>
                    <a:ext uri="{FF2B5EF4-FFF2-40B4-BE49-F238E27FC236}">
                      <a16:creationId xmlns:a16="http://schemas.microsoft.com/office/drawing/2014/main" id="{790FE30A-C86D-40BC-9769-81FCDEA76A73}"/>
                    </a:ext>
                  </a:extLst>
                </p:cNvPr>
                <p:cNvSpPr>
                  <a:spLocks noEditPoints="1"/>
                </p:cNvSpPr>
                <p:nvPr/>
              </p:nvSpPr>
              <p:spPr bwMode="auto">
                <a:xfrm>
                  <a:off x="2142"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7 w 29"/>
                    <a:gd name="T11" fmla="*/ 54 h 64"/>
                    <a:gd name="T12" fmla="*/ 17 w 29"/>
                    <a:gd name="T13" fmla="*/ 11 h 64"/>
                    <a:gd name="T14" fmla="*/ 26 w 29"/>
                    <a:gd name="T15" fmla="*/ 8 h 64"/>
                    <a:gd name="T16" fmla="*/ 26 w 29"/>
                    <a:gd name="T17" fmla="*/ 57 h 64"/>
                    <a:gd name="T18" fmla="*/ 17 w 29"/>
                    <a:gd name="T19" fmla="*/ 54 h 64"/>
                    <a:gd name="T20" fmla="*/ 8 w 29"/>
                    <a:gd name="T21" fmla="*/ 51 h 64"/>
                    <a:gd name="T22" fmla="*/ 8 w 29"/>
                    <a:gd name="T23" fmla="*/ 12 h 64"/>
                    <a:gd name="T24" fmla="*/ 16 w 29"/>
                    <a:gd name="T25" fmla="*/ 11 h 64"/>
                    <a:gd name="T26" fmla="*/ 16 w 29"/>
                    <a:gd name="T27" fmla="*/ 54 h 64"/>
                    <a:gd name="T28" fmla="*/ 8 w 29"/>
                    <a:gd name="T29" fmla="*/ 51 h 64"/>
                    <a:gd name="T30" fmla="*/ 1 w 29"/>
                    <a:gd name="T31" fmla="*/ 49 h 64"/>
                    <a:gd name="T32" fmla="*/ 1 w 29"/>
                    <a:gd name="T33" fmla="*/ 15 h 64"/>
                    <a:gd name="T34" fmla="*/ 7 w 29"/>
                    <a:gd name="T35" fmla="*/ 14 h 64"/>
                    <a:gd name="T36" fmla="*/ 7 w 29"/>
                    <a:gd name="T37" fmla="*/ 51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7" y="54"/>
                      </a:moveTo>
                      <a:lnTo>
                        <a:pt x="17" y="11"/>
                      </a:lnTo>
                      <a:lnTo>
                        <a:pt x="26" y="8"/>
                      </a:lnTo>
                      <a:lnTo>
                        <a:pt x="26" y="57"/>
                      </a:lnTo>
                      <a:lnTo>
                        <a:pt x="17" y="54"/>
                      </a:lnTo>
                      <a:close/>
                      <a:moveTo>
                        <a:pt x="8" y="51"/>
                      </a:moveTo>
                      <a:lnTo>
                        <a:pt x="8" y="12"/>
                      </a:lnTo>
                      <a:lnTo>
                        <a:pt x="16" y="11"/>
                      </a:lnTo>
                      <a:lnTo>
                        <a:pt x="16" y="54"/>
                      </a:lnTo>
                      <a:lnTo>
                        <a:pt x="8" y="51"/>
                      </a:lnTo>
                      <a:close/>
                      <a:moveTo>
                        <a:pt x="1" y="49"/>
                      </a:moveTo>
                      <a:lnTo>
                        <a:pt x="1" y="15"/>
                      </a:lnTo>
                      <a:lnTo>
                        <a:pt x="7" y="14"/>
                      </a:lnTo>
                      <a:lnTo>
                        <a:pt x="7" y="51"/>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4" name="Freeform 9">
                  <a:extLst>
                    <a:ext uri="{FF2B5EF4-FFF2-40B4-BE49-F238E27FC236}">
                      <a16:creationId xmlns:a16="http://schemas.microsoft.com/office/drawing/2014/main" id="{DAA7EC64-F7F8-4E98-B53B-C4061BBEABC3}"/>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10">
                  <a:extLst>
                    <a:ext uri="{FF2B5EF4-FFF2-40B4-BE49-F238E27FC236}">
                      <a16:creationId xmlns:a16="http://schemas.microsoft.com/office/drawing/2014/main" id="{940DCF48-E44A-43B8-81AB-F435D1B23DE5}"/>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11">
                  <a:extLst>
                    <a:ext uri="{FF2B5EF4-FFF2-40B4-BE49-F238E27FC236}">
                      <a16:creationId xmlns:a16="http://schemas.microsoft.com/office/drawing/2014/main" id="{BE6AA68E-1B4B-4C7E-A2E1-E021F3C045D6}"/>
                    </a:ext>
                  </a:extLst>
                </p:cNvPr>
                <p:cNvSpPr>
                  <a:spLocks noEditPoints="1"/>
                </p:cNvSpPr>
                <p:nvPr/>
              </p:nvSpPr>
              <p:spPr bwMode="auto">
                <a:xfrm>
                  <a:off x="2142"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7 w 29"/>
                    <a:gd name="T11" fmla="*/ 53 h 64"/>
                    <a:gd name="T12" fmla="*/ 17 w 29"/>
                    <a:gd name="T13" fmla="*/ 10 h 64"/>
                    <a:gd name="T14" fmla="*/ 26 w 29"/>
                    <a:gd name="T15" fmla="*/ 7 h 64"/>
                    <a:gd name="T16" fmla="*/ 26 w 29"/>
                    <a:gd name="T17" fmla="*/ 56 h 64"/>
                    <a:gd name="T18" fmla="*/ 17 w 29"/>
                    <a:gd name="T19" fmla="*/ 53 h 64"/>
                    <a:gd name="T20" fmla="*/ 8 w 29"/>
                    <a:gd name="T21" fmla="*/ 50 h 64"/>
                    <a:gd name="T22" fmla="*/ 8 w 29"/>
                    <a:gd name="T23" fmla="*/ 12 h 64"/>
                    <a:gd name="T24" fmla="*/ 16 w 29"/>
                    <a:gd name="T25" fmla="*/ 10 h 64"/>
                    <a:gd name="T26" fmla="*/ 16 w 29"/>
                    <a:gd name="T27" fmla="*/ 53 h 64"/>
                    <a:gd name="T28" fmla="*/ 8 w 29"/>
                    <a:gd name="T29" fmla="*/ 50 h 64"/>
                    <a:gd name="T30" fmla="*/ 1 w 29"/>
                    <a:gd name="T31" fmla="*/ 49 h 64"/>
                    <a:gd name="T32" fmla="*/ 1 w 29"/>
                    <a:gd name="T33" fmla="*/ 15 h 64"/>
                    <a:gd name="T34" fmla="*/ 7 w 29"/>
                    <a:gd name="T35" fmla="*/ 13 h 64"/>
                    <a:gd name="T36" fmla="*/ 7 w 29"/>
                    <a:gd name="T37" fmla="*/ 50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7" y="53"/>
                      </a:moveTo>
                      <a:lnTo>
                        <a:pt x="17" y="10"/>
                      </a:lnTo>
                      <a:lnTo>
                        <a:pt x="26" y="7"/>
                      </a:lnTo>
                      <a:lnTo>
                        <a:pt x="26" y="56"/>
                      </a:lnTo>
                      <a:lnTo>
                        <a:pt x="17" y="53"/>
                      </a:lnTo>
                      <a:close/>
                      <a:moveTo>
                        <a:pt x="8" y="50"/>
                      </a:moveTo>
                      <a:lnTo>
                        <a:pt x="8" y="12"/>
                      </a:lnTo>
                      <a:lnTo>
                        <a:pt x="16" y="10"/>
                      </a:lnTo>
                      <a:lnTo>
                        <a:pt x="16" y="53"/>
                      </a:lnTo>
                      <a:lnTo>
                        <a:pt x="8" y="50"/>
                      </a:lnTo>
                      <a:close/>
                      <a:moveTo>
                        <a:pt x="1" y="49"/>
                      </a:moveTo>
                      <a:lnTo>
                        <a:pt x="1" y="15"/>
                      </a:lnTo>
                      <a:lnTo>
                        <a:pt x="7" y="13"/>
                      </a:lnTo>
                      <a:lnTo>
                        <a:pt x="7" y="50"/>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2">
                  <a:extLst>
                    <a:ext uri="{FF2B5EF4-FFF2-40B4-BE49-F238E27FC236}">
                      <a16:creationId xmlns:a16="http://schemas.microsoft.com/office/drawing/2014/main" id="{09343696-B08D-458F-94B2-C597611A3D83}"/>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3">
                  <a:extLst>
                    <a:ext uri="{FF2B5EF4-FFF2-40B4-BE49-F238E27FC236}">
                      <a16:creationId xmlns:a16="http://schemas.microsoft.com/office/drawing/2014/main" id="{B169DCB6-ECCE-43F6-8948-343F287BFE1A}"/>
                    </a:ext>
                  </a:extLst>
                </p:cNvPr>
                <p:cNvSpPr>
                  <a:spLocks noEditPoints="1"/>
                </p:cNvSpPr>
                <p:nvPr/>
              </p:nvSpPr>
              <p:spPr bwMode="auto">
                <a:xfrm>
                  <a:off x="2234"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8 w 29"/>
                    <a:gd name="T11" fmla="*/ 53 h 64"/>
                    <a:gd name="T12" fmla="*/ 18 w 29"/>
                    <a:gd name="T13" fmla="*/ 10 h 64"/>
                    <a:gd name="T14" fmla="*/ 27 w 29"/>
                    <a:gd name="T15" fmla="*/ 7 h 64"/>
                    <a:gd name="T16" fmla="*/ 27 w 29"/>
                    <a:gd name="T17" fmla="*/ 56 h 64"/>
                    <a:gd name="T18" fmla="*/ 18 w 29"/>
                    <a:gd name="T19" fmla="*/ 53 h 64"/>
                    <a:gd name="T20" fmla="*/ 9 w 29"/>
                    <a:gd name="T21" fmla="*/ 50 h 64"/>
                    <a:gd name="T22" fmla="*/ 9 w 29"/>
                    <a:gd name="T23" fmla="*/ 12 h 64"/>
                    <a:gd name="T24" fmla="*/ 16 w 29"/>
                    <a:gd name="T25" fmla="*/ 10 h 64"/>
                    <a:gd name="T26" fmla="*/ 16 w 29"/>
                    <a:gd name="T27" fmla="*/ 53 h 64"/>
                    <a:gd name="T28" fmla="*/ 9 w 29"/>
                    <a:gd name="T29" fmla="*/ 50 h 64"/>
                    <a:gd name="T30" fmla="*/ 2 w 29"/>
                    <a:gd name="T31" fmla="*/ 49 h 64"/>
                    <a:gd name="T32" fmla="*/ 2 w 29"/>
                    <a:gd name="T33" fmla="*/ 15 h 64"/>
                    <a:gd name="T34" fmla="*/ 7 w 29"/>
                    <a:gd name="T35" fmla="*/ 13 h 64"/>
                    <a:gd name="T36" fmla="*/ 7 w 29"/>
                    <a:gd name="T37" fmla="*/ 50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8" y="53"/>
                      </a:moveTo>
                      <a:lnTo>
                        <a:pt x="18" y="10"/>
                      </a:lnTo>
                      <a:lnTo>
                        <a:pt x="27" y="7"/>
                      </a:lnTo>
                      <a:lnTo>
                        <a:pt x="27" y="56"/>
                      </a:lnTo>
                      <a:lnTo>
                        <a:pt x="18" y="53"/>
                      </a:lnTo>
                      <a:close/>
                      <a:moveTo>
                        <a:pt x="9" y="50"/>
                      </a:moveTo>
                      <a:lnTo>
                        <a:pt x="9" y="12"/>
                      </a:lnTo>
                      <a:lnTo>
                        <a:pt x="16" y="10"/>
                      </a:lnTo>
                      <a:lnTo>
                        <a:pt x="16" y="53"/>
                      </a:lnTo>
                      <a:lnTo>
                        <a:pt x="9" y="50"/>
                      </a:lnTo>
                      <a:close/>
                      <a:moveTo>
                        <a:pt x="2" y="49"/>
                      </a:moveTo>
                      <a:lnTo>
                        <a:pt x="2" y="15"/>
                      </a:lnTo>
                      <a:lnTo>
                        <a:pt x="7" y="13"/>
                      </a:lnTo>
                      <a:lnTo>
                        <a:pt x="7" y="50"/>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4">
                  <a:extLst>
                    <a:ext uri="{FF2B5EF4-FFF2-40B4-BE49-F238E27FC236}">
                      <a16:creationId xmlns:a16="http://schemas.microsoft.com/office/drawing/2014/main" id="{06F37BFD-B146-4D29-80B8-D18B0DAADE94}"/>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5">
                  <a:extLst>
                    <a:ext uri="{FF2B5EF4-FFF2-40B4-BE49-F238E27FC236}">
                      <a16:creationId xmlns:a16="http://schemas.microsoft.com/office/drawing/2014/main" id="{69E3FCA3-DAC7-4208-B50D-8447A9184E65}"/>
                    </a:ext>
                  </a:extLst>
                </p:cNvPr>
                <p:cNvSpPr>
                  <a:spLocks noEditPoints="1"/>
                </p:cNvSpPr>
                <p:nvPr/>
              </p:nvSpPr>
              <p:spPr bwMode="auto">
                <a:xfrm>
                  <a:off x="2192" y="2478"/>
                  <a:ext cx="29" cy="63"/>
                </a:xfrm>
                <a:custGeom>
                  <a:avLst/>
                  <a:gdLst>
                    <a:gd name="T0" fmla="*/ 17 w 29"/>
                    <a:gd name="T1" fmla="*/ 54 h 63"/>
                    <a:gd name="T2" fmla="*/ 17 w 29"/>
                    <a:gd name="T3" fmla="*/ 9 h 63"/>
                    <a:gd name="T4" fmla="*/ 24 w 29"/>
                    <a:gd name="T5" fmla="*/ 6 h 63"/>
                    <a:gd name="T6" fmla="*/ 24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4" y="6"/>
                      </a:lnTo>
                      <a:lnTo>
                        <a:pt x="24"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6">
                  <a:extLst>
                    <a:ext uri="{FF2B5EF4-FFF2-40B4-BE49-F238E27FC236}">
                      <a16:creationId xmlns:a16="http://schemas.microsoft.com/office/drawing/2014/main" id="{05721AE7-8A06-4552-955B-D4CDFF4C406F}"/>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 name="Freeform 17">
                  <a:extLst>
                    <a:ext uri="{FF2B5EF4-FFF2-40B4-BE49-F238E27FC236}">
                      <a16:creationId xmlns:a16="http://schemas.microsoft.com/office/drawing/2014/main" id="{2D6BD95F-F4D2-437B-B7DD-9210EF611295}"/>
                    </a:ext>
                  </a:extLst>
                </p:cNvPr>
                <p:cNvSpPr>
                  <a:spLocks noEditPoints="1"/>
                </p:cNvSpPr>
                <p:nvPr/>
              </p:nvSpPr>
              <p:spPr bwMode="auto">
                <a:xfrm>
                  <a:off x="2099" y="2478"/>
                  <a:ext cx="29" cy="63"/>
                </a:xfrm>
                <a:custGeom>
                  <a:avLst/>
                  <a:gdLst>
                    <a:gd name="T0" fmla="*/ 0 w 29"/>
                    <a:gd name="T1" fmla="*/ 9 h 63"/>
                    <a:gd name="T2" fmla="*/ 0 w 29"/>
                    <a:gd name="T3" fmla="*/ 51 h 63"/>
                    <a:gd name="T4" fmla="*/ 29 w 29"/>
                    <a:gd name="T5" fmla="*/ 63 h 63"/>
                    <a:gd name="T6" fmla="*/ 29 w 29"/>
                    <a:gd name="T7" fmla="*/ 0 h 63"/>
                    <a:gd name="T8" fmla="*/ 0 w 29"/>
                    <a:gd name="T9" fmla="*/ 9 h 63"/>
                    <a:gd name="T10" fmla="*/ 18 w 29"/>
                    <a:gd name="T11" fmla="*/ 54 h 63"/>
                    <a:gd name="T12" fmla="*/ 18 w 29"/>
                    <a:gd name="T13" fmla="*/ 9 h 63"/>
                    <a:gd name="T14" fmla="*/ 26 w 29"/>
                    <a:gd name="T15" fmla="*/ 6 h 63"/>
                    <a:gd name="T16" fmla="*/ 26 w 29"/>
                    <a:gd name="T17" fmla="*/ 55 h 63"/>
                    <a:gd name="T18" fmla="*/ 18 w 29"/>
                    <a:gd name="T19" fmla="*/ 54 h 63"/>
                    <a:gd name="T20" fmla="*/ 9 w 29"/>
                    <a:gd name="T21" fmla="*/ 51 h 63"/>
                    <a:gd name="T22" fmla="*/ 9 w 29"/>
                    <a:gd name="T23" fmla="*/ 12 h 63"/>
                    <a:gd name="T24" fmla="*/ 15 w 29"/>
                    <a:gd name="T25" fmla="*/ 11 h 63"/>
                    <a:gd name="T26" fmla="*/ 15 w 29"/>
                    <a:gd name="T27" fmla="*/ 52 h 63"/>
                    <a:gd name="T28" fmla="*/ 9 w 29"/>
                    <a:gd name="T29" fmla="*/ 51 h 63"/>
                    <a:gd name="T30" fmla="*/ 1 w 29"/>
                    <a:gd name="T31" fmla="*/ 48 h 63"/>
                    <a:gd name="T32" fmla="*/ 1 w 29"/>
                    <a:gd name="T33" fmla="*/ 14 h 63"/>
                    <a:gd name="T34" fmla="*/ 6 w 29"/>
                    <a:gd name="T35" fmla="*/ 12 h 63"/>
                    <a:gd name="T36" fmla="*/ 6 w 29"/>
                    <a:gd name="T37" fmla="*/ 49 h 63"/>
                    <a:gd name="T38" fmla="*/ 1 w 29"/>
                    <a:gd name="T3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0" y="9"/>
                      </a:moveTo>
                      <a:lnTo>
                        <a:pt x="0" y="51"/>
                      </a:lnTo>
                      <a:lnTo>
                        <a:pt x="29" y="63"/>
                      </a:lnTo>
                      <a:lnTo>
                        <a:pt x="29" y="0"/>
                      </a:lnTo>
                      <a:lnTo>
                        <a:pt x="0" y="9"/>
                      </a:lnTo>
                      <a:close/>
                      <a:moveTo>
                        <a:pt x="18" y="54"/>
                      </a:moveTo>
                      <a:lnTo>
                        <a:pt x="18" y="9"/>
                      </a:lnTo>
                      <a:lnTo>
                        <a:pt x="26" y="6"/>
                      </a:lnTo>
                      <a:lnTo>
                        <a:pt x="26" y="55"/>
                      </a:lnTo>
                      <a:lnTo>
                        <a:pt x="18" y="54"/>
                      </a:lnTo>
                      <a:close/>
                      <a:moveTo>
                        <a:pt x="9" y="51"/>
                      </a:moveTo>
                      <a:lnTo>
                        <a:pt x="9" y="12"/>
                      </a:lnTo>
                      <a:lnTo>
                        <a:pt x="15" y="11"/>
                      </a:lnTo>
                      <a:lnTo>
                        <a:pt x="15" y="52"/>
                      </a:lnTo>
                      <a:lnTo>
                        <a:pt x="9" y="51"/>
                      </a:lnTo>
                      <a:close/>
                      <a:moveTo>
                        <a:pt x="1" y="48"/>
                      </a:moveTo>
                      <a:lnTo>
                        <a:pt x="1" y="14"/>
                      </a:lnTo>
                      <a:lnTo>
                        <a:pt x="6" y="12"/>
                      </a:lnTo>
                      <a:lnTo>
                        <a:pt x="6" y="49"/>
                      </a:lnTo>
                      <a:lnTo>
                        <a:pt x="1" y="48"/>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3" name="Freeform 18">
                  <a:extLst>
                    <a:ext uri="{FF2B5EF4-FFF2-40B4-BE49-F238E27FC236}">
                      <a16:creationId xmlns:a16="http://schemas.microsoft.com/office/drawing/2014/main" id="{8FEEECDB-9C41-485D-B872-F6D59C35783D}"/>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4" name="Freeform 19">
                  <a:extLst>
                    <a:ext uri="{FF2B5EF4-FFF2-40B4-BE49-F238E27FC236}">
                      <a16:creationId xmlns:a16="http://schemas.microsoft.com/office/drawing/2014/main" id="{996CBBA2-47BA-4963-B806-EDC1B5769177}"/>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20">
                  <a:extLst>
                    <a:ext uri="{FF2B5EF4-FFF2-40B4-BE49-F238E27FC236}">
                      <a16:creationId xmlns:a16="http://schemas.microsoft.com/office/drawing/2014/main" id="{F872D2CE-040C-45D8-852F-F1A92478688B}"/>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21">
                  <a:extLst>
                    <a:ext uri="{FF2B5EF4-FFF2-40B4-BE49-F238E27FC236}">
                      <a16:creationId xmlns:a16="http://schemas.microsoft.com/office/drawing/2014/main" id="{5440AD15-C992-4C3C-BC45-09F834C092DE}"/>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22">
                  <a:extLst>
                    <a:ext uri="{FF2B5EF4-FFF2-40B4-BE49-F238E27FC236}">
                      <a16:creationId xmlns:a16="http://schemas.microsoft.com/office/drawing/2014/main" id="{1975BBB2-E21F-4C3A-9512-6E6B6E7CE4CC}"/>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23">
                  <a:extLst>
                    <a:ext uri="{FF2B5EF4-FFF2-40B4-BE49-F238E27FC236}">
                      <a16:creationId xmlns:a16="http://schemas.microsoft.com/office/drawing/2014/main" id="{D6DC7305-FD31-422C-A38C-D851054BFBD7}"/>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24">
                  <a:extLst>
                    <a:ext uri="{FF2B5EF4-FFF2-40B4-BE49-F238E27FC236}">
                      <a16:creationId xmlns:a16="http://schemas.microsoft.com/office/drawing/2014/main" id="{378E81AD-BB80-42F0-835D-0F09DF0F310B}"/>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25">
                  <a:extLst>
                    <a:ext uri="{FF2B5EF4-FFF2-40B4-BE49-F238E27FC236}">
                      <a16:creationId xmlns:a16="http://schemas.microsoft.com/office/drawing/2014/main" id="{2BB4A1D9-E770-4225-AE38-1094B2F382A4}"/>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26">
                  <a:extLst>
                    <a:ext uri="{FF2B5EF4-FFF2-40B4-BE49-F238E27FC236}">
                      <a16:creationId xmlns:a16="http://schemas.microsoft.com/office/drawing/2014/main" id="{22353CD9-2679-4528-83A2-C7510A04C015}"/>
                    </a:ext>
                  </a:extLst>
                </p:cNvPr>
                <p:cNvSpPr>
                  <a:spLocks noEditPoints="1"/>
                </p:cNvSpPr>
                <p:nvPr/>
              </p:nvSpPr>
              <p:spPr bwMode="auto">
                <a:xfrm>
                  <a:off x="2283" y="2478"/>
                  <a:ext cx="29" cy="63"/>
                </a:xfrm>
                <a:custGeom>
                  <a:avLst/>
                  <a:gdLst>
                    <a:gd name="T0" fmla="*/ 17 w 29"/>
                    <a:gd name="T1" fmla="*/ 54 h 63"/>
                    <a:gd name="T2" fmla="*/ 17 w 29"/>
                    <a:gd name="T3" fmla="*/ 9 h 63"/>
                    <a:gd name="T4" fmla="*/ 25 w 29"/>
                    <a:gd name="T5" fmla="*/ 6 h 63"/>
                    <a:gd name="T6" fmla="*/ 25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5" y="6"/>
                      </a:lnTo>
                      <a:lnTo>
                        <a:pt x="25"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extBox 31">
                <a:extLst>
                  <a:ext uri="{FF2B5EF4-FFF2-40B4-BE49-F238E27FC236}">
                    <a16:creationId xmlns:a16="http://schemas.microsoft.com/office/drawing/2014/main" id="{CE5B9E3D-1068-4FB7-BAAB-F8CB60F4A737}"/>
                  </a:ext>
                </a:extLst>
              </p:cNvPr>
              <p:cNvSpPr txBox="1"/>
              <p:nvPr/>
            </p:nvSpPr>
            <p:spPr>
              <a:xfrm>
                <a:off x="8468838" y="1539492"/>
                <a:ext cx="1048670" cy="300514"/>
              </a:xfrm>
              <a:prstGeom prst="rect">
                <a:avLst/>
              </a:prstGeom>
              <a:noFill/>
            </p:spPr>
            <p:txBody>
              <a:bodyPr wrap="none" lIns="0" tIns="0" rIns="0" bIns="0" rtlCol="0">
                <a:spAutoFit/>
              </a:bodyPr>
              <a:lstStyle/>
              <a:p>
                <a:pPr algn="ctr"/>
                <a:r>
                  <a:rPr lang="en-US" sz="900"/>
                  <a:t>Azure </a:t>
                </a:r>
              </a:p>
              <a:p>
                <a:pPr algn="ctr"/>
                <a:r>
                  <a:rPr lang="en-US" sz="900"/>
                  <a:t>Kubernetes Service</a:t>
                </a:r>
              </a:p>
            </p:txBody>
          </p:sp>
          <p:pic>
            <p:nvPicPr>
              <p:cNvPr id="33" name="Graphic 32">
                <a:extLst>
                  <a:ext uri="{FF2B5EF4-FFF2-40B4-BE49-F238E27FC236}">
                    <a16:creationId xmlns:a16="http://schemas.microsoft.com/office/drawing/2014/main" id="{C72E4D6D-EACB-4E49-8B6E-BD950F4FD3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72577" y="2225473"/>
                <a:ext cx="641192" cy="641192"/>
              </a:xfrm>
              <a:prstGeom prst="rect">
                <a:avLst/>
              </a:prstGeom>
            </p:spPr>
          </p:pic>
          <p:cxnSp>
            <p:nvCxnSpPr>
              <p:cNvPr id="6" name="Straight Arrow Connector 5">
                <a:extLst>
                  <a:ext uri="{FF2B5EF4-FFF2-40B4-BE49-F238E27FC236}">
                    <a16:creationId xmlns:a16="http://schemas.microsoft.com/office/drawing/2014/main" id="{531958F9-BE9B-45C4-A174-BDAED46401E0}"/>
                  </a:ext>
                </a:extLst>
              </p:cNvPr>
              <p:cNvCxnSpPr/>
              <p:nvPr/>
            </p:nvCxnSpPr>
            <p:spPr>
              <a:xfrm>
                <a:off x="8993173" y="1898244"/>
                <a:ext cx="0" cy="233014"/>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658DDB64-3E4E-4B7A-9216-0E6228634E09}"/>
                </a:ext>
              </a:extLst>
            </p:cNvPr>
            <p:cNvGrpSpPr/>
            <p:nvPr/>
          </p:nvGrpSpPr>
          <p:grpSpPr>
            <a:xfrm>
              <a:off x="8842549" y="1195299"/>
              <a:ext cx="1048670" cy="1671366"/>
              <a:chOff x="8468838" y="1195299"/>
              <a:chExt cx="1048670" cy="1671366"/>
            </a:xfrm>
          </p:grpSpPr>
          <p:grpSp>
            <p:nvGrpSpPr>
              <p:cNvPr id="38" name="Group 5">
                <a:extLst>
                  <a:ext uri="{FF2B5EF4-FFF2-40B4-BE49-F238E27FC236}">
                    <a16:creationId xmlns:a16="http://schemas.microsoft.com/office/drawing/2014/main" id="{5B178E33-B1B9-4C17-ACA7-F663C26DE542}"/>
                  </a:ext>
                </a:extLst>
              </p:cNvPr>
              <p:cNvGrpSpPr>
                <a:grpSpLocks noChangeAspect="1"/>
              </p:cNvGrpSpPr>
              <p:nvPr/>
            </p:nvGrpSpPr>
            <p:grpSpPr bwMode="auto">
              <a:xfrm>
                <a:off x="8785535" y="1195299"/>
                <a:ext cx="415277" cy="305069"/>
                <a:chOff x="2099" y="2416"/>
                <a:chExt cx="260" cy="187"/>
              </a:xfrm>
            </p:grpSpPr>
            <p:sp>
              <p:nvSpPr>
                <p:cNvPr id="42" name="AutoShape 4">
                  <a:extLst>
                    <a:ext uri="{FF2B5EF4-FFF2-40B4-BE49-F238E27FC236}">
                      <a16:creationId xmlns:a16="http://schemas.microsoft.com/office/drawing/2014/main" id="{62044F6E-2B48-4004-A2F9-83C3159BF4E2}"/>
                    </a:ext>
                  </a:extLst>
                </p:cNvPr>
                <p:cNvSpPr>
                  <a:spLocks noChangeAspect="1" noChangeArrowheads="1" noTextEdit="1"/>
                </p:cNvSpPr>
                <p:nvPr/>
              </p:nvSpPr>
              <p:spPr bwMode="auto">
                <a:xfrm>
                  <a:off x="2099" y="2416"/>
                  <a:ext cx="260"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3" name="Freeform 6">
                  <a:extLst>
                    <a:ext uri="{FF2B5EF4-FFF2-40B4-BE49-F238E27FC236}">
                      <a16:creationId xmlns:a16="http://schemas.microsoft.com/office/drawing/2014/main" id="{6AF2D0FB-1081-4C60-887A-7AD15F494B06}"/>
                    </a:ext>
                  </a:extLst>
                </p:cNvPr>
                <p:cNvSpPr>
                  <a:spLocks noEditPoints="1"/>
                </p:cNvSpPr>
                <p:nvPr/>
              </p:nvSpPr>
              <p:spPr bwMode="auto">
                <a:xfrm>
                  <a:off x="2234"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8 w 29"/>
                    <a:gd name="T11" fmla="*/ 54 h 64"/>
                    <a:gd name="T12" fmla="*/ 18 w 29"/>
                    <a:gd name="T13" fmla="*/ 11 h 64"/>
                    <a:gd name="T14" fmla="*/ 27 w 29"/>
                    <a:gd name="T15" fmla="*/ 8 h 64"/>
                    <a:gd name="T16" fmla="*/ 27 w 29"/>
                    <a:gd name="T17" fmla="*/ 57 h 64"/>
                    <a:gd name="T18" fmla="*/ 18 w 29"/>
                    <a:gd name="T19" fmla="*/ 54 h 64"/>
                    <a:gd name="T20" fmla="*/ 9 w 29"/>
                    <a:gd name="T21" fmla="*/ 51 h 64"/>
                    <a:gd name="T22" fmla="*/ 9 w 29"/>
                    <a:gd name="T23" fmla="*/ 12 h 64"/>
                    <a:gd name="T24" fmla="*/ 16 w 29"/>
                    <a:gd name="T25" fmla="*/ 11 h 64"/>
                    <a:gd name="T26" fmla="*/ 16 w 29"/>
                    <a:gd name="T27" fmla="*/ 54 h 64"/>
                    <a:gd name="T28" fmla="*/ 9 w 29"/>
                    <a:gd name="T29" fmla="*/ 51 h 64"/>
                    <a:gd name="T30" fmla="*/ 2 w 29"/>
                    <a:gd name="T31" fmla="*/ 49 h 64"/>
                    <a:gd name="T32" fmla="*/ 2 w 29"/>
                    <a:gd name="T33" fmla="*/ 15 h 64"/>
                    <a:gd name="T34" fmla="*/ 7 w 29"/>
                    <a:gd name="T35" fmla="*/ 14 h 64"/>
                    <a:gd name="T36" fmla="*/ 7 w 29"/>
                    <a:gd name="T37" fmla="*/ 51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8" y="54"/>
                      </a:moveTo>
                      <a:lnTo>
                        <a:pt x="18" y="11"/>
                      </a:lnTo>
                      <a:lnTo>
                        <a:pt x="27" y="8"/>
                      </a:lnTo>
                      <a:lnTo>
                        <a:pt x="27" y="57"/>
                      </a:lnTo>
                      <a:lnTo>
                        <a:pt x="18" y="54"/>
                      </a:lnTo>
                      <a:close/>
                      <a:moveTo>
                        <a:pt x="9" y="51"/>
                      </a:moveTo>
                      <a:lnTo>
                        <a:pt x="9" y="12"/>
                      </a:lnTo>
                      <a:lnTo>
                        <a:pt x="16" y="11"/>
                      </a:lnTo>
                      <a:lnTo>
                        <a:pt x="16" y="54"/>
                      </a:lnTo>
                      <a:lnTo>
                        <a:pt x="9" y="51"/>
                      </a:lnTo>
                      <a:close/>
                      <a:moveTo>
                        <a:pt x="2" y="49"/>
                      </a:moveTo>
                      <a:lnTo>
                        <a:pt x="2" y="15"/>
                      </a:lnTo>
                      <a:lnTo>
                        <a:pt x="7" y="14"/>
                      </a:lnTo>
                      <a:lnTo>
                        <a:pt x="7" y="51"/>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4" name="Freeform 7">
                  <a:extLst>
                    <a:ext uri="{FF2B5EF4-FFF2-40B4-BE49-F238E27FC236}">
                      <a16:creationId xmlns:a16="http://schemas.microsoft.com/office/drawing/2014/main" id="{A8BC4C15-F480-4E75-AD04-3AAF39B2D5D7}"/>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5" name="Freeform 8">
                  <a:extLst>
                    <a:ext uri="{FF2B5EF4-FFF2-40B4-BE49-F238E27FC236}">
                      <a16:creationId xmlns:a16="http://schemas.microsoft.com/office/drawing/2014/main" id="{DA055A89-B4FD-4244-8690-A75E47B85895}"/>
                    </a:ext>
                  </a:extLst>
                </p:cNvPr>
                <p:cNvSpPr>
                  <a:spLocks noEditPoints="1"/>
                </p:cNvSpPr>
                <p:nvPr/>
              </p:nvSpPr>
              <p:spPr bwMode="auto">
                <a:xfrm>
                  <a:off x="2142"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7 w 29"/>
                    <a:gd name="T11" fmla="*/ 54 h 64"/>
                    <a:gd name="T12" fmla="*/ 17 w 29"/>
                    <a:gd name="T13" fmla="*/ 11 h 64"/>
                    <a:gd name="T14" fmla="*/ 26 w 29"/>
                    <a:gd name="T15" fmla="*/ 8 h 64"/>
                    <a:gd name="T16" fmla="*/ 26 w 29"/>
                    <a:gd name="T17" fmla="*/ 57 h 64"/>
                    <a:gd name="T18" fmla="*/ 17 w 29"/>
                    <a:gd name="T19" fmla="*/ 54 h 64"/>
                    <a:gd name="T20" fmla="*/ 8 w 29"/>
                    <a:gd name="T21" fmla="*/ 51 h 64"/>
                    <a:gd name="T22" fmla="*/ 8 w 29"/>
                    <a:gd name="T23" fmla="*/ 12 h 64"/>
                    <a:gd name="T24" fmla="*/ 16 w 29"/>
                    <a:gd name="T25" fmla="*/ 11 h 64"/>
                    <a:gd name="T26" fmla="*/ 16 w 29"/>
                    <a:gd name="T27" fmla="*/ 54 h 64"/>
                    <a:gd name="T28" fmla="*/ 8 w 29"/>
                    <a:gd name="T29" fmla="*/ 51 h 64"/>
                    <a:gd name="T30" fmla="*/ 1 w 29"/>
                    <a:gd name="T31" fmla="*/ 49 h 64"/>
                    <a:gd name="T32" fmla="*/ 1 w 29"/>
                    <a:gd name="T33" fmla="*/ 15 h 64"/>
                    <a:gd name="T34" fmla="*/ 7 w 29"/>
                    <a:gd name="T35" fmla="*/ 14 h 64"/>
                    <a:gd name="T36" fmla="*/ 7 w 29"/>
                    <a:gd name="T37" fmla="*/ 51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7" y="54"/>
                      </a:moveTo>
                      <a:lnTo>
                        <a:pt x="17" y="11"/>
                      </a:lnTo>
                      <a:lnTo>
                        <a:pt x="26" y="8"/>
                      </a:lnTo>
                      <a:lnTo>
                        <a:pt x="26" y="57"/>
                      </a:lnTo>
                      <a:lnTo>
                        <a:pt x="17" y="54"/>
                      </a:lnTo>
                      <a:close/>
                      <a:moveTo>
                        <a:pt x="8" y="51"/>
                      </a:moveTo>
                      <a:lnTo>
                        <a:pt x="8" y="12"/>
                      </a:lnTo>
                      <a:lnTo>
                        <a:pt x="16" y="11"/>
                      </a:lnTo>
                      <a:lnTo>
                        <a:pt x="16" y="54"/>
                      </a:lnTo>
                      <a:lnTo>
                        <a:pt x="8" y="51"/>
                      </a:lnTo>
                      <a:close/>
                      <a:moveTo>
                        <a:pt x="1" y="49"/>
                      </a:moveTo>
                      <a:lnTo>
                        <a:pt x="1" y="15"/>
                      </a:lnTo>
                      <a:lnTo>
                        <a:pt x="7" y="14"/>
                      </a:lnTo>
                      <a:lnTo>
                        <a:pt x="7" y="51"/>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6" name="Freeform 9">
                  <a:extLst>
                    <a:ext uri="{FF2B5EF4-FFF2-40B4-BE49-F238E27FC236}">
                      <a16:creationId xmlns:a16="http://schemas.microsoft.com/office/drawing/2014/main" id="{3C25578A-7663-46F4-B5BF-930557632179}"/>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7" name="Freeform 10">
                  <a:extLst>
                    <a:ext uri="{FF2B5EF4-FFF2-40B4-BE49-F238E27FC236}">
                      <a16:creationId xmlns:a16="http://schemas.microsoft.com/office/drawing/2014/main" id="{5BAFAB4B-E036-4CD9-917C-C67931F03DAC}"/>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8" name="Freeform 11">
                  <a:extLst>
                    <a:ext uri="{FF2B5EF4-FFF2-40B4-BE49-F238E27FC236}">
                      <a16:creationId xmlns:a16="http://schemas.microsoft.com/office/drawing/2014/main" id="{BA0D51B1-23E8-4452-8EF2-D439D6BDDB6A}"/>
                    </a:ext>
                  </a:extLst>
                </p:cNvPr>
                <p:cNvSpPr>
                  <a:spLocks noEditPoints="1"/>
                </p:cNvSpPr>
                <p:nvPr/>
              </p:nvSpPr>
              <p:spPr bwMode="auto">
                <a:xfrm>
                  <a:off x="2142"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7 w 29"/>
                    <a:gd name="T11" fmla="*/ 53 h 64"/>
                    <a:gd name="T12" fmla="*/ 17 w 29"/>
                    <a:gd name="T13" fmla="*/ 10 h 64"/>
                    <a:gd name="T14" fmla="*/ 26 w 29"/>
                    <a:gd name="T15" fmla="*/ 7 h 64"/>
                    <a:gd name="T16" fmla="*/ 26 w 29"/>
                    <a:gd name="T17" fmla="*/ 56 h 64"/>
                    <a:gd name="T18" fmla="*/ 17 w 29"/>
                    <a:gd name="T19" fmla="*/ 53 h 64"/>
                    <a:gd name="T20" fmla="*/ 8 w 29"/>
                    <a:gd name="T21" fmla="*/ 50 h 64"/>
                    <a:gd name="T22" fmla="*/ 8 w 29"/>
                    <a:gd name="T23" fmla="*/ 12 h 64"/>
                    <a:gd name="T24" fmla="*/ 16 w 29"/>
                    <a:gd name="T25" fmla="*/ 10 h 64"/>
                    <a:gd name="T26" fmla="*/ 16 w 29"/>
                    <a:gd name="T27" fmla="*/ 53 h 64"/>
                    <a:gd name="T28" fmla="*/ 8 w 29"/>
                    <a:gd name="T29" fmla="*/ 50 h 64"/>
                    <a:gd name="T30" fmla="*/ 1 w 29"/>
                    <a:gd name="T31" fmla="*/ 49 h 64"/>
                    <a:gd name="T32" fmla="*/ 1 w 29"/>
                    <a:gd name="T33" fmla="*/ 15 h 64"/>
                    <a:gd name="T34" fmla="*/ 7 w 29"/>
                    <a:gd name="T35" fmla="*/ 13 h 64"/>
                    <a:gd name="T36" fmla="*/ 7 w 29"/>
                    <a:gd name="T37" fmla="*/ 50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7" y="53"/>
                      </a:moveTo>
                      <a:lnTo>
                        <a:pt x="17" y="10"/>
                      </a:lnTo>
                      <a:lnTo>
                        <a:pt x="26" y="7"/>
                      </a:lnTo>
                      <a:lnTo>
                        <a:pt x="26" y="56"/>
                      </a:lnTo>
                      <a:lnTo>
                        <a:pt x="17" y="53"/>
                      </a:lnTo>
                      <a:close/>
                      <a:moveTo>
                        <a:pt x="8" y="50"/>
                      </a:moveTo>
                      <a:lnTo>
                        <a:pt x="8" y="12"/>
                      </a:lnTo>
                      <a:lnTo>
                        <a:pt x="16" y="10"/>
                      </a:lnTo>
                      <a:lnTo>
                        <a:pt x="16" y="53"/>
                      </a:lnTo>
                      <a:lnTo>
                        <a:pt x="8" y="50"/>
                      </a:lnTo>
                      <a:close/>
                      <a:moveTo>
                        <a:pt x="1" y="49"/>
                      </a:moveTo>
                      <a:lnTo>
                        <a:pt x="1" y="15"/>
                      </a:lnTo>
                      <a:lnTo>
                        <a:pt x="7" y="13"/>
                      </a:lnTo>
                      <a:lnTo>
                        <a:pt x="7" y="50"/>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9" name="Freeform 12">
                  <a:extLst>
                    <a:ext uri="{FF2B5EF4-FFF2-40B4-BE49-F238E27FC236}">
                      <a16:creationId xmlns:a16="http://schemas.microsoft.com/office/drawing/2014/main" id="{101B8C9B-7FD3-4D9D-AFA9-BC27F822780C}"/>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0" name="Freeform 13">
                  <a:extLst>
                    <a:ext uri="{FF2B5EF4-FFF2-40B4-BE49-F238E27FC236}">
                      <a16:creationId xmlns:a16="http://schemas.microsoft.com/office/drawing/2014/main" id="{B6B6AB82-F27A-481B-AA64-61AC6A9379D3}"/>
                    </a:ext>
                  </a:extLst>
                </p:cNvPr>
                <p:cNvSpPr>
                  <a:spLocks noEditPoints="1"/>
                </p:cNvSpPr>
                <p:nvPr/>
              </p:nvSpPr>
              <p:spPr bwMode="auto">
                <a:xfrm>
                  <a:off x="2234"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8 w 29"/>
                    <a:gd name="T11" fmla="*/ 53 h 64"/>
                    <a:gd name="T12" fmla="*/ 18 w 29"/>
                    <a:gd name="T13" fmla="*/ 10 h 64"/>
                    <a:gd name="T14" fmla="*/ 27 w 29"/>
                    <a:gd name="T15" fmla="*/ 7 h 64"/>
                    <a:gd name="T16" fmla="*/ 27 w 29"/>
                    <a:gd name="T17" fmla="*/ 56 h 64"/>
                    <a:gd name="T18" fmla="*/ 18 w 29"/>
                    <a:gd name="T19" fmla="*/ 53 h 64"/>
                    <a:gd name="T20" fmla="*/ 9 w 29"/>
                    <a:gd name="T21" fmla="*/ 50 h 64"/>
                    <a:gd name="T22" fmla="*/ 9 w 29"/>
                    <a:gd name="T23" fmla="*/ 12 h 64"/>
                    <a:gd name="T24" fmla="*/ 16 w 29"/>
                    <a:gd name="T25" fmla="*/ 10 h 64"/>
                    <a:gd name="T26" fmla="*/ 16 w 29"/>
                    <a:gd name="T27" fmla="*/ 53 h 64"/>
                    <a:gd name="T28" fmla="*/ 9 w 29"/>
                    <a:gd name="T29" fmla="*/ 50 h 64"/>
                    <a:gd name="T30" fmla="*/ 2 w 29"/>
                    <a:gd name="T31" fmla="*/ 49 h 64"/>
                    <a:gd name="T32" fmla="*/ 2 w 29"/>
                    <a:gd name="T33" fmla="*/ 15 h 64"/>
                    <a:gd name="T34" fmla="*/ 7 w 29"/>
                    <a:gd name="T35" fmla="*/ 13 h 64"/>
                    <a:gd name="T36" fmla="*/ 7 w 29"/>
                    <a:gd name="T37" fmla="*/ 50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8" y="53"/>
                      </a:moveTo>
                      <a:lnTo>
                        <a:pt x="18" y="10"/>
                      </a:lnTo>
                      <a:lnTo>
                        <a:pt x="27" y="7"/>
                      </a:lnTo>
                      <a:lnTo>
                        <a:pt x="27" y="56"/>
                      </a:lnTo>
                      <a:lnTo>
                        <a:pt x="18" y="53"/>
                      </a:lnTo>
                      <a:close/>
                      <a:moveTo>
                        <a:pt x="9" y="50"/>
                      </a:moveTo>
                      <a:lnTo>
                        <a:pt x="9" y="12"/>
                      </a:lnTo>
                      <a:lnTo>
                        <a:pt x="16" y="10"/>
                      </a:lnTo>
                      <a:lnTo>
                        <a:pt x="16" y="53"/>
                      </a:lnTo>
                      <a:lnTo>
                        <a:pt x="9" y="50"/>
                      </a:lnTo>
                      <a:close/>
                      <a:moveTo>
                        <a:pt x="2" y="49"/>
                      </a:moveTo>
                      <a:lnTo>
                        <a:pt x="2" y="15"/>
                      </a:lnTo>
                      <a:lnTo>
                        <a:pt x="7" y="13"/>
                      </a:lnTo>
                      <a:lnTo>
                        <a:pt x="7" y="50"/>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1" name="Freeform 14">
                  <a:extLst>
                    <a:ext uri="{FF2B5EF4-FFF2-40B4-BE49-F238E27FC236}">
                      <a16:creationId xmlns:a16="http://schemas.microsoft.com/office/drawing/2014/main" id="{1126DEED-1A1C-4679-ABC3-8D7ACBCCB63E}"/>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2" name="Freeform 15">
                  <a:extLst>
                    <a:ext uri="{FF2B5EF4-FFF2-40B4-BE49-F238E27FC236}">
                      <a16:creationId xmlns:a16="http://schemas.microsoft.com/office/drawing/2014/main" id="{844D6EF7-301C-41FD-9A80-52A7077D8DF8}"/>
                    </a:ext>
                  </a:extLst>
                </p:cNvPr>
                <p:cNvSpPr>
                  <a:spLocks noEditPoints="1"/>
                </p:cNvSpPr>
                <p:nvPr/>
              </p:nvSpPr>
              <p:spPr bwMode="auto">
                <a:xfrm>
                  <a:off x="2192" y="2478"/>
                  <a:ext cx="29" cy="63"/>
                </a:xfrm>
                <a:custGeom>
                  <a:avLst/>
                  <a:gdLst>
                    <a:gd name="T0" fmla="*/ 17 w 29"/>
                    <a:gd name="T1" fmla="*/ 54 h 63"/>
                    <a:gd name="T2" fmla="*/ 17 w 29"/>
                    <a:gd name="T3" fmla="*/ 9 h 63"/>
                    <a:gd name="T4" fmla="*/ 24 w 29"/>
                    <a:gd name="T5" fmla="*/ 6 h 63"/>
                    <a:gd name="T6" fmla="*/ 24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4" y="6"/>
                      </a:lnTo>
                      <a:lnTo>
                        <a:pt x="24"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3" name="Freeform 16">
                  <a:extLst>
                    <a:ext uri="{FF2B5EF4-FFF2-40B4-BE49-F238E27FC236}">
                      <a16:creationId xmlns:a16="http://schemas.microsoft.com/office/drawing/2014/main" id="{BB49E6DC-5C3D-4667-884F-F8A252862A91}"/>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4" name="Freeform 17">
                  <a:extLst>
                    <a:ext uri="{FF2B5EF4-FFF2-40B4-BE49-F238E27FC236}">
                      <a16:creationId xmlns:a16="http://schemas.microsoft.com/office/drawing/2014/main" id="{C64958F0-6233-488C-89DB-2302DC3F51D2}"/>
                    </a:ext>
                  </a:extLst>
                </p:cNvPr>
                <p:cNvSpPr>
                  <a:spLocks noEditPoints="1"/>
                </p:cNvSpPr>
                <p:nvPr/>
              </p:nvSpPr>
              <p:spPr bwMode="auto">
                <a:xfrm>
                  <a:off x="2099" y="2478"/>
                  <a:ext cx="29" cy="63"/>
                </a:xfrm>
                <a:custGeom>
                  <a:avLst/>
                  <a:gdLst>
                    <a:gd name="T0" fmla="*/ 0 w 29"/>
                    <a:gd name="T1" fmla="*/ 9 h 63"/>
                    <a:gd name="T2" fmla="*/ 0 w 29"/>
                    <a:gd name="T3" fmla="*/ 51 h 63"/>
                    <a:gd name="T4" fmla="*/ 29 w 29"/>
                    <a:gd name="T5" fmla="*/ 63 h 63"/>
                    <a:gd name="T6" fmla="*/ 29 w 29"/>
                    <a:gd name="T7" fmla="*/ 0 h 63"/>
                    <a:gd name="T8" fmla="*/ 0 w 29"/>
                    <a:gd name="T9" fmla="*/ 9 h 63"/>
                    <a:gd name="T10" fmla="*/ 18 w 29"/>
                    <a:gd name="T11" fmla="*/ 54 h 63"/>
                    <a:gd name="T12" fmla="*/ 18 w 29"/>
                    <a:gd name="T13" fmla="*/ 9 h 63"/>
                    <a:gd name="T14" fmla="*/ 26 w 29"/>
                    <a:gd name="T15" fmla="*/ 6 h 63"/>
                    <a:gd name="T16" fmla="*/ 26 w 29"/>
                    <a:gd name="T17" fmla="*/ 55 h 63"/>
                    <a:gd name="T18" fmla="*/ 18 w 29"/>
                    <a:gd name="T19" fmla="*/ 54 h 63"/>
                    <a:gd name="T20" fmla="*/ 9 w 29"/>
                    <a:gd name="T21" fmla="*/ 51 h 63"/>
                    <a:gd name="T22" fmla="*/ 9 w 29"/>
                    <a:gd name="T23" fmla="*/ 12 h 63"/>
                    <a:gd name="T24" fmla="*/ 15 w 29"/>
                    <a:gd name="T25" fmla="*/ 11 h 63"/>
                    <a:gd name="T26" fmla="*/ 15 w 29"/>
                    <a:gd name="T27" fmla="*/ 52 h 63"/>
                    <a:gd name="T28" fmla="*/ 9 w 29"/>
                    <a:gd name="T29" fmla="*/ 51 h 63"/>
                    <a:gd name="T30" fmla="*/ 1 w 29"/>
                    <a:gd name="T31" fmla="*/ 48 h 63"/>
                    <a:gd name="T32" fmla="*/ 1 w 29"/>
                    <a:gd name="T33" fmla="*/ 14 h 63"/>
                    <a:gd name="T34" fmla="*/ 6 w 29"/>
                    <a:gd name="T35" fmla="*/ 12 h 63"/>
                    <a:gd name="T36" fmla="*/ 6 w 29"/>
                    <a:gd name="T37" fmla="*/ 49 h 63"/>
                    <a:gd name="T38" fmla="*/ 1 w 29"/>
                    <a:gd name="T3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0" y="9"/>
                      </a:moveTo>
                      <a:lnTo>
                        <a:pt x="0" y="51"/>
                      </a:lnTo>
                      <a:lnTo>
                        <a:pt x="29" y="63"/>
                      </a:lnTo>
                      <a:lnTo>
                        <a:pt x="29" y="0"/>
                      </a:lnTo>
                      <a:lnTo>
                        <a:pt x="0" y="9"/>
                      </a:lnTo>
                      <a:close/>
                      <a:moveTo>
                        <a:pt x="18" y="54"/>
                      </a:moveTo>
                      <a:lnTo>
                        <a:pt x="18" y="9"/>
                      </a:lnTo>
                      <a:lnTo>
                        <a:pt x="26" y="6"/>
                      </a:lnTo>
                      <a:lnTo>
                        <a:pt x="26" y="55"/>
                      </a:lnTo>
                      <a:lnTo>
                        <a:pt x="18" y="54"/>
                      </a:lnTo>
                      <a:close/>
                      <a:moveTo>
                        <a:pt x="9" y="51"/>
                      </a:moveTo>
                      <a:lnTo>
                        <a:pt x="9" y="12"/>
                      </a:lnTo>
                      <a:lnTo>
                        <a:pt x="15" y="11"/>
                      </a:lnTo>
                      <a:lnTo>
                        <a:pt x="15" y="52"/>
                      </a:lnTo>
                      <a:lnTo>
                        <a:pt x="9" y="51"/>
                      </a:lnTo>
                      <a:close/>
                      <a:moveTo>
                        <a:pt x="1" y="48"/>
                      </a:moveTo>
                      <a:lnTo>
                        <a:pt x="1" y="14"/>
                      </a:lnTo>
                      <a:lnTo>
                        <a:pt x="6" y="12"/>
                      </a:lnTo>
                      <a:lnTo>
                        <a:pt x="6" y="49"/>
                      </a:lnTo>
                      <a:lnTo>
                        <a:pt x="1" y="48"/>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5" name="Freeform 18">
                  <a:extLst>
                    <a:ext uri="{FF2B5EF4-FFF2-40B4-BE49-F238E27FC236}">
                      <a16:creationId xmlns:a16="http://schemas.microsoft.com/office/drawing/2014/main" id="{52FE55F5-3620-437D-9769-BA5EDAC9D0BA}"/>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6" name="Freeform 19">
                  <a:extLst>
                    <a:ext uri="{FF2B5EF4-FFF2-40B4-BE49-F238E27FC236}">
                      <a16:creationId xmlns:a16="http://schemas.microsoft.com/office/drawing/2014/main" id="{8942C109-7FA7-44E9-8C2F-6F2716700769}"/>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7" name="Freeform 20">
                  <a:extLst>
                    <a:ext uri="{FF2B5EF4-FFF2-40B4-BE49-F238E27FC236}">
                      <a16:creationId xmlns:a16="http://schemas.microsoft.com/office/drawing/2014/main" id="{42CF08B6-6453-4F5E-BB6D-47E260FCF7DF}"/>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8" name="Freeform 21">
                  <a:extLst>
                    <a:ext uri="{FF2B5EF4-FFF2-40B4-BE49-F238E27FC236}">
                      <a16:creationId xmlns:a16="http://schemas.microsoft.com/office/drawing/2014/main" id="{983FA3F9-8277-4958-8F69-D91AF29602A2}"/>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9" name="Freeform 22">
                  <a:extLst>
                    <a:ext uri="{FF2B5EF4-FFF2-40B4-BE49-F238E27FC236}">
                      <a16:creationId xmlns:a16="http://schemas.microsoft.com/office/drawing/2014/main" id="{AB3D102F-67F9-4661-BEE7-8A55FED721B5}"/>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0" name="Freeform 23">
                  <a:extLst>
                    <a:ext uri="{FF2B5EF4-FFF2-40B4-BE49-F238E27FC236}">
                      <a16:creationId xmlns:a16="http://schemas.microsoft.com/office/drawing/2014/main" id="{59E006E8-A6EE-4A26-A041-5665032A3DC2}"/>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1" name="Freeform 24">
                  <a:extLst>
                    <a:ext uri="{FF2B5EF4-FFF2-40B4-BE49-F238E27FC236}">
                      <a16:creationId xmlns:a16="http://schemas.microsoft.com/office/drawing/2014/main" id="{F9167514-E468-4A46-AF5E-A007A9CA5147}"/>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2" name="Freeform 25">
                  <a:extLst>
                    <a:ext uri="{FF2B5EF4-FFF2-40B4-BE49-F238E27FC236}">
                      <a16:creationId xmlns:a16="http://schemas.microsoft.com/office/drawing/2014/main" id="{209C4719-97A4-4B02-9F20-C7F68324CEB0}"/>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3" name="Freeform 26">
                  <a:extLst>
                    <a:ext uri="{FF2B5EF4-FFF2-40B4-BE49-F238E27FC236}">
                      <a16:creationId xmlns:a16="http://schemas.microsoft.com/office/drawing/2014/main" id="{21C6C875-685B-4919-8733-F9E3AA9A4F83}"/>
                    </a:ext>
                  </a:extLst>
                </p:cNvPr>
                <p:cNvSpPr>
                  <a:spLocks noEditPoints="1"/>
                </p:cNvSpPr>
                <p:nvPr/>
              </p:nvSpPr>
              <p:spPr bwMode="auto">
                <a:xfrm>
                  <a:off x="2283" y="2478"/>
                  <a:ext cx="29" cy="63"/>
                </a:xfrm>
                <a:custGeom>
                  <a:avLst/>
                  <a:gdLst>
                    <a:gd name="T0" fmla="*/ 17 w 29"/>
                    <a:gd name="T1" fmla="*/ 54 h 63"/>
                    <a:gd name="T2" fmla="*/ 17 w 29"/>
                    <a:gd name="T3" fmla="*/ 9 h 63"/>
                    <a:gd name="T4" fmla="*/ 25 w 29"/>
                    <a:gd name="T5" fmla="*/ 6 h 63"/>
                    <a:gd name="T6" fmla="*/ 25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5" y="6"/>
                      </a:lnTo>
                      <a:lnTo>
                        <a:pt x="25"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9" name="TextBox 38">
                <a:extLst>
                  <a:ext uri="{FF2B5EF4-FFF2-40B4-BE49-F238E27FC236}">
                    <a16:creationId xmlns:a16="http://schemas.microsoft.com/office/drawing/2014/main" id="{0E70791C-E1C8-49A7-9B78-95C70F91AC97}"/>
                  </a:ext>
                </a:extLst>
              </p:cNvPr>
              <p:cNvSpPr txBox="1"/>
              <p:nvPr/>
            </p:nvSpPr>
            <p:spPr>
              <a:xfrm>
                <a:off x="8468838" y="1539492"/>
                <a:ext cx="1048670" cy="300514"/>
              </a:xfrm>
              <a:prstGeom prst="rect">
                <a:avLst/>
              </a:prstGeom>
              <a:noFill/>
            </p:spPr>
            <p:txBody>
              <a:bodyPr wrap="none" lIns="0" tIns="0" rIns="0" bIns="0" rtlCol="0">
                <a:spAutoFit/>
              </a:bodyPr>
              <a:lstStyle/>
              <a:p>
                <a:pPr algn="ctr"/>
                <a:r>
                  <a:rPr lang="en-US" sz="900"/>
                  <a:t>Azure </a:t>
                </a:r>
              </a:p>
              <a:p>
                <a:pPr algn="ctr"/>
                <a:r>
                  <a:rPr lang="en-US" sz="900"/>
                  <a:t>Kubernetes Service</a:t>
                </a:r>
              </a:p>
            </p:txBody>
          </p:sp>
          <p:pic>
            <p:nvPicPr>
              <p:cNvPr id="40" name="Graphic 39">
                <a:extLst>
                  <a:ext uri="{FF2B5EF4-FFF2-40B4-BE49-F238E27FC236}">
                    <a16:creationId xmlns:a16="http://schemas.microsoft.com/office/drawing/2014/main" id="{EF8B60B3-E580-42C4-8F2D-BC304C6251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72577" y="2225473"/>
                <a:ext cx="641192" cy="641192"/>
              </a:xfrm>
              <a:prstGeom prst="rect">
                <a:avLst/>
              </a:prstGeom>
            </p:spPr>
          </p:pic>
          <p:cxnSp>
            <p:nvCxnSpPr>
              <p:cNvPr id="41" name="Straight Arrow Connector 40">
                <a:extLst>
                  <a:ext uri="{FF2B5EF4-FFF2-40B4-BE49-F238E27FC236}">
                    <a16:creationId xmlns:a16="http://schemas.microsoft.com/office/drawing/2014/main" id="{B1E4215C-FE54-42FE-8BE5-F11A4A093CB8}"/>
                  </a:ext>
                </a:extLst>
              </p:cNvPr>
              <p:cNvCxnSpPr/>
              <p:nvPr/>
            </p:nvCxnSpPr>
            <p:spPr>
              <a:xfrm>
                <a:off x="8993173" y="1898244"/>
                <a:ext cx="0" cy="233014"/>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1CED6377-F59A-4129-8370-A212CA73260C}"/>
                </a:ext>
              </a:extLst>
            </p:cNvPr>
            <p:cNvGrpSpPr/>
            <p:nvPr/>
          </p:nvGrpSpPr>
          <p:grpSpPr>
            <a:xfrm>
              <a:off x="10004818" y="1195299"/>
              <a:ext cx="1048670" cy="1671366"/>
              <a:chOff x="8468838" y="1195299"/>
              <a:chExt cx="1048670" cy="1671366"/>
            </a:xfrm>
          </p:grpSpPr>
          <p:grpSp>
            <p:nvGrpSpPr>
              <p:cNvPr id="65" name="Group 5">
                <a:extLst>
                  <a:ext uri="{FF2B5EF4-FFF2-40B4-BE49-F238E27FC236}">
                    <a16:creationId xmlns:a16="http://schemas.microsoft.com/office/drawing/2014/main" id="{196C3925-6DAD-4B19-8459-D5D3AAF9D0C9}"/>
                  </a:ext>
                </a:extLst>
              </p:cNvPr>
              <p:cNvGrpSpPr>
                <a:grpSpLocks noChangeAspect="1"/>
              </p:cNvGrpSpPr>
              <p:nvPr/>
            </p:nvGrpSpPr>
            <p:grpSpPr bwMode="auto">
              <a:xfrm>
                <a:off x="8785535" y="1195299"/>
                <a:ext cx="415277" cy="305069"/>
                <a:chOff x="2099" y="2416"/>
                <a:chExt cx="260" cy="187"/>
              </a:xfrm>
            </p:grpSpPr>
            <p:sp>
              <p:nvSpPr>
                <p:cNvPr id="69" name="AutoShape 4">
                  <a:extLst>
                    <a:ext uri="{FF2B5EF4-FFF2-40B4-BE49-F238E27FC236}">
                      <a16:creationId xmlns:a16="http://schemas.microsoft.com/office/drawing/2014/main" id="{37C27B87-2636-48A1-8B16-EF336A3F8D10}"/>
                    </a:ext>
                  </a:extLst>
                </p:cNvPr>
                <p:cNvSpPr>
                  <a:spLocks noChangeAspect="1" noChangeArrowheads="1" noTextEdit="1"/>
                </p:cNvSpPr>
                <p:nvPr/>
              </p:nvSpPr>
              <p:spPr bwMode="auto">
                <a:xfrm>
                  <a:off x="2099" y="2416"/>
                  <a:ext cx="260"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0" name="Freeform 6">
                  <a:extLst>
                    <a:ext uri="{FF2B5EF4-FFF2-40B4-BE49-F238E27FC236}">
                      <a16:creationId xmlns:a16="http://schemas.microsoft.com/office/drawing/2014/main" id="{199A4541-A713-4E9F-9A69-4458714D6199}"/>
                    </a:ext>
                  </a:extLst>
                </p:cNvPr>
                <p:cNvSpPr>
                  <a:spLocks noEditPoints="1"/>
                </p:cNvSpPr>
                <p:nvPr/>
              </p:nvSpPr>
              <p:spPr bwMode="auto">
                <a:xfrm>
                  <a:off x="2234"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8 w 29"/>
                    <a:gd name="T11" fmla="*/ 54 h 64"/>
                    <a:gd name="T12" fmla="*/ 18 w 29"/>
                    <a:gd name="T13" fmla="*/ 11 h 64"/>
                    <a:gd name="T14" fmla="*/ 27 w 29"/>
                    <a:gd name="T15" fmla="*/ 8 h 64"/>
                    <a:gd name="T16" fmla="*/ 27 w 29"/>
                    <a:gd name="T17" fmla="*/ 57 h 64"/>
                    <a:gd name="T18" fmla="*/ 18 w 29"/>
                    <a:gd name="T19" fmla="*/ 54 h 64"/>
                    <a:gd name="T20" fmla="*/ 9 w 29"/>
                    <a:gd name="T21" fmla="*/ 51 h 64"/>
                    <a:gd name="T22" fmla="*/ 9 w 29"/>
                    <a:gd name="T23" fmla="*/ 12 h 64"/>
                    <a:gd name="T24" fmla="*/ 16 w 29"/>
                    <a:gd name="T25" fmla="*/ 11 h 64"/>
                    <a:gd name="T26" fmla="*/ 16 w 29"/>
                    <a:gd name="T27" fmla="*/ 54 h 64"/>
                    <a:gd name="T28" fmla="*/ 9 w 29"/>
                    <a:gd name="T29" fmla="*/ 51 h 64"/>
                    <a:gd name="T30" fmla="*/ 2 w 29"/>
                    <a:gd name="T31" fmla="*/ 49 h 64"/>
                    <a:gd name="T32" fmla="*/ 2 w 29"/>
                    <a:gd name="T33" fmla="*/ 15 h 64"/>
                    <a:gd name="T34" fmla="*/ 7 w 29"/>
                    <a:gd name="T35" fmla="*/ 14 h 64"/>
                    <a:gd name="T36" fmla="*/ 7 w 29"/>
                    <a:gd name="T37" fmla="*/ 51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8" y="54"/>
                      </a:moveTo>
                      <a:lnTo>
                        <a:pt x="18" y="11"/>
                      </a:lnTo>
                      <a:lnTo>
                        <a:pt x="27" y="8"/>
                      </a:lnTo>
                      <a:lnTo>
                        <a:pt x="27" y="57"/>
                      </a:lnTo>
                      <a:lnTo>
                        <a:pt x="18" y="54"/>
                      </a:lnTo>
                      <a:close/>
                      <a:moveTo>
                        <a:pt x="9" y="51"/>
                      </a:moveTo>
                      <a:lnTo>
                        <a:pt x="9" y="12"/>
                      </a:lnTo>
                      <a:lnTo>
                        <a:pt x="16" y="11"/>
                      </a:lnTo>
                      <a:lnTo>
                        <a:pt x="16" y="54"/>
                      </a:lnTo>
                      <a:lnTo>
                        <a:pt x="9" y="51"/>
                      </a:lnTo>
                      <a:close/>
                      <a:moveTo>
                        <a:pt x="2" y="49"/>
                      </a:moveTo>
                      <a:lnTo>
                        <a:pt x="2" y="15"/>
                      </a:lnTo>
                      <a:lnTo>
                        <a:pt x="7" y="14"/>
                      </a:lnTo>
                      <a:lnTo>
                        <a:pt x="7" y="51"/>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1" name="Freeform 7">
                  <a:extLst>
                    <a:ext uri="{FF2B5EF4-FFF2-40B4-BE49-F238E27FC236}">
                      <a16:creationId xmlns:a16="http://schemas.microsoft.com/office/drawing/2014/main" id="{67E22376-703F-4338-AE7B-C35895244EC3}"/>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2" name="Freeform 8">
                  <a:extLst>
                    <a:ext uri="{FF2B5EF4-FFF2-40B4-BE49-F238E27FC236}">
                      <a16:creationId xmlns:a16="http://schemas.microsoft.com/office/drawing/2014/main" id="{297413F3-44ED-42B8-9FB0-93C5FD7EAA5C}"/>
                    </a:ext>
                  </a:extLst>
                </p:cNvPr>
                <p:cNvSpPr>
                  <a:spLocks noEditPoints="1"/>
                </p:cNvSpPr>
                <p:nvPr/>
              </p:nvSpPr>
              <p:spPr bwMode="auto">
                <a:xfrm>
                  <a:off x="2142"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7 w 29"/>
                    <a:gd name="T11" fmla="*/ 54 h 64"/>
                    <a:gd name="T12" fmla="*/ 17 w 29"/>
                    <a:gd name="T13" fmla="*/ 11 h 64"/>
                    <a:gd name="T14" fmla="*/ 26 w 29"/>
                    <a:gd name="T15" fmla="*/ 8 h 64"/>
                    <a:gd name="T16" fmla="*/ 26 w 29"/>
                    <a:gd name="T17" fmla="*/ 57 h 64"/>
                    <a:gd name="T18" fmla="*/ 17 w 29"/>
                    <a:gd name="T19" fmla="*/ 54 h 64"/>
                    <a:gd name="T20" fmla="*/ 8 w 29"/>
                    <a:gd name="T21" fmla="*/ 51 h 64"/>
                    <a:gd name="T22" fmla="*/ 8 w 29"/>
                    <a:gd name="T23" fmla="*/ 12 h 64"/>
                    <a:gd name="T24" fmla="*/ 16 w 29"/>
                    <a:gd name="T25" fmla="*/ 11 h 64"/>
                    <a:gd name="T26" fmla="*/ 16 w 29"/>
                    <a:gd name="T27" fmla="*/ 54 h 64"/>
                    <a:gd name="T28" fmla="*/ 8 w 29"/>
                    <a:gd name="T29" fmla="*/ 51 h 64"/>
                    <a:gd name="T30" fmla="*/ 1 w 29"/>
                    <a:gd name="T31" fmla="*/ 49 h 64"/>
                    <a:gd name="T32" fmla="*/ 1 w 29"/>
                    <a:gd name="T33" fmla="*/ 15 h 64"/>
                    <a:gd name="T34" fmla="*/ 7 w 29"/>
                    <a:gd name="T35" fmla="*/ 14 h 64"/>
                    <a:gd name="T36" fmla="*/ 7 w 29"/>
                    <a:gd name="T37" fmla="*/ 51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7" y="54"/>
                      </a:moveTo>
                      <a:lnTo>
                        <a:pt x="17" y="11"/>
                      </a:lnTo>
                      <a:lnTo>
                        <a:pt x="26" y="8"/>
                      </a:lnTo>
                      <a:lnTo>
                        <a:pt x="26" y="57"/>
                      </a:lnTo>
                      <a:lnTo>
                        <a:pt x="17" y="54"/>
                      </a:lnTo>
                      <a:close/>
                      <a:moveTo>
                        <a:pt x="8" y="51"/>
                      </a:moveTo>
                      <a:lnTo>
                        <a:pt x="8" y="12"/>
                      </a:lnTo>
                      <a:lnTo>
                        <a:pt x="16" y="11"/>
                      </a:lnTo>
                      <a:lnTo>
                        <a:pt x="16" y="54"/>
                      </a:lnTo>
                      <a:lnTo>
                        <a:pt x="8" y="51"/>
                      </a:lnTo>
                      <a:close/>
                      <a:moveTo>
                        <a:pt x="1" y="49"/>
                      </a:moveTo>
                      <a:lnTo>
                        <a:pt x="1" y="15"/>
                      </a:lnTo>
                      <a:lnTo>
                        <a:pt x="7" y="14"/>
                      </a:lnTo>
                      <a:lnTo>
                        <a:pt x="7" y="51"/>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3" name="Freeform 9">
                  <a:extLst>
                    <a:ext uri="{FF2B5EF4-FFF2-40B4-BE49-F238E27FC236}">
                      <a16:creationId xmlns:a16="http://schemas.microsoft.com/office/drawing/2014/main" id="{EC5D41CE-0594-48A1-B01A-D08C64B74935}"/>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4" name="Freeform 10">
                  <a:extLst>
                    <a:ext uri="{FF2B5EF4-FFF2-40B4-BE49-F238E27FC236}">
                      <a16:creationId xmlns:a16="http://schemas.microsoft.com/office/drawing/2014/main" id="{FB94A833-48F2-4162-80D3-0E48732DC4CA}"/>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5" name="Freeform 11">
                  <a:extLst>
                    <a:ext uri="{FF2B5EF4-FFF2-40B4-BE49-F238E27FC236}">
                      <a16:creationId xmlns:a16="http://schemas.microsoft.com/office/drawing/2014/main" id="{10D6E3DD-B76A-4390-ACF8-DBDE36147AC7}"/>
                    </a:ext>
                  </a:extLst>
                </p:cNvPr>
                <p:cNvSpPr>
                  <a:spLocks noEditPoints="1"/>
                </p:cNvSpPr>
                <p:nvPr/>
              </p:nvSpPr>
              <p:spPr bwMode="auto">
                <a:xfrm>
                  <a:off x="2142"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7 w 29"/>
                    <a:gd name="T11" fmla="*/ 53 h 64"/>
                    <a:gd name="T12" fmla="*/ 17 w 29"/>
                    <a:gd name="T13" fmla="*/ 10 h 64"/>
                    <a:gd name="T14" fmla="*/ 26 w 29"/>
                    <a:gd name="T15" fmla="*/ 7 h 64"/>
                    <a:gd name="T16" fmla="*/ 26 w 29"/>
                    <a:gd name="T17" fmla="*/ 56 h 64"/>
                    <a:gd name="T18" fmla="*/ 17 w 29"/>
                    <a:gd name="T19" fmla="*/ 53 h 64"/>
                    <a:gd name="T20" fmla="*/ 8 w 29"/>
                    <a:gd name="T21" fmla="*/ 50 h 64"/>
                    <a:gd name="T22" fmla="*/ 8 w 29"/>
                    <a:gd name="T23" fmla="*/ 12 h 64"/>
                    <a:gd name="T24" fmla="*/ 16 w 29"/>
                    <a:gd name="T25" fmla="*/ 10 h 64"/>
                    <a:gd name="T26" fmla="*/ 16 w 29"/>
                    <a:gd name="T27" fmla="*/ 53 h 64"/>
                    <a:gd name="T28" fmla="*/ 8 w 29"/>
                    <a:gd name="T29" fmla="*/ 50 h 64"/>
                    <a:gd name="T30" fmla="*/ 1 w 29"/>
                    <a:gd name="T31" fmla="*/ 49 h 64"/>
                    <a:gd name="T32" fmla="*/ 1 w 29"/>
                    <a:gd name="T33" fmla="*/ 15 h 64"/>
                    <a:gd name="T34" fmla="*/ 7 w 29"/>
                    <a:gd name="T35" fmla="*/ 13 h 64"/>
                    <a:gd name="T36" fmla="*/ 7 w 29"/>
                    <a:gd name="T37" fmla="*/ 50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7" y="53"/>
                      </a:moveTo>
                      <a:lnTo>
                        <a:pt x="17" y="10"/>
                      </a:lnTo>
                      <a:lnTo>
                        <a:pt x="26" y="7"/>
                      </a:lnTo>
                      <a:lnTo>
                        <a:pt x="26" y="56"/>
                      </a:lnTo>
                      <a:lnTo>
                        <a:pt x="17" y="53"/>
                      </a:lnTo>
                      <a:close/>
                      <a:moveTo>
                        <a:pt x="8" y="50"/>
                      </a:moveTo>
                      <a:lnTo>
                        <a:pt x="8" y="12"/>
                      </a:lnTo>
                      <a:lnTo>
                        <a:pt x="16" y="10"/>
                      </a:lnTo>
                      <a:lnTo>
                        <a:pt x="16" y="53"/>
                      </a:lnTo>
                      <a:lnTo>
                        <a:pt x="8" y="50"/>
                      </a:lnTo>
                      <a:close/>
                      <a:moveTo>
                        <a:pt x="1" y="49"/>
                      </a:moveTo>
                      <a:lnTo>
                        <a:pt x="1" y="15"/>
                      </a:lnTo>
                      <a:lnTo>
                        <a:pt x="7" y="13"/>
                      </a:lnTo>
                      <a:lnTo>
                        <a:pt x="7" y="50"/>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6" name="Freeform 12">
                  <a:extLst>
                    <a:ext uri="{FF2B5EF4-FFF2-40B4-BE49-F238E27FC236}">
                      <a16:creationId xmlns:a16="http://schemas.microsoft.com/office/drawing/2014/main" id="{681E07D8-5E83-4A28-914C-BE4E85434DA0}"/>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7" name="Freeform 13">
                  <a:extLst>
                    <a:ext uri="{FF2B5EF4-FFF2-40B4-BE49-F238E27FC236}">
                      <a16:creationId xmlns:a16="http://schemas.microsoft.com/office/drawing/2014/main" id="{86403D89-B47E-4735-8D9D-644472395EDF}"/>
                    </a:ext>
                  </a:extLst>
                </p:cNvPr>
                <p:cNvSpPr>
                  <a:spLocks noEditPoints="1"/>
                </p:cNvSpPr>
                <p:nvPr/>
              </p:nvSpPr>
              <p:spPr bwMode="auto">
                <a:xfrm>
                  <a:off x="2234"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8 w 29"/>
                    <a:gd name="T11" fmla="*/ 53 h 64"/>
                    <a:gd name="T12" fmla="*/ 18 w 29"/>
                    <a:gd name="T13" fmla="*/ 10 h 64"/>
                    <a:gd name="T14" fmla="*/ 27 w 29"/>
                    <a:gd name="T15" fmla="*/ 7 h 64"/>
                    <a:gd name="T16" fmla="*/ 27 w 29"/>
                    <a:gd name="T17" fmla="*/ 56 h 64"/>
                    <a:gd name="T18" fmla="*/ 18 w 29"/>
                    <a:gd name="T19" fmla="*/ 53 h 64"/>
                    <a:gd name="T20" fmla="*/ 9 w 29"/>
                    <a:gd name="T21" fmla="*/ 50 h 64"/>
                    <a:gd name="T22" fmla="*/ 9 w 29"/>
                    <a:gd name="T23" fmla="*/ 12 h 64"/>
                    <a:gd name="T24" fmla="*/ 16 w 29"/>
                    <a:gd name="T25" fmla="*/ 10 h 64"/>
                    <a:gd name="T26" fmla="*/ 16 w 29"/>
                    <a:gd name="T27" fmla="*/ 53 h 64"/>
                    <a:gd name="T28" fmla="*/ 9 w 29"/>
                    <a:gd name="T29" fmla="*/ 50 h 64"/>
                    <a:gd name="T30" fmla="*/ 2 w 29"/>
                    <a:gd name="T31" fmla="*/ 49 h 64"/>
                    <a:gd name="T32" fmla="*/ 2 w 29"/>
                    <a:gd name="T33" fmla="*/ 15 h 64"/>
                    <a:gd name="T34" fmla="*/ 7 w 29"/>
                    <a:gd name="T35" fmla="*/ 13 h 64"/>
                    <a:gd name="T36" fmla="*/ 7 w 29"/>
                    <a:gd name="T37" fmla="*/ 50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8" y="53"/>
                      </a:moveTo>
                      <a:lnTo>
                        <a:pt x="18" y="10"/>
                      </a:lnTo>
                      <a:lnTo>
                        <a:pt x="27" y="7"/>
                      </a:lnTo>
                      <a:lnTo>
                        <a:pt x="27" y="56"/>
                      </a:lnTo>
                      <a:lnTo>
                        <a:pt x="18" y="53"/>
                      </a:lnTo>
                      <a:close/>
                      <a:moveTo>
                        <a:pt x="9" y="50"/>
                      </a:moveTo>
                      <a:lnTo>
                        <a:pt x="9" y="12"/>
                      </a:lnTo>
                      <a:lnTo>
                        <a:pt x="16" y="10"/>
                      </a:lnTo>
                      <a:lnTo>
                        <a:pt x="16" y="53"/>
                      </a:lnTo>
                      <a:lnTo>
                        <a:pt x="9" y="50"/>
                      </a:lnTo>
                      <a:close/>
                      <a:moveTo>
                        <a:pt x="2" y="49"/>
                      </a:moveTo>
                      <a:lnTo>
                        <a:pt x="2" y="15"/>
                      </a:lnTo>
                      <a:lnTo>
                        <a:pt x="7" y="13"/>
                      </a:lnTo>
                      <a:lnTo>
                        <a:pt x="7" y="50"/>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8" name="Freeform 14">
                  <a:extLst>
                    <a:ext uri="{FF2B5EF4-FFF2-40B4-BE49-F238E27FC236}">
                      <a16:creationId xmlns:a16="http://schemas.microsoft.com/office/drawing/2014/main" id="{D0D70B7C-8026-4444-9D40-693622007AED}"/>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9" name="Freeform 15">
                  <a:extLst>
                    <a:ext uri="{FF2B5EF4-FFF2-40B4-BE49-F238E27FC236}">
                      <a16:creationId xmlns:a16="http://schemas.microsoft.com/office/drawing/2014/main" id="{6633EE2C-D3D4-4E8B-8C14-A5844D92A27B}"/>
                    </a:ext>
                  </a:extLst>
                </p:cNvPr>
                <p:cNvSpPr>
                  <a:spLocks noEditPoints="1"/>
                </p:cNvSpPr>
                <p:nvPr/>
              </p:nvSpPr>
              <p:spPr bwMode="auto">
                <a:xfrm>
                  <a:off x="2192" y="2478"/>
                  <a:ext cx="29" cy="63"/>
                </a:xfrm>
                <a:custGeom>
                  <a:avLst/>
                  <a:gdLst>
                    <a:gd name="T0" fmla="*/ 17 w 29"/>
                    <a:gd name="T1" fmla="*/ 54 h 63"/>
                    <a:gd name="T2" fmla="*/ 17 w 29"/>
                    <a:gd name="T3" fmla="*/ 9 h 63"/>
                    <a:gd name="T4" fmla="*/ 24 w 29"/>
                    <a:gd name="T5" fmla="*/ 6 h 63"/>
                    <a:gd name="T6" fmla="*/ 24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4" y="6"/>
                      </a:lnTo>
                      <a:lnTo>
                        <a:pt x="24"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0" name="Freeform 16">
                  <a:extLst>
                    <a:ext uri="{FF2B5EF4-FFF2-40B4-BE49-F238E27FC236}">
                      <a16:creationId xmlns:a16="http://schemas.microsoft.com/office/drawing/2014/main" id="{6DF65F9D-C69F-4CD6-A0DE-DBA1BBCCC673}"/>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1" name="Freeform 17">
                  <a:extLst>
                    <a:ext uri="{FF2B5EF4-FFF2-40B4-BE49-F238E27FC236}">
                      <a16:creationId xmlns:a16="http://schemas.microsoft.com/office/drawing/2014/main" id="{C0DCDEB6-D993-4585-8FA1-B5D248E42BF4}"/>
                    </a:ext>
                  </a:extLst>
                </p:cNvPr>
                <p:cNvSpPr>
                  <a:spLocks noEditPoints="1"/>
                </p:cNvSpPr>
                <p:nvPr/>
              </p:nvSpPr>
              <p:spPr bwMode="auto">
                <a:xfrm>
                  <a:off x="2099" y="2478"/>
                  <a:ext cx="29" cy="63"/>
                </a:xfrm>
                <a:custGeom>
                  <a:avLst/>
                  <a:gdLst>
                    <a:gd name="T0" fmla="*/ 0 w 29"/>
                    <a:gd name="T1" fmla="*/ 9 h 63"/>
                    <a:gd name="T2" fmla="*/ 0 w 29"/>
                    <a:gd name="T3" fmla="*/ 51 h 63"/>
                    <a:gd name="T4" fmla="*/ 29 w 29"/>
                    <a:gd name="T5" fmla="*/ 63 h 63"/>
                    <a:gd name="T6" fmla="*/ 29 w 29"/>
                    <a:gd name="T7" fmla="*/ 0 h 63"/>
                    <a:gd name="T8" fmla="*/ 0 w 29"/>
                    <a:gd name="T9" fmla="*/ 9 h 63"/>
                    <a:gd name="T10" fmla="*/ 18 w 29"/>
                    <a:gd name="T11" fmla="*/ 54 h 63"/>
                    <a:gd name="T12" fmla="*/ 18 w 29"/>
                    <a:gd name="T13" fmla="*/ 9 h 63"/>
                    <a:gd name="T14" fmla="*/ 26 w 29"/>
                    <a:gd name="T15" fmla="*/ 6 h 63"/>
                    <a:gd name="T16" fmla="*/ 26 w 29"/>
                    <a:gd name="T17" fmla="*/ 55 h 63"/>
                    <a:gd name="T18" fmla="*/ 18 w 29"/>
                    <a:gd name="T19" fmla="*/ 54 h 63"/>
                    <a:gd name="T20" fmla="*/ 9 w 29"/>
                    <a:gd name="T21" fmla="*/ 51 h 63"/>
                    <a:gd name="T22" fmla="*/ 9 w 29"/>
                    <a:gd name="T23" fmla="*/ 12 h 63"/>
                    <a:gd name="T24" fmla="*/ 15 w 29"/>
                    <a:gd name="T25" fmla="*/ 11 h 63"/>
                    <a:gd name="T26" fmla="*/ 15 w 29"/>
                    <a:gd name="T27" fmla="*/ 52 h 63"/>
                    <a:gd name="T28" fmla="*/ 9 w 29"/>
                    <a:gd name="T29" fmla="*/ 51 h 63"/>
                    <a:gd name="T30" fmla="*/ 1 w 29"/>
                    <a:gd name="T31" fmla="*/ 48 h 63"/>
                    <a:gd name="T32" fmla="*/ 1 w 29"/>
                    <a:gd name="T33" fmla="*/ 14 h 63"/>
                    <a:gd name="T34" fmla="*/ 6 w 29"/>
                    <a:gd name="T35" fmla="*/ 12 h 63"/>
                    <a:gd name="T36" fmla="*/ 6 w 29"/>
                    <a:gd name="T37" fmla="*/ 49 h 63"/>
                    <a:gd name="T38" fmla="*/ 1 w 29"/>
                    <a:gd name="T3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0" y="9"/>
                      </a:moveTo>
                      <a:lnTo>
                        <a:pt x="0" y="51"/>
                      </a:lnTo>
                      <a:lnTo>
                        <a:pt x="29" y="63"/>
                      </a:lnTo>
                      <a:lnTo>
                        <a:pt x="29" y="0"/>
                      </a:lnTo>
                      <a:lnTo>
                        <a:pt x="0" y="9"/>
                      </a:lnTo>
                      <a:close/>
                      <a:moveTo>
                        <a:pt x="18" y="54"/>
                      </a:moveTo>
                      <a:lnTo>
                        <a:pt x="18" y="9"/>
                      </a:lnTo>
                      <a:lnTo>
                        <a:pt x="26" y="6"/>
                      </a:lnTo>
                      <a:lnTo>
                        <a:pt x="26" y="55"/>
                      </a:lnTo>
                      <a:lnTo>
                        <a:pt x="18" y="54"/>
                      </a:lnTo>
                      <a:close/>
                      <a:moveTo>
                        <a:pt x="9" y="51"/>
                      </a:moveTo>
                      <a:lnTo>
                        <a:pt x="9" y="12"/>
                      </a:lnTo>
                      <a:lnTo>
                        <a:pt x="15" y="11"/>
                      </a:lnTo>
                      <a:lnTo>
                        <a:pt x="15" y="52"/>
                      </a:lnTo>
                      <a:lnTo>
                        <a:pt x="9" y="51"/>
                      </a:lnTo>
                      <a:close/>
                      <a:moveTo>
                        <a:pt x="1" y="48"/>
                      </a:moveTo>
                      <a:lnTo>
                        <a:pt x="1" y="14"/>
                      </a:lnTo>
                      <a:lnTo>
                        <a:pt x="6" y="12"/>
                      </a:lnTo>
                      <a:lnTo>
                        <a:pt x="6" y="49"/>
                      </a:lnTo>
                      <a:lnTo>
                        <a:pt x="1" y="48"/>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2" name="Freeform 18">
                  <a:extLst>
                    <a:ext uri="{FF2B5EF4-FFF2-40B4-BE49-F238E27FC236}">
                      <a16:creationId xmlns:a16="http://schemas.microsoft.com/office/drawing/2014/main" id="{DD803F6B-44BA-4266-890F-FEF028292E68}"/>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3" name="Freeform 19">
                  <a:extLst>
                    <a:ext uri="{FF2B5EF4-FFF2-40B4-BE49-F238E27FC236}">
                      <a16:creationId xmlns:a16="http://schemas.microsoft.com/office/drawing/2014/main" id="{9E4206AF-FBE2-4F87-8B52-40AF2FAE700D}"/>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4" name="Freeform 20">
                  <a:extLst>
                    <a:ext uri="{FF2B5EF4-FFF2-40B4-BE49-F238E27FC236}">
                      <a16:creationId xmlns:a16="http://schemas.microsoft.com/office/drawing/2014/main" id="{E7C5EA91-EDA7-4CB1-A756-D4D8C19CD704}"/>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5" name="Freeform 21">
                  <a:extLst>
                    <a:ext uri="{FF2B5EF4-FFF2-40B4-BE49-F238E27FC236}">
                      <a16:creationId xmlns:a16="http://schemas.microsoft.com/office/drawing/2014/main" id="{0EA5E5FB-2DD9-4BB2-9F73-4CEFC6523C3D}"/>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6" name="Freeform 22">
                  <a:extLst>
                    <a:ext uri="{FF2B5EF4-FFF2-40B4-BE49-F238E27FC236}">
                      <a16:creationId xmlns:a16="http://schemas.microsoft.com/office/drawing/2014/main" id="{B4128254-F09B-4486-A354-FACB187B0905}"/>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7" name="Freeform 23">
                  <a:extLst>
                    <a:ext uri="{FF2B5EF4-FFF2-40B4-BE49-F238E27FC236}">
                      <a16:creationId xmlns:a16="http://schemas.microsoft.com/office/drawing/2014/main" id="{4E8E6189-697B-4FA9-8E67-15F11DF5056B}"/>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8" name="Freeform 24">
                  <a:extLst>
                    <a:ext uri="{FF2B5EF4-FFF2-40B4-BE49-F238E27FC236}">
                      <a16:creationId xmlns:a16="http://schemas.microsoft.com/office/drawing/2014/main" id="{94795EA4-1CF7-4A87-8D9D-B73EC5F76BDE}"/>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9" name="Freeform 25">
                  <a:extLst>
                    <a:ext uri="{FF2B5EF4-FFF2-40B4-BE49-F238E27FC236}">
                      <a16:creationId xmlns:a16="http://schemas.microsoft.com/office/drawing/2014/main" id="{98A41D4C-78C4-47B9-A5EB-D95858E0B571}"/>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90" name="Freeform 26">
                  <a:extLst>
                    <a:ext uri="{FF2B5EF4-FFF2-40B4-BE49-F238E27FC236}">
                      <a16:creationId xmlns:a16="http://schemas.microsoft.com/office/drawing/2014/main" id="{F38C4B9A-6409-4BA6-97E3-761EE1F1E979}"/>
                    </a:ext>
                  </a:extLst>
                </p:cNvPr>
                <p:cNvSpPr>
                  <a:spLocks noEditPoints="1"/>
                </p:cNvSpPr>
                <p:nvPr/>
              </p:nvSpPr>
              <p:spPr bwMode="auto">
                <a:xfrm>
                  <a:off x="2283" y="2478"/>
                  <a:ext cx="29" cy="63"/>
                </a:xfrm>
                <a:custGeom>
                  <a:avLst/>
                  <a:gdLst>
                    <a:gd name="T0" fmla="*/ 17 w 29"/>
                    <a:gd name="T1" fmla="*/ 54 h 63"/>
                    <a:gd name="T2" fmla="*/ 17 w 29"/>
                    <a:gd name="T3" fmla="*/ 9 h 63"/>
                    <a:gd name="T4" fmla="*/ 25 w 29"/>
                    <a:gd name="T5" fmla="*/ 6 h 63"/>
                    <a:gd name="T6" fmla="*/ 25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5" y="6"/>
                      </a:lnTo>
                      <a:lnTo>
                        <a:pt x="25"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66" name="TextBox 65">
                <a:extLst>
                  <a:ext uri="{FF2B5EF4-FFF2-40B4-BE49-F238E27FC236}">
                    <a16:creationId xmlns:a16="http://schemas.microsoft.com/office/drawing/2014/main" id="{C7935260-20DB-47CF-A243-2B5BB93C1A6F}"/>
                  </a:ext>
                </a:extLst>
              </p:cNvPr>
              <p:cNvSpPr txBox="1"/>
              <p:nvPr/>
            </p:nvSpPr>
            <p:spPr>
              <a:xfrm>
                <a:off x="8468838" y="1539492"/>
                <a:ext cx="1048670" cy="300514"/>
              </a:xfrm>
              <a:prstGeom prst="rect">
                <a:avLst/>
              </a:prstGeom>
              <a:noFill/>
            </p:spPr>
            <p:txBody>
              <a:bodyPr wrap="none" lIns="0" tIns="0" rIns="0" bIns="0" rtlCol="0">
                <a:spAutoFit/>
              </a:bodyPr>
              <a:lstStyle/>
              <a:p>
                <a:pPr algn="ctr"/>
                <a:r>
                  <a:rPr lang="en-US" sz="900"/>
                  <a:t>Azure </a:t>
                </a:r>
              </a:p>
              <a:p>
                <a:pPr algn="ctr"/>
                <a:r>
                  <a:rPr lang="en-US" sz="900"/>
                  <a:t>Kubernetes Service</a:t>
                </a:r>
              </a:p>
            </p:txBody>
          </p:sp>
          <p:pic>
            <p:nvPicPr>
              <p:cNvPr id="67" name="Graphic 66">
                <a:extLst>
                  <a:ext uri="{FF2B5EF4-FFF2-40B4-BE49-F238E27FC236}">
                    <a16:creationId xmlns:a16="http://schemas.microsoft.com/office/drawing/2014/main" id="{6AC85A91-CEBB-4437-8187-F32F3A3250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72577" y="2225473"/>
                <a:ext cx="641192" cy="641192"/>
              </a:xfrm>
              <a:prstGeom prst="rect">
                <a:avLst/>
              </a:prstGeom>
            </p:spPr>
          </p:pic>
          <p:cxnSp>
            <p:nvCxnSpPr>
              <p:cNvPr id="68" name="Straight Arrow Connector 67">
                <a:extLst>
                  <a:ext uri="{FF2B5EF4-FFF2-40B4-BE49-F238E27FC236}">
                    <a16:creationId xmlns:a16="http://schemas.microsoft.com/office/drawing/2014/main" id="{28ACAFA8-FDC4-488A-9002-48B6736CFF94}"/>
                  </a:ext>
                </a:extLst>
              </p:cNvPr>
              <p:cNvCxnSpPr/>
              <p:nvPr/>
            </p:nvCxnSpPr>
            <p:spPr>
              <a:xfrm>
                <a:off x="8993173" y="1898244"/>
                <a:ext cx="0" cy="233014"/>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EDD7D2AF-0E0F-49E3-9344-1FA4469B7D65}"/>
                </a:ext>
              </a:extLst>
            </p:cNvPr>
            <p:cNvGrpSpPr/>
            <p:nvPr/>
          </p:nvGrpSpPr>
          <p:grpSpPr>
            <a:xfrm>
              <a:off x="11082448" y="1195299"/>
              <a:ext cx="1048670" cy="1671366"/>
              <a:chOff x="8468838" y="1195299"/>
              <a:chExt cx="1048670" cy="1671366"/>
            </a:xfrm>
          </p:grpSpPr>
          <p:grpSp>
            <p:nvGrpSpPr>
              <p:cNvPr id="92" name="Group 5">
                <a:extLst>
                  <a:ext uri="{FF2B5EF4-FFF2-40B4-BE49-F238E27FC236}">
                    <a16:creationId xmlns:a16="http://schemas.microsoft.com/office/drawing/2014/main" id="{FB9A29D3-AD15-4151-A0AC-9A9A8F31A1DD}"/>
                  </a:ext>
                </a:extLst>
              </p:cNvPr>
              <p:cNvGrpSpPr>
                <a:grpSpLocks noChangeAspect="1"/>
              </p:cNvGrpSpPr>
              <p:nvPr/>
            </p:nvGrpSpPr>
            <p:grpSpPr bwMode="auto">
              <a:xfrm>
                <a:off x="8785535" y="1195299"/>
                <a:ext cx="415277" cy="305069"/>
                <a:chOff x="2099" y="2416"/>
                <a:chExt cx="260" cy="187"/>
              </a:xfrm>
            </p:grpSpPr>
            <p:sp>
              <p:nvSpPr>
                <p:cNvPr id="96" name="AutoShape 4">
                  <a:extLst>
                    <a:ext uri="{FF2B5EF4-FFF2-40B4-BE49-F238E27FC236}">
                      <a16:creationId xmlns:a16="http://schemas.microsoft.com/office/drawing/2014/main" id="{801EA49C-DD1F-4B2F-8269-B38FE04B5FF2}"/>
                    </a:ext>
                  </a:extLst>
                </p:cNvPr>
                <p:cNvSpPr>
                  <a:spLocks noChangeAspect="1" noChangeArrowheads="1" noTextEdit="1"/>
                </p:cNvSpPr>
                <p:nvPr/>
              </p:nvSpPr>
              <p:spPr bwMode="auto">
                <a:xfrm>
                  <a:off x="2099" y="2416"/>
                  <a:ext cx="260"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97" name="Freeform 6">
                  <a:extLst>
                    <a:ext uri="{FF2B5EF4-FFF2-40B4-BE49-F238E27FC236}">
                      <a16:creationId xmlns:a16="http://schemas.microsoft.com/office/drawing/2014/main" id="{F107F75F-1571-4607-A0B1-E010C576DC81}"/>
                    </a:ext>
                  </a:extLst>
                </p:cNvPr>
                <p:cNvSpPr>
                  <a:spLocks noEditPoints="1"/>
                </p:cNvSpPr>
                <p:nvPr/>
              </p:nvSpPr>
              <p:spPr bwMode="auto">
                <a:xfrm>
                  <a:off x="2234"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8 w 29"/>
                    <a:gd name="T11" fmla="*/ 54 h 64"/>
                    <a:gd name="T12" fmla="*/ 18 w 29"/>
                    <a:gd name="T13" fmla="*/ 11 h 64"/>
                    <a:gd name="T14" fmla="*/ 27 w 29"/>
                    <a:gd name="T15" fmla="*/ 8 h 64"/>
                    <a:gd name="T16" fmla="*/ 27 w 29"/>
                    <a:gd name="T17" fmla="*/ 57 h 64"/>
                    <a:gd name="T18" fmla="*/ 18 w 29"/>
                    <a:gd name="T19" fmla="*/ 54 h 64"/>
                    <a:gd name="T20" fmla="*/ 9 w 29"/>
                    <a:gd name="T21" fmla="*/ 51 h 64"/>
                    <a:gd name="T22" fmla="*/ 9 w 29"/>
                    <a:gd name="T23" fmla="*/ 12 h 64"/>
                    <a:gd name="T24" fmla="*/ 16 w 29"/>
                    <a:gd name="T25" fmla="*/ 11 h 64"/>
                    <a:gd name="T26" fmla="*/ 16 w 29"/>
                    <a:gd name="T27" fmla="*/ 54 h 64"/>
                    <a:gd name="T28" fmla="*/ 9 w 29"/>
                    <a:gd name="T29" fmla="*/ 51 h 64"/>
                    <a:gd name="T30" fmla="*/ 2 w 29"/>
                    <a:gd name="T31" fmla="*/ 49 h 64"/>
                    <a:gd name="T32" fmla="*/ 2 w 29"/>
                    <a:gd name="T33" fmla="*/ 15 h 64"/>
                    <a:gd name="T34" fmla="*/ 7 w 29"/>
                    <a:gd name="T35" fmla="*/ 14 h 64"/>
                    <a:gd name="T36" fmla="*/ 7 w 29"/>
                    <a:gd name="T37" fmla="*/ 51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8" y="54"/>
                      </a:moveTo>
                      <a:lnTo>
                        <a:pt x="18" y="11"/>
                      </a:lnTo>
                      <a:lnTo>
                        <a:pt x="27" y="8"/>
                      </a:lnTo>
                      <a:lnTo>
                        <a:pt x="27" y="57"/>
                      </a:lnTo>
                      <a:lnTo>
                        <a:pt x="18" y="54"/>
                      </a:lnTo>
                      <a:close/>
                      <a:moveTo>
                        <a:pt x="9" y="51"/>
                      </a:moveTo>
                      <a:lnTo>
                        <a:pt x="9" y="12"/>
                      </a:lnTo>
                      <a:lnTo>
                        <a:pt x="16" y="11"/>
                      </a:lnTo>
                      <a:lnTo>
                        <a:pt x="16" y="54"/>
                      </a:lnTo>
                      <a:lnTo>
                        <a:pt x="9" y="51"/>
                      </a:lnTo>
                      <a:close/>
                      <a:moveTo>
                        <a:pt x="2" y="49"/>
                      </a:moveTo>
                      <a:lnTo>
                        <a:pt x="2" y="15"/>
                      </a:lnTo>
                      <a:lnTo>
                        <a:pt x="7" y="14"/>
                      </a:lnTo>
                      <a:lnTo>
                        <a:pt x="7" y="51"/>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98" name="Freeform 7">
                  <a:extLst>
                    <a:ext uri="{FF2B5EF4-FFF2-40B4-BE49-F238E27FC236}">
                      <a16:creationId xmlns:a16="http://schemas.microsoft.com/office/drawing/2014/main" id="{221CF422-B40D-493C-A467-D1A6D62947D4}"/>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99" name="Freeform 8">
                  <a:extLst>
                    <a:ext uri="{FF2B5EF4-FFF2-40B4-BE49-F238E27FC236}">
                      <a16:creationId xmlns:a16="http://schemas.microsoft.com/office/drawing/2014/main" id="{6C44C2BB-DFF3-4A5C-B16B-D33896041902}"/>
                    </a:ext>
                  </a:extLst>
                </p:cNvPr>
                <p:cNvSpPr>
                  <a:spLocks noEditPoints="1"/>
                </p:cNvSpPr>
                <p:nvPr/>
              </p:nvSpPr>
              <p:spPr bwMode="auto">
                <a:xfrm>
                  <a:off x="2142"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7 w 29"/>
                    <a:gd name="T11" fmla="*/ 54 h 64"/>
                    <a:gd name="T12" fmla="*/ 17 w 29"/>
                    <a:gd name="T13" fmla="*/ 11 h 64"/>
                    <a:gd name="T14" fmla="*/ 26 w 29"/>
                    <a:gd name="T15" fmla="*/ 8 h 64"/>
                    <a:gd name="T16" fmla="*/ 26 w 29"/>
                    <a:gd name="T17" fmla="*/ 57 h 64"/>
                    <a:gd name="T18" fmla="*/ 17 w 29"/>
                    <a:gd name="T19" fmla="*/ 54 h 64"/>
                    <a:gd name="T20" fmla="*/ 8 w 29"/>
                    <a:gd name="T21" fmla="*/ 51 h 64"/>
                    <a:gd name="T22" fmla="*/ 8 w 29"/>
                    <a:gd name="T23" fmla="*/ 12 h 64"/>
                    <a:gd name="T24" fmla="*/ 16 w 29"/>
                    <a:gd name="T25" fmla="*/ 11 h 64"/>
                    <a:gd name="T26" fmla="*/ 16 w 29"/>
                    <a:gd name="T27" fmla="*/ 54 h 64"/>
                    <a:gd name="T28" fmla="*/ 8 w 29"/>
                    <a:gd name="T29" fmla="*/ 51 h 64"/>
                    <a:gd name="T30" fmla="*/ 1 w 29"/>
                    <a:gd name="T31" fmla="*/ 49 h 64"/>
                    <a:gd name="T32" fmla="*/ 1 w 29"/>
                    <a:gd name="T33" fmla="*/ 15 h 64"/>
                    <a:gd name="T34" fmla="*/ 7 w 29"/>
                    <a:gd name="T35" fmla="*/ 14 h 64"/>
                    <a:gd name="T36" fmla="*/ 7 w 29"/>
                    <a:gd name="T37" fmla="*/ 51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7" y="54"/>
                      </a:moveTo>
                      <a:lnTo>
                        <a:pt x="17" y="11"/>
                      </a:lnTo>
                      <a:lnTo>
                        <a:pt x="26" y="8"/>
                      </a:lnTo>
                      <a:lnTo>
                        <a:pt x="26" y="57"/>
                      </a:lnTo>
                      <a:lnTo>
                        <a:pt x="17" y="54"/>
                      </a:lnTo>
                      <a:close/>
                      <a:moveTo>
                        <a:pt x="8" y="51"/>
                      </a:moveTo>
                      <a:lnTo>
                        <a:pt x="8" y="12"/>
                      </a:lnTo>
                      <a:lnTo>
                        <a:pt x="16" y="11"/>
                      </a:lnTo>
                      <a:lnTo>
                        <a:pt x="16" y="54"/>
                      </a:lnTo>
                      <a:lnTo>
                        <a:pt x="8" y="51"/>
                      </a:lnTo>
                      <a:close/>
                      <a:moveTo>
                        <a:pt x="1" y="49"/>
                      </a:moveTo>
                      <a:lnTo>
                        <a:pt x="1" y="15"/>
                      </a:lnTo>
                      <a:lnTo>
                        <a:pt x="7" y="14"/>
                      </a:lnTo>
                      <a:lnTo>
                        <a:pt x="7" y="51"/>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00" name="Freeform 9">
                  <a:extLst>
                    <a:ext uri="{FF2B5EF4-FFF2-40B4-BE49-F238E27FC236}">
                      <a16:creationId xmlns:a16="http://schemas.microsoft.com/office/drawing/2014/main" id="{86F6FDC9-FA65-4134-9BF6-F566967EF56E}"/>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01" name="Freeform 10">
                  <a:extLst>
                    <a:ext uri="{FF2B5EF4-FFF2-40B4-BE49-F238E27FC236}">
                      <a16:creationId xmlns:a16="http://schemas.microsoft.com/office/drawing/2014/main" id="{D001415A-5406-44C8-9A42-1CA1A078E0D0}"/>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02" name="Freeform 11">
                  <a:extLst>
                    <a:ext uri="{FF2B5EF4-FFF2-40B4-BE49-F238E27FC236}">
                      <a16:creationId xmlns:a16="http://schemas.microsoft.com/office/drawing/2014/main" id="{A060E73A-A631-4DBA-AB5C-83556FFAA21A}"/>
                    </a:ext>
                  </a:extLst>
                </p:cNvPr>
                <p:cNvSpPr>
                  <a:spLocks noEditPoints="1"/>
                </p:cNvSpPr>
                <p:nvPr/>
              </p:nvSpPr>
              <p:spPr bwMode="auto">
                <a:xfrm>
                  <a:off x="2142"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7 w 29"/>
                    <a:gd name="T11" fmla="*/ 53 h 64"/>
                    <a:gd name="T12" fmla="*/ 17 w 29"/>
                    <a:gd name="T13" fmla="*/ 10 h 64"/>
                    <a:gd name="T14" fmla="*/ 26 w 29"/>
                    <a:gd name="T15" fmla="*/ 7 h 64"/>
                    <a:gd name="T16" fmla="*/ 26 w 29"/>
                    <a:gd name="T17" fmla="*/ 56 h 64"/>
                    <a:gd name="T18" fmla="*/ 17 w 29"/>
                    <a:gd name="T19" fmla="*/ 53 h 64"/>
                    <a:gd name="T20" fmla="*/ 8 w 29"/>
                    <a:gd name="T21" fmla="*/ 50 h 64"/>
                    <a:gd name="T22" fmla="*/ 8 w 29"/>
                    <a:gd name="T23" fmla="*/ 12 h 64"/>
                    <a:gd name="T24" fmla="*/ 16 w 29"/>
                    <a:gd name="T25" fmla="*/ 10 h 64"/>
                    <a:gd name="T26" fmla="*/ 16 w 29"/>
                    <a:gd name="T27" fmla="*/ 53 h 64"/>
                    <a:gd name="T28" fmla="*/ 8 w 29"/>
                    <a:gd name="T29" fmla="*/ 50 h 64"/>
                    <a:gd name="T30" fmla="*/ 1 w 29"/>
                    <a:gd name="T31" fmla="*/ 49 h 64"/>
                    <a:gd name="T32" fmla="*/ 1 w 29"/>
                    <a:gd name="T33" fmla="*/ 15 h 64"/>
                    <a:gd name="T34" fmla="*/ 7 w 29"/>
                    <a:gd name="T35" fmla="*/ 13 h 64"/>
                    <a:gd name="T36" fmla="*/ 7 w 29"/>
                    <a:gd name="T37" fmla="*/ 50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7" y="53"/>
                      </a:moveTo>
                      <a:lnTo>
                        <a:pt x="17" y="10"/>
                      </a:lnTo>
                      <a:lnTo>
                        <a:pt x="26" y="7"/>
                      </a:lnTo>
                      <a:lnTo>
                        <a:pt x="26" y="56"/>
                      </a:lnTo>
                      <a:lnTo>
                        <a:pt x="17" y="53"/>
                      </a:lnTo>
                      <a:close/>
                      <a:moveTo>
                        <a:pt x="8" y="50"/>
                      </a:moveTo>
                      <a:lnTo>
                        <a:pt x="8" y="12"/>
                      </a:lnTo>
                      <a:lnTo>
                        <a:pt x="16" y="10"/>
                      </a:lnTo>
                      <a:lnTo>
                        <a:pt x="16" y="53"/>
                      </a:lnTo>
                      <a:lnTo>
                        <a:pt x="8" y="50"/>
                      </a:lnTo>
                      <a:close/>
                      <a:moveTo>
                        <a:pt x="1" y="49"/>
                      </a:moveTo>
                      <a:lnTo>
                        <a:pt x="1" y="15"/>
                      </a:lnTo>
                      <a:lnTo>
                        <a:pt x="7" y="13"/>
                      </a:lnTo>
                      <a:lnTo>
                        <a:pt x="7" y="50"/>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03" name="Freeform 12">
                  <a:extLst>
                    <a:ext uri="{FF2B5EF4-FFF2-40B4-BE49-F238E27FC236}">
                      <a16:creationId xmlns:a16="http://schemas.microsoft.com/office/drawing/2014/main" id="{83781D84-2EFB-41EB-9046-909113D4EAC3}"/>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04" name="Freeform 13">
                  <a:extLst>
                    <a:ext uri="{FF2B5EF4-FFF2-40B4-BE49-F238E27FC236}">
                      <a16:creationId xmlns:a16="http://schemas.microsoft.com/office/drawing/2014/main" id="{7D4860F5-1487-42F9-B9A7-7CBBF2865B83}"/>
                    </a:ext>
                  </a:extLst>
                </p:cNvPr>
                <p:cNvSpPr>
                  <a:spLocks noEditPoints="1"/>
                </p:cNvSpPr>
                <p:nvPr/>
              </p:nvSpPr>
              <p:spPr bwMode="auto">
                <a:xfrm>
                  <a:off x="2234"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8 w 29"/>
                    <a:gd name="T11" fmla="*/ 53 h 64"/>
                    <a:gd name="T12" fmla="*/ 18 w 29"/>
                    <a:gd name="T13" fmla="*/ 10 h 64"/>
                    <a:gd name="T14" fmla="*/ 27 w 29"/>
                    <a:gd name="T15" fmla="*/ 7 h 64"/>
                    <a:gd name="T16" fmla="*/ 27 w 29"/>
                    <a:gd name="T17" fmla="*/ 56 h 64"/>
                    <a:gd name="T18" fmla="*/ 18 w 29"/>
                    <a:gd name="T19" fmla="*/ 53 h 64"/>
                    <a:gd name="T20" fmla="*/ 9 w 29"/>
                    <a:gd name="T21" fmla="*/ 50 h 64"/>
                    <a:gd name="T22" fmla="*/ 9 w 29"/>
                    <a:gd name="T23" fmla="*/ 12 h 64"/>
                    <a:gd name="T24" fmla="*/ 16 w 29"/>
                    <a:gd name="T25" fmla="*/ 10 h 64"/>
                    <a:gd name="T26" fmla="*/ 16 w 29"/>
                    <a:gd name="T27" fmla="*/ 53 h 64"/>
                    <a:gd name="T28" fmla="*/ 9 w 29"/>
                    <a:gd name="T29" fmla="*/ 50 h 64"/>
                    <a:gd name="T30" fmla="*/ 2 w 29"/>
                    <a:gd name="T31" fmla="*/ 49 h 64"/>
                    <a:gd name="T32" fmla="*/ 2 w 29"/>
                    <a:gd name="T33" fmla="*/ 15 h 64"/>
                    <a:gd name="T34" fmla="*/ 7 w 29"/>
                    <a:gd name="T35" fmla="*/ 13 h 64"/>
                    <a:gd name="T36" fmla="*/ 7 w 29"/>
                    <a:gd name="T37" fmla="*/ 50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8" y="53"/>
                      </a:moveTo>
                      <a:lnTo>
                        <a:pt x="18" y="10"/>
                      </a:lnTo>
                      <a:lnTo>
                        <a:pt x="27" y="7"/>
                      </a:lnTo>
                      <a:lnTo>
                        <a:pt x="27" y="56"/>
                      </a:lnTo>
                      <a:lnTo>
                        <a:pt x="18" y="53"/>
                      </a:lnTo>
                      <a:close/>
                      <a:moveTo>
                        <a:pt x="9" y="50"/>
                      </a:moveTo>
                      <a:lnTo>
                        <a:pt x="9" y="12"/>
                      </a:lnTo>
                      <a:lnTo>
                        <a:pt x="16" y="10"/>
                      </a:lnTo>
                      <a:lnTo>
                        <a:pt x="16" y="53"/>
                      </a:lnTo>
                      <a:lnTo>
                        <a:pt x="9" y="50"/>
                      </a:lnTo>
                      <a:close/>
                      <a:moveTo>
                        <a:pt x="2" y="49"/>
                      </a:moveTo>
                      <a:lnTo>
                        <a:pt x="2" y="15"/>
                      </a:lnTo>
                      <a:lnTo>
                        <a:pt x="7" y="13"/>
                      </a:lnTo>
                      <a:lnTo>
                        <a:pt x="7" y="50"/>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05" name="Freeform 14">
                  <a:extLst>
                    <a:ext uri="{FF2B5EF4-FFF2-40B4-BE49-F238E27FC236}">
                      <a16:creationId xmlns:a16="http://schemas.microsoft.com/office/drawing/2014/main" id="{2FB52BB3-B9D6-43C1-ADFA-48C82D2E8D60}"/>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06" name="Freeform 15">
                  <a:extLst>
                    <a:ext uri="{FF2B5EF4-FFF2-40B4-BE49-F238E27FC236}">
                      <a16:creationId xmlns:a16="http://schemas.microsoft.com/office/drawing/2014/main" id="{A243BF40-B3DE-4496-BB39-20AFC15A752B}"/>
                    </a:ext>
                  </a:extLst>
                </p:cNvPr>
                <p:cNvSpPr>
                  <a:spLocks noEditPoints="1"/>
                </p:cNvSpPr>
                <p:nvPr/>
              </p:nvSpPr>
              <p:spPr bwMode="auto">
                <a:xfrm>
                  <a:off x="2192" y="2478"/>
                  <a:ext cx="29" cy="63"/>
                </a:xfrm>
                <a:custGeom>
                  <a:avLst/>
                  <a:gdLst>
                    <a:gd name="T0" fmla="*/ 17 w 29"/>
                    <a:gd name="T1" fmla="*/ 54 h 63"/>
                    <a:gd name="T2" fmla="*/ 17 w 29"/>
                    <a:gd name="T3" fmla="*/ 9 h 63"/>
                    <a:gd name="T4" fmla="*/ 24 w 29"/>
                    <a:gd name="T5" fmla="*/ 6 h 63"/>
                    <a:gd name="T6" fmla="*/ 24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4" y="6"/>
                      </a:lnTo>
                      <a:lnTo>
                        <a:pt x="24"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07" name="Freeform 16">
                  <a:extLst>
                    <a:ext uri="{FF2B5EF4-FFF2-40B4-BE49-F238E27FC236}">
                      <a16:creationId xmlns:a16="http://schemas.microsoft.com/office/drawing/2014/main" id="{A0F0C8A1-1B76-4C2A-9E20-B4B734A53B6D}"/>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08" name="Freeform 17">
                  <a:extLst>
                    <a:ext uri="{FF2B5EF4-FFF2-40B4-BE49-F238E27FC236}">
                      <a16:creationId xmlns:a16="http://schemas.microsoft.com/office/drawing/2014/main" id="{5632090A-D152-417A-BDE7-13D9B79357F9}"/>
                    </a:ext>
                  </a:extLst>
                </p:cNvPr>
                <p:cNvSpPr>
                  <a:spLocks noEditPoints="1"/>
                </p:cNvSpPr>
                <p:nvPr/>
              </p:nvSpPr>
              <p:spPr bwMode="auto">
                <a:xfrm>
                  <a:off x="2099" y="2478"/>
                  <a:ext cx="29" cy="63"/>
                </a:xfrm>
                <a:custGeom>
                  <a:avLst/>
                  <a:gdLst>
                    <a:gd name="T0" fmla="*/ 0 w 29"/>
                    <a:gd name="T1" fmla="*/ 9 h 63"/>
                    <a:gd name="T2" fmla="*/ 0 w 29"/>
                    <a:gd name="T3" fmla="*/ 51 h 63"/>
                    <a:gd name="T4" fmla="*/ 29 w 29"/>
                    <a:gd name="T5" fmla="*/ 63 h 63"/>
                    <a:gd name="T6" fmla="*/ 29 w 29"/>
                    <a:gd name="T7" fmla="*/ 0 h 63"/>
                    <a:gd name="T8" fmla="*/ 0 w 29"/>
                    <a:gd name="T9" fmla="*/ 9 h 63"/>
                    <a:gd name="T10" fmla="*/ 18 w 29"/>
                    <a:gd name="T11" fmla="*/ 54 h 63"/>
                    <a:gd name="T12" fmla="*/ 18 w 29"/>
                    <a:gd name="T13" fmla="*/ 9 h 63"/>
                    <a:gd name="T14" fmla="*/ 26 w 29"/>
                    <a:gd name="T15" fmla="*/ 6 h 63"/>
                    <a:gd name="T16" fmla="*/ 26 w 29"/>
                    <a:gd name="T17" fmla="*/ 55 h 63"/>
                    <a:gd name="T18" fmla="*/ 18 w 29"/>
                    <a:gd name="T19" fmla="*/ 54 h 63"/>
                    <a:gd name="T20" fmla="*/ 9 w 29"/>
                    <a:gd name="T21" fmla="*/ 51 h 63"/>
                    <a:gd name="T22" fmla="*/ 9 w 29"/>
                    <a:gd name="T23" fmla="*/ 12 h 63"/>
                    <a:gd name="T24" fmla="*/ 15 w 29"/>
                    <a:gd name="T25" fmla="*/ 11 h 63"/>
                    <a:gd name="T26" fmla="*/ 15 w 29"/>
                    <a:gd name="T27" fmla="*/ 52 h 63"/>
                    <a:gd name="T28" fmla="*/ 9 w 29"/>
                    <a:gd name="T29" fmla="*/ 51 h 63"/>
                    <a:gd name="T30" fmla="*/ 1 w 29"/>
                    <a:gd name="T31" fmla="*/ 48 h 63"/>
                    <a:gd name="T32" fmla="*/ 1 w 29"/>
                    <a:gd name="T33" fmla="*/ 14 h 63"/>
                    <a:gd name="T34" fmla="*/ 6 w 29"/>
                    <a:gd name="T35" fmla="*/ 12 h 63"/>
                    <a:gd name="T36" fmla="*/ 6 w 29"/>
                    <a:gd name="T37" fmla="*/ 49 h 63"/>
                    <a:gd name="T38" fmla="*/ 1 w 29"/>
                    <a:gd name="T3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0" y="9"/>
                      </a:moveTo>
                      <a:lnTo>
                        <a:pt x="0" y="51"/>
                      </a:lnTo>
                      <a:lnTo>
                        <a:pt x="29" y="63"/>
                      </a:lnTo>
                      <a:lnTo>
                        <a:pt x="29" y="0"/>
                      </a:lnTo>
                      <a:lnTo>
                        <a:pt x="0" y="9"/>
                      </a:lnTo>
                      <a:close/>
                      <a:moveTo>
                        <a:pt x="18" y="54"/>
                      </a:moveTo>
                      <a:lnTo>
                        <a:pt x="18" y="9"/>
                      </a:lnTo>
                      <a:lnTo>
                        <a:pt x="26" y="6"/>
                      </a:lnTo>
                      <a:lnTo>
                        <a:pt x="26" y="55"/>
                      </a:lnTo>
                      <a:lnTo>
                        <a:pt x="18" y="54"/>
                      </a:lnTo>
                      <a:close/>
                      <a:moveTo>
                        <a:pt x="9" y="51"/>
                      </a:moveTo>
                      <a:lnTo>
                        <a:pt x="9" y="12"/>
                      </a:lnTo>
                      <a:lnTo>
                        <a:pt x="15" y="11"/>
                      </a:lnTo>
                      <a:lnTo>
                        <a:pt x="15" y="52"/>
                      </a:lnTo>
                      <a:lnTo>
                        <a:pt x="9" y="51"/>
                      </a:lnTo>
                      <a:close/>
                      <a:moveTo>
                        <a:pt x="1" y="48"/>
                      </a:moveTo>
                      <a:lnTo>
                        <a:pt x="1" y="14"/>
                      </a:lnTo>
                      <a:lnTo>
                        <a:pt x="6" y="12"/>
                      </a:lnTo>
                      <a:lnTo>
                        <a:pt x="6" y="49"/>
                      </a:lnTo>
                      <a:lnTo>
                        <a:pt x="1" y="48"/>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09" name="Freeform 18">
                  <a:extLst>
                    <a:ext uri="{FF2B5EF4-FFF2-40B4-BE49-F238E27FC236}">
                      <a16:creationId xmlns:a16="http://schemas.microsoft.com/office/drawing/2014/main" id="{7588E9D7-5254-4FE3-8F0A-E992BAA74F81}"/>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10" name="Freeform 19">
                  <a:extLst>
                    <a:ext uri="{FF2B5EF4-FFF2-40B4-BE49-F238E27FC236}">
                      <a16:creationId xmlns:a16="http://schemas.microsoft.com/office/drawing/2014/main" id="{564775CC-EFC1-406E-89B1-C6871361FDBE}"/>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11" name="Freeform 20">
                  <a:extLst>
                    <a:ext uri="{FF2B5EF4-FFF2-40B4-BE49-F238E27FC236}">
                      <a16:creationId xmlns:a16="http://schemas.microsoft.com/office/drawing/2014/main" id="{CEB2C174-B6F2-4FF1-9BE0-6CBF60F7F313}"/>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12" name="Freeform 21">
                  <a:extLst>
                    <a:ext uri="{FF2B5EF4-FFF2-40B4-BE49-F238E27FC236}">
                      <a16:creationId xmlns:a16="http://schemas.microsoft.com/office/drawing/2014/main" id="{EF8C9300-4D35-4EDD-8637-CCD6C20D5D29}"/>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13" name="Freeform 22">
                  <a:extLst>
                    <a:ext uri="{FF2B5EF4-FFF2-40B4-BE49-F238E27FC236}">
                      <a16:creationId xmlns:a16="http://schemas.microsoft.com/office/drawing/2014/main" id="{E4DC54C5-0479-42B9-9100-3BB21FFE6657}"/>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14" name="Freeform 23">
                  <a:extLst>
                    <a:ext uri="{FF2B5EF4-FFF2-40B4-BE49-F238E27FC236}">
                      <a16:creationId xmlns:a16="http://schemas.microsoft.com/office/drawing/2014/main" id="{A7DC717F-537A-44E3-A1E7-392323947A3D}"/>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15" name="Freeform 24">
                  <a:extLst>
                    <a:ext uri="{FF2B5EF4-FFF2-40B4-BE49-F238E27FC236}">
                      <a16:creationId xmlns:a16="http://schemas.microsoft.com/office/drawing/2014/main" id="{9C748553-C864-4305-9760-2EA0828D711E}"/>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16" name="Freeform 25">
                  <a:extLst>
                    <a:ext uri="{FF2B5EF4-FFF2-40B4-BE49-F238E27FC236}">
                      <a16:creationId xmlns:a16="http://schemas.microsoft.com/office/drawing/2014/main" id="{F4BE1C6B-B710-4A78-8F23-B2D13CBE866E}"/>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17" name="Freeform 26">
                  <a:extLst>
                    <a:ext uri="{FF2B5EF4-FFF2-40B4-BE49-F238E27FC236}">
                      <a16:creationId xmlns:a16="http://schemas.microsoft.com/office/drawing/2014/main" id="{57B1ABBB-82F6-4484-BCB9-2B383728A951}"/>
                    </a:ext>
                  </a:extLst>
                </p:cNvPr>
                <p:cNvSpPr>
                  <a:spLocks noEditPoints="1"/>
                </p:cNvSpPr>
                <p:nvPr/>
              </p:nvSpPr>
              <p:spPr bwMode="auto">
                <a:xfrm>
                  <a:off x="2283" y="2478"/>
                  <a:ext cx="29" cy="63"/>
                </a:xfrm>
                <a:custGeom>
                  <a:avLst/>
                  <a:gdLst>
                    <a:gd name="T0" fmla="*/ 17 w 29"/>
                    <a:gd name="T1" fmla="*/ 54 h 63"/>
                    <a:gd name="T2" fmla="*/ 17 w 29"/>
                    <a:gd name="T3" fmla="*/ 9 h 63"/>
                    <a:gd name="T4" fmla="*/ 25 w 29"/>
                    <a:gd name="T5" fmla="*/ 6 h 63"/>
                    <a:gd name="T6" fmla="*/ 25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5" y="6"/>
                      </a:lnTo>
                      <a:lnTo>
                        <a:pt x="25"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93" name="TextBox 92">
                <a:extLst>
                  <a:ext uri="{FF2B5EF4-FFF2-40B4-BE49-F238E27FC236}">
                    <a16:creationId xmlns:a16="http://schemas.microsoft.com/office/drawing/2014/main" id="{1E6CB7BF-F2DB-4A94-BE89-302F89968E71}"/>
                  </a:ext>
                </a:extLst>
              </p:cNvPr>
              <p:cNvSpPr txBox="1"/>
              <p:nvPr/>
            </p:nvSpPr>
            <p:spPr>
              <a:xfrm>
                <a:off x="8468838" y="1539492"/>
                <a:ext cx="1048670" cy="300514"/>
              </a:xfrm>
              <a:prstGeom prst="rect">
                <a:avLst/>
              </a:prstGeom>
              <a:noFill/>
            </p:spPr>
            <p:txBody>
              <a:bodyPr wrap="none" lIns="0" tIns="0" rIns="0" bIns="0" rtlCol="0">
                <a:spAutoFit/>
              </a:bodyPr>
              <a:lstStyle/>
              <a:p>
                <a:pPr algn="ctr"/>
                <a:r>
                  <a:rPr lang="en-US" sz="900"/>
                  <a:t>Azure </a:t>
                </a:r>
              </a:p>
              <a:p>
                <a:pPr algn="ctr"/>
                <a:r>
                  <a:rPr lang="en-US" sz="900"/>
                  <a:t>Kubernetes Service</a:t>
                </a:r>
              </a:p>
            </p:txBody>
          </p:sp>
          <p:pic>
            <p:nvPicPr>
              <p:cNvPr id="94" name="Graphic 93">
                <a:extLst>
                  <a:ext uri="{FF2B5EF4-FFF2-40B4-BE49-F238E27FC236}">
                    <a16:creationId xmlns:a16="http://schemas.microsoft.com/office/drawing/2014/main" id="{999B1867-C251-4F74-B18B-0BC680C6EF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72577" y="2225473"/>
                <a:ext cx="641192" cy="641192"/>
              </a:xfrm>
              <a:prstGeom prst="rect">
                <a:avLst/>
              </a:prstGeom>
            </p:spPr>
          </p:pic>
          <p:cxnSp>
            <p:nvCxnSpPr>
              <p:cNvPr id="95" name="Straight Arrow Connector 94">
                <a:extLst>
                  <a:ext uri="{FF2B5EF4-FFF2-40B4-BE49-F238E27FC236}">
                    <a16:creationId xmlns:a16="http://schemas.microsoft.com/office/drawing/2014/main" id="{2B3D5DC2-83DD-4CC3-AF74-1F9E0657D8FB}"/>
                  </a:ext>
                </a:extLst>
              </p:cNvPr>
              <p:cNvCxnSpPr/>
              <p:nvPr/>
            </p:nvCxnSpPr>
            <p:spPr>
              <a:xfrm>
                <a:off x="8993173" y="1898244"/>
                <a:ext cx="0" cy="233014"/>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796AE122-AEE4-42EA-826C-C07A74D966DD}"/>
                </a:ext>
              </a:extLst>
            </p:cNvPr>
            <p:cNvGrpSpPr/>
            <p:nvPr/>
          </p:nvGrpSpPr>
          <p:grpSpPr>
            <a:xfrm>
              <a:off x="12215756" y="1195299"/>
              <a:ext cx="1048670" cy="1671366"/>
              <a:chOff x="8468838" y="1195299"/>
              <a:chExt cx="1048670" cy="1671366"/>
            </a:xfrm>
          </p:grpSpPr>
          <p:grpSp>
            <p:nvGrpSpPr>
              <p:cNvPr id="119" name="Group 5">
                <a:extLst>
                  <a:ext uri="{FF2B5EF4-FFF2-40B4-BE49-F238E27FC236}">
                    <a16:creationId xmlns:a16="http://schemas.microsoft.com/office/drawing/2014/main" id="{94591824-129A-4531-B94D-AC1283784AC2}"/>
                  </a:ext>
                </a:extLst>
              </p:cNvPr>
              <p:cNvGrpSpPr>
                <a:grpSpLocks noChangeAspect="1"/>
              </p:cNvGrpSpPr>
              <p:nvPr/>
            </p:nvGrpSpPr>
            <p:grpSpPr bwMode="auto">
              <a:xfrm>
                <a:off x="8785535" y="1195299"/>
                <a:ext cx="415277" cy="305069"/>
                <a:chOff x="2099" y="2416"/>
                <a:chExt cx="260" cy="187"/>
              </a:xfrm>
            </p:grpSpPr>
            <p:sp>
              <p:nvSpPr>
                <p:cNvPr id="123" name="AutoShape 4">
                  <a:extLst>
                    <a:ext uri="{FF2B5EF4-FFF2-40B4-BE49-F238E27FC236}">
                      <a16:creationId xmlns:a16="http://schemas.microsoft.com/office/drawing/2014/main" id="{419C5BDF-317D-4F1C-937F-6D645AF67885}"/>
                    </a:ext>
                  </a:extLst>
                </p:cNvPr>
                <p:cNvSpPr>
                  <a:spLocks noChangeAspect="1" noChangeArrowheads="1" noTextEdit="1"/>
                </p:cNvSpPr>
                <p:nvPr/>
              </p:nvSpPr>
              <p:spPr bwMode="auto">
                <a:xfrm>
                  <a:off x="2099" y="2416"/>
                  <a:ext cx="260"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24" name="Freeform 6">
                  <a:extLst>
                    <a:ext uri="{FF2B5EF4-FFF2-40B4-BE49-F238E27FC236}">
                      <a16:creationId xmlns:a16="http://schemas.microsoft.com/office/drawing/2014/main" id="{574B2F53-6BA0-4E0E-B909-E8D14D54ECF7}"/>
                    </a:ext>
                  </a:extLst>
                </p:cNvPr>
                <p:cNvSpPr>
                  <a:spLocks noEditPoints="1"/>
                </p:cNvSpPr>
                <p:nvPr/>
              </p:nvSpPr>
              <p:spPr bwMode="auto">
                <a:xfrm>
                  <a:off x="2234"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8 w 29"/>
                    <a:gd name="T11" fmla="*/ 54 h 64"/>
                    <a:gd name="T12" fmla="*/ 18 w 29"/>
                    <a:gd name="T13" fmla="*/ 11 h 64"/>
                    <a:gd name="T14" fmla="*/ 27 w 29"/>
                    <a:gd name="T15" fmla="*/ 8 h 64"/>
                    <a:gd name="T16" fmla="*/ 27 w 29"/>
                    <a:gd name="T17" fmla="*/ 57 h 64"/>
                    <a:gd name="T18" fmla="*/ 18 w 29"/>
                    <a:gd name="T19" fmla="*/ 54 h 64"/>
                    <a:gd name="T20" fmla="*/ 9 w 29"/>
                    <a:gd name="T21" fmla="*/ 51 h 64"/>
                    <a:gd name="T22" fmla="*/ 9 w 29"/>
                    <a:gd name="T23" fmla="*/ 12 h 64"/>
                    <a:gd name="T24" fmla="*/ 16 w 29"/>
                    <a:gd name="T25" fmla="*/ 11 h 64"/>
                    <a:gd name="T26" fmla="*/ 16 w 29"/>
                    <a:gd name="T27" fmla="*/ 54 h 64"/>
                    <a:gd name="T28" fmla="*/ 9 w 29"/>
                    <a:gd name="T29" fmla="*/ 51 h 64"/>
                    <a:gd name="T30" fmla="*/ 2 w 29"/>
                    <a:gd name="T31" fmla="*/ 49 h 64"/>
                    <a:gd name="T32" fmla="*/ 2 w 29"/>
                    <a:gd name="T33" fmla="*/ 15 h 64"/>
                    <a:gd name="T34" fmla="*/ 7 w 29"/>
                    <a:gd name="T35" fmla="*/ 14 h 64"/>
                    <a:gd name="T36" fmla="*/ 7 w 29"/>
                    <a:gd name="T37" fmla="*/ 51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8" y="54"/>
                      </a:moveTo>
                      <a:lnTo>
                        <a:pt x="18" y="11"/>
                      </a:lnTo>
                      <a:lnTo>
                        <a:pt x="27" y="8"/>
                      </a:lnTo>
                      <a:lnTo>
                        <a:pt x="27" y="57"/>
                      </a:lnTo>
                      <a:lnTo>
                        <a:pt x="18" y="54"/>
                      </a:lnTo>
                      <a:close/>
                      <a:moveTo>
                        <a:pt x="9" y="51"/>
                      </a:moveTo>
                      <a:lnTo>
                        <a:pt x="9" y="12"/>
                      </a:lnTo>
                      <a:lnTo>
                        <a:pt x="16" y="11"/>
                      </a:lnTo>
                      <a:lnTo>
                        <a:pt x="16" y="54"/>
                      </a:lnTo>
                      <a:lnTo>
                        <a:pt x="9" y="51"/>
                      </a:lnTo>
                      <a:close/>
                      <a:moveTo>
                        <a:pt x="2" y="49"/>
                      </a:moveTo>
                      <a:lnTo>
                        <a:pt x="2" y="15"/>
                      </a:lnTo>
                      <a:lnTo>
                        <a:pt x="7" y="14"/>
                      </a:lnTo>
                      <a:lnTo>
                        <a:pt x="7" y="51"/>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25" name="Freeform 7">
                  <a:extLst>
                    <a:ext uri="{FF2B5EF4-FFF2-40B4-BE49-F238E27FC236}">
                      <a16:creationId xmlns:a16="http://schemas.microsoft.com/office/drawing/2014/main" id="{5A58F4CB-6B41-4424-A4BC-4F1E1FDC306C}"/>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26" name="Freeform 8">
                  <a:extLst>
                    <a:ext uri="{FF2B5EF4-FFF2-40B4-BE49-F238E27FC236}">
                      <a16:creationId xmlns:a16="http://schemas.microsoft.com/office/drawing/2014/main" id="{7DE02743-D7B8-4558-A2C5-17C24E4EEEC7}"/>
                    </a:ext>
                  </a:extLst>
                </p:cNvPr>
                <p:cNvSpPr>
                  <a:spLocks noEditPoints="1"/>
                </p:cNvSpPr>
                <p:nvPr/>
              </p:nvSpPr>
              <p:spPr bwMode="auto">
                <a:xfrm>
                  <a:off x="2142"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7 w 29"/>
                    <a:gd name="T11" fmla="*/ 54 h 64"/>
                    <a:gd name="T12" fmla="*/ 17 w 29"/>
                    <a:gd name="T13" fmla="*/ 11 h 64"/>
                    <a:gd name="T14" fmla="*/ 26 w 29"/>
                    <a:gd name="T15" fmla="*/ 8 h 64"/>
                    <a:gd name="T16" fmla="*/ 26 w 29"/>
                    <a:gd name="T17" fmla="*/ 57 h 64"/>
                    <a:gd name="T18" fmla="*/ 17 w 29"/>
                    <a:gd name="T19" fmla="*/ 54 h 64"/>
                    <a:gd name="T20" fmla="*/ 8 w 29"/>
                    <a:gd name="T21" fmla="*/ 51 h 64"/>
                    <a:gd name="T22" fmla="*/ 8 w 29"/>
                    <a:gd name="T23" fmla="*/ 12 h 64"/>
                    <a:gd name="T24" fmla="*/ 16 w 29"/>
                    <a:gd name="T25" fmla="*/ 11 h 64"/>
                    <a:gd name="T26" fmla="*/ 16 w 29"/>
                    <a:gd name="T27" fmla="*/ 54 h 64"/>
                    <a:gd name="T28" fmla="*/ 8 w 29"/>
                    <a:gd name="T29" fmla="*/ 51 h 64"/>
                    <a:gd name="T30" fmla="*/ 1 w 29"/>
                    <a:gd name="T31" fmla="*/ 49 h 64"/>
                    <a:gd name="T32" fmla="*/ 1 w 29"/>
                    <a:gd name="T33" fmla="*/ 15 h 64"/>
                    <a:gd name="T34" fmla="*/ 7 w 29"/>
                    <a:gd name="T35" fmla="*/ 14 h 64"/>
                    <a:gd name="T36" fmla="*/ 7 w 29"/>
                    <a:gd name="T37" fmla="*/ 51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7" y="54"/>
                      </a:moveTo>
                      <a:lnTo>
                        <a:pt x="17" y="11"/>
                      </a:lnTo>
                      <a:lnTo>
                        <a:pt x="26" y="8"/>
                      </a:lnTo>
                      <a:lnTo>
                        <a:pt x="26" y="57"/>
                      </a:lnTo>
                      <a:lnTo>
                        <a:pt x="17" y="54"/>
                      </a:lnTo>
                      <a:close/>
                      <a:moveTo>
                        <a:pt x="8" y="51"/>
                      </a:moveTo>
                      <a:lnTo>
                        <a:pt x="8" y="12"/>
                      </a:lnTo>
                      <a:lnTo>
                        <a:pt x="16" y="11"/>
                      </a:lnTo>
                      <a:lnTo>
                        <a:pt x="16" y="54"/>
                      </a:lnTo>
                      <a:lnTo>
                        <a:pt x="8" y="51"/>
                      </a:lnTo>
                      <a:close/>
                      <a:moveTo>
                        <a:pt x="1" y="49"/>
                      </a:moveTo>
                      <a:lnTo>
                        <a:pt x="1" y="15"/>
                      </a:lnTo>
                      <a:lnTo>
                        <a:pt x="7" y="14"/>
                      </a:lnTo>
                      <a:lnTo>
                        <a:pt x="7" y="51"/>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27" name="Freeform 9">
                  <a:extLst>
                    <a:ext uri="{FF2B5EF4-FFF2-40B4-BE49-F238E27FC236}">
                      <a16:creationId xmlns:a16="http://schemas.microsoft.com/office/drawing/2014/main" id="{C76ADDC7-2321-48D9-BBF1-46475F1B0742}"/>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28" name="Freeform 10">
                  <a:extLst>
                    <a:ext uri="{FF2B5EF4-FFF2-40B4-BE49-F238E27FC236}">
                      <a16:creationId xmlns:a16="http://schemas.microsoft.com/office/drawing/2014/main" id="{B821C483-55A9-45F9-A9A3-8E2EDDE525EA}"/>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29" name="Freeform 11">
                  <a:extLst>
                    <a:ext uri="{FF2B5EF4-FFF2-40B4-BE49-F238E27FC236}">
                      <a16:creationId xmlns:a16="http://schemas.microsoft.com/office/drawing/2014/main" id="{F3D0D748-6837-4F2F-9BBE-5BC7796230AE}"/>
                    </a:ext>
                  </a:extLst>
                </p:cNvPr>
                <p:cNvSpPr>
                  <a:spLocks noEditPoints="1"/>
                </p:cNvSpPr>
                <p:nvPr/>
              </p:nvSpPr>
              <p:spPr bwMode="auto">
                <a:xfrm>
                  <a:off x="2142"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7 w 29"/>
                    <a:gd name="T11" fmla="*/ 53 h 64"/>
                    <a:gd name="T12" fmla="*/ 17 w 29"/>
                    <a:gd name="T13" fmla="*/ 10 h 64"/>
                    <a:gd name="T14" fmla="*/ 26 w 29"/>
                    <a:gd name="T15" fmla="*/ 7 h 64"/>
                    <a:gd name="T16" fmla="*/ 26 w 29"/>
                    <a:gd name="T17" fmla="*/ 56 h 64"/>
                    <a:gd name="T18" fmla="*/ 17 w 29"/>
                    <a:gd name="T19" fmla="*/ 53 h 64"/>
                    <a:gd name="T20" fmla="*/ 8 w 29"/>
                    <a:gd name="T21" fmla="*/ 50 h 64"/>
                    <a:gd name="T22" fmla="*/ 8 w 29"/>
                    <a:gd name="T23" fmla="*/ 12 h 64"/>
                    <a:gd name="T24" fmla="*/ 16 w 29"/>
                    <a:gd name="T25" fmla="*/ 10 h 64"/>
                    <a:gd name="T26" fmla="*/ 16 w 29"/>
                    <a:gd name="T27" fmla="*/ 53 h 64"/>
                    <a:gd name="T28" fmla="*/ 8 w 29"/>
                    <a:gd name="T29" fmla="*/ 50 h 64"/>
                    <a:gd name="T30" fmla="*/ 1 w 29"/>
                    <a:gd name="T31" fmla="*/ 49 h 64"/>
                    <a:gd name="T32" fmla="*/ 1 w 29"/>
                    <a:gd name="T33" fmla="*/ 15 h 64"/>
                    <a:gd name="T34" fmla="*/ 7 w 29"/>
                    <a:gd name="T35" fmla="*/ 13 h 64"/>
                    <a:gd name="T36" fmla="*/ 7 w 29"/>
                    <a:gd name="T37" fmla="*/ 50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7" y="53"/>
                      </a:moveTo>
                      <a:lnTo>
                        <a:pt x="17" y="10"/>
                      </a:lnTo>
                      <a:lnTo>
                        <a:pt x="26" y="7"/>
                      </a:lnTo>
                      <a:lnTo>
                        <a:pt x="26" y="56"/>
                      </a:lnTo>
                      <a:lnTo>
                        <a:pt x="17" y="53"/>
                      </a:lnTo>
                      <a:close/>
                      <a:moveTo>
                        <a:pt x="8" y="50"/>
                      </a:moveTo>
                      <a:lnTo>
                        <a:pt x="8" y="12"/>
                      </a:lnTo>
                      <a:lnTo>
                        <a:pt x="16" y="10"/>
                      </a:lnTo>
                      <a:lnTo>
                        <a:pt x="16" y="53"/>
                      </a:lnTo>
                      <a:lnTo>
                        <a:pt x="8" y="50"/>
                      </a:lnTo>
                      <a:close/>
                      <a:moveTo>
                        <a:pt x="1" y="49"/>
                      </a:moveTo>
                      <a:lnTo>
                        <a:pt x="1" y="15"/>
                      </a:lnTo>
                      <a:lnTo>
                        <a:pt x="7" y="13"/>
                      </a:lnTo>
                      <a:lnTo>
                        <a:pt x="7" y="50"/>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30" name="Freeform 12">
                  <a:extLst>
                    <a:ext uri="{FF2B5EF4-FFF2-40B4-BE49-F238E27FC236}">
                      <a16:creationId xmlns:a16="http://schemas.microsoft.com/office/drawing/2014/main" id="{D5DA2C28-FEED-4E80-8653-B51E203B233B}"/>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31" name="Freeform 13">
                  <a:extLst>
                    <a:ext uri="{FF2B5EF4-FFF2-40B4-BE49-F238E27FC236}">
                      <a16:creationId xmlns:a16="http://schemas.microsoft.com/office/drawing/2014/main" id="{1E1ACE47-C358-4905-A26F-898AC69FD560}"/>
                    </a:ext>
                  </a:extLst>
                </p:cNvPr>
                <p:cNvSpPr>
                  <a:spLocks noEditPoints="1"/>
                </p:cNvSpPr>
                <p:nvPr/>
              </p:nvSpPr>
              <p:spPr bwMode="auto">
                <a:xfrm>
                  <a:off x="2234"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8 w 29"/>
                    <a:gd name="T11" fmla="*/ 53 h 64"/>
                    <a:gd name="T12" fmla="*/ 18 w 29"/>
                    <a:gd name="T13" fmla="*/ 10 h 64"/>
                    <a:gd name="T14" fmla="*/ 27 w 29"/>
                    <a:gd name="T15" fmla="*/ 7 h 64"/>
                    <a:gd name="T16" fmla="*/ 27 w 29"/>
                    <a:gd name="T17" fmla="*/ 56 h 64"/>
                    <a:gd name="T18" fmla="*/ 18 w 29"/>
                    <a:gd name="T19" fmla="*/ 53 h 64"/>
                    <a:gd name="T20" fmla="*/ 9 w 29"/>
                    <a:gd name="T21" fmla="*/ 50 h 64"/>
                    <a:gd name="T22" fmla="*/ 9 w 29"/>
                    <a:gd name="T23" fmla="*/ 12 h 64"/>
                    <a:gd name="T24" fmla="*/ 16 w 29"/>
                    <a:gd name="T25" fmla="*/ 10 h 64"/>
                    <a:gd name="T26" fmla="*/ 16 w 29"/>
                    <a:gd name="T27" fmla="*/ 53 h 64"/>
                    <a:gd name="T28" fmla="*/ 9 w 29"/>
                    <a:gd name="T29" fmla="*/ 50 h 64"/>
                    <a:gd name="T30" fmla="*/ 2 w 29"/>
                    <a:gd name="T31" fmla="*/ 49 h 64"/>
                    <a:gd name="T32" fmla="*/ 2 w 29"/>
                    <a:gd name="T33" fmla="*/ 15 h 64"/>
                    <a:gd name="T34" fmla="*/ 7 w 29"/>
                    <a:gd name="T35" fmla="*/ 13 h 64"/>
                    <a:gd name="T36" fmla="*/ 7 w 29"/>
                    <a:gd name="T37" fmla="*/ 50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8" y="53"/>
                      </a:moveTo>
                      <a:lnTo>
                        <a:pt x="18" y="10"/>
                      </a:lnTo>
                      <a:lnTo>
                        <a:pt x="27" y="7"/>
                      </a:lnTo>
                      <a:lnTo>
                        <a:pt x="27" y="56"/>
                      </a:lnTo>
                      <a:lnTo>
                        <a:pt x="18" y="53"/>
                      </a:lnTo>
                      <a:close/>
                      <a:moveTo>
                        <a:pt x="9" y="50"/>
                      </a:moveTo>
                      <a:lnTo>
                        <a:pt x="9" y="12"/>
                      </a:lnTo>
                      <a:lnTo>
                        <a:pt x="16" y="10"/>
                      </a:lnTo>
                      <a:lnTo>
                        <a:pt x="16" y="53"/>
                      </a:lnTo>
                      <a:lnTo>
                        <a:pt x="9" y="50"/>
                      </a:lnTo>
                      <a:close/>
                      <a:moveTo>
                        <a:pt x="2" y="49"/>
                      </a:moveTo>
                      <a:lnTo>
                        <a:pt x="2" y="15"/>
                      </a:lnTo>
                      <a:lnTo>
                        <a:pt x="7" y="13"/>
                      </a:lnTo>
                      <a:lnTo>
                        <a:pt x="7" y="50"/>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32" name="Freeform 14">
                  <a:extLst>
                    <a:ext uri="{FF2B5EF4-FFF2-40B4-BE49-F238E27FC236}">
                      <a16:creationId xmlns:a16="http://schemas.microsoft.com/office/drawing/2014/main" id="{8E1583CF-CE78-482E-9C59-284DF5BD60C7}"/>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33" name="Freeform 15">
                  <a:extLst>
                    <a:ext uri="{FF2B5EF4-FFF2-40B4-BE49-F238E27FC236}">
                      <a16:creationId xmlns:a16="http://schemas.microsoft.com/office/drawing/2014/main" id="{87B3651D-E627-45D7-83B0-5F6E2070918B}"/>
                    </a:ext>
                  </a:extLst>
                </p:cNvPr>
                <p:cNvSpPr>
                  <a:spLocks noEditPoints="1"/>
                </p:cNvSpPr>
                <p:nvPr/>
              </p:nvSpPr>
              <p:spPr bwMode="auto">
                <a:xfrm>
                  <a:off x="2192" y="2478"/>
                  <a:ext cx="29" cy="63"/>
                </a:xfrm>
                <a:custGeom>
                  <a:avLst/>
                  <a:gdLst>
                    <a:gd name="T0" fmla="*/ 17 w 29"/>
                    <a:gd name="T1" fmla="*/ 54 h 63"/>
                    <a:gd name="T2" fmla="*/ 17 w 29"/>
                    <a:gd name="T3" fmla="*/ 9 h 63"/>
                    <a:gd name="T4" fmla="*/ 24 w 29"/>
                    <a:gd name="T5" fmla="*/ 6 h 63"/>
                    <a:gd name="T6" fmla="*/ 24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4" y="6"/>
                      </a:lnTo>
                      <a:lnTo>
                        <a:pt x="24"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34" name="Freeform 16">
                  <a:extLst>
                    <a:ext uri="{FF2B5EF4-FFF2-40B4-BE49-F238E27FC236}">
                      <a16:creationId xmlns:a16="http://schemas.microsoft.com/office/drawing/2014/main" id="{11A958C8-3583-41DC-B434-04B47D02F80B}"/>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35" name="Freeform 17">
                  <a:extLst>
                    <a:ext uri="{FF2B5EF4-FFF2-40B4-BE49-F238E27FC236}">
                      <a16:creationId xmlns:a16="http://schemas.microsoft.com/office/drawing/2014/main" id="{F2FF9502-4103-48D9-BA3C-7088C57F6A95}"/>
                    </a:ext>
                  </a:extLst>
                </p:cNvPr>
                <p:cNvSpPr>
                  <a:spLocks noEditPoints="1"/>
                </p:cNvSpPr>
                <p:nvPr/>
              </p:nvSpPr>
              <p:spPr bwMode="auto">
                <a:xfrm>
                  <a:off x="2099" y="2478"/>
                  <a:ext cx="29" cy="63"/>
                </a:xfrm>
                <a:custGeom>
                  <a:avLst/>
                  <a:gdLst>
                    <a:gd name="T0" fmla="*/ 0 w 29"/>
                    <a:gd name="T1" fmla="*/ 9 h 63"/>
                    <a:gd name="T2" fmla="*/ 0 w 29"/>
                    <a:gd name="T3" fmla="*/ 51 h 63"/>
                    <a:gd name="T4" fmla="*/ 29 w 29"/>
                    <a:gd name="T5" fmla="*/ 63 h 63"/>
                    <a:gd name="T6" fmla="*/ 29 w 29"/>
                    <a:gd name="T7" fmla="*/ 0 h 63"/>
                    <a:gd name="T8" fmla="*/ 0 w 29"/>
                    <a:gd name="T9" fmla="*/ 9 h 63"/>
                    <a:gd name="T10" fmla="*/ 18 w 29"/>
                    <a:gd name="T11" fmla="*/ 54 h 63"/>
                    <a:gd name="T12" fmla="*/ 18 w 29"/>
                    <a:gd name="T13" fmla="*/ 9 h 63"/>
                    <a:gd name="T14" fmla="*/ 26 w 29"/>
                    <a:gd name="T15" fmla="*/ 6 h 63"/>
                    <a:gd name="T16" fmla="*/ 26 w 29"/>
                    <a:gd name="T17" fmla="*/ 55 h 63"/>
                    <a:gd name="T18" fmla="*/ 18 w 29"/>
                    <a:gd name="T19" fmla="*/ 54 h 63"/>
                    <a:gd name="T20" fmla="*/ 9 w 29"/>
                    <a:gd name="T21" fmla="*/ 51 h 63"/>
                    <a:gd name="T22" fmla="*/ 9 w 29"/>
                    <a:gd name="T23" fmla="*/ 12 h 63"/>
                    <a:gd name="T24" fmla="*/ 15 w 29"/>
                    <a:gd name="T25" fmla="*/ 11 h 63"/>
                    <a:gd name="T26" fmla="*/ 15 w 29"/>
                    <a:gd name="T27" fmla="*/ 52 h 63"/>
                    <a:gd name="T28" fmla="*/ 9 w 29"/>
                    <a:gd name="T29" fmla="*/ 51 h 63"/>
                    <a:gd name="T30" fmla="*/ 1 w 29"/>
                    <a:gd name="T31" fmla="*/ 48 h 63"/>
                    <a:gd name="T32" fmla="*/ 1 w 29"/>
                    <a:gd name="T33" fmla="*/ 14 h 63"/>
                    <a:gd name="T34" fmla="*/ 6 w 29"/>
                    <a:gd name="T35" fmla="*/ 12 h 63"/>
                    <a:gd name="T36" fmla="*/ 6 w 29"/>
                    <a:gd name="T37" fmla="*/ 49 h 63"/>
                    <a:gd name="T38" fmla="*/ 1 w 29"/>
                    <a:gd name="T3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0" y="9"/>
                      </a:moveTo>
                      <a:lnTo>
                        <a:pt x="0" y="51"/>
                      </a:lnTo>
                      <a:lnTo>
                        <a:pt x="29" y="63"/>
                      </a:lnTo>
                      <a:lnTo>
                        <a:pt x="29" y="0"/>
                      </a:lnTo>
                      <a:lnTo>
                        <a:pt x="0" y="9"/>
                      </a:lnTo>
                      <a:close/>
                      <a:moveTo>
                        <a:pt x="18" y="54"/>
                      </a:moveTo>
                      <a:lnTo>
                        <a:pt x="18" y="9"/>
                      </a:lnTo>
                      <a:lnTo>
                        <a:pt x="26" y="6"/>
                      </a:lnTo>
                      <a:lnTo>
                        <a:pt x="26" y="55"/>
                      </a:lnTo>
                      <a:lnTo>
                        <a:pt x="18" y="54"/>
                      </a:lnTo>
                      <a:close/>
                      <a:moveTo>
                        <a:pt x="9" y="51"/>
                      </a:moveTo>
                      <a:lnTo>
                        <a:pt x="9" y="12"/>
                      </a:lnTo>
                      <a:lnTo>
                        <a:pt x="15" y="11"/>
                      </a:lnTo>
                      <a:lnTo>
                        <a:pt x="15" y="52"/>
                      </a:lnTo>
                      <a:lnTo>
                        <a:pt x="9" y="51"/>
                      </a:lnTo>
                      <a:close/>
                      <a:moveTo>
                        <a:pt x="1" y="48"/>
                      </a:moveTo>
                      <a:lnTo>
                        <a:pt x="1" y="14"/>
                      </a:lnTo>
                      <a:lnTo>
                        <a:pt x="6" y="12"/>
                      </a:lnTo>
                      <a:lnTo>
                        <a:pt x="6" y="49"/>
                      </a:lnTo>
                      <a:lnTo>
                        <a:pt x="1" y="48"/>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36" name="Freeform 18">
                  <a:extLst>
                    <a:ext uri="{FF2B5EF4-FFF2-40B4-BE49-F238E27FC236}">
                      <a16:creationId xmlns:a16="http://schemas.microsoft.com/office/drawing/2014/main" id="{805D6965-ACAB-4486-9BF5-9BA388176D43}"/>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37" name="Freeform 19">
                  <a:extLst>
                    <a:ext uri="{FF2B5EF4-FFF2-40B4-BE49-F238E27FC236}">
                      <a16:creationId xmlns:a16="http://schemas.microsoft.com/office/drawing/2014/main" id="{30DC9B92-EE50-4653-8556-51CD26D493F4}"/>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38" name="Freeform 20">
                  <a:extLst>
                    <a:ext uri="{FF2B5EF4-FFF2-40B4-BE49-F238E27FC236}">
                      <a16:creationId xmlns:a16="http://schemas.microsoft.com/office/drawing/2014/main" id="{00886C90-7FE3-46A0-B67D-61FF9FFE482E}"/>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39" name="Freeform 21">
                  <a:extLst>
                    <a:ext uri="{FF2B5EF4-FFF2-40B4-BE49-F238E27FC236}">
                      <a16:creationId xmlns:a16="http://schemas.microsoft.com/office/drawing/2014/main" id="{6E653662-04B6-45E2-8552-525B7D7E9505}"/>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40" name="Freeform 22">
                  <a:extLst>
                    <a:ext uri="{FF2B5EF4-FFF2-40B4-BE49-F238E27FC236}">
                      <a16:creationId xmlns:a16="http://schemas.microsoft.com/office/drawing/2014/main" id="{626E4C00-874F-4B02-8972-05392AC8A6E0}"/>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41" name="Freeform 23">
                  <a:extLst>
                    <a:ext uri="{FF2B5EF4-FFF2-40B4-BE49-F238E27FC236}">
                      <a16:creationId xmlns:a16="http://schemas.microsoft.com/office/drawing/2014/main" id="{88165058-3F15-4E33-A102-6B964824EEA0}"/>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42" name="Freeform 24">
                  <a:extLst>
                    <a:ext uri="{FF2B5EF4-FFF2-40B4-BE49-F238E27FC236}">
                      <a16:creationId xmlns:a16="http://schemas.microsoft.com/office/drawing/2014/main" id="{ECDB15A5-886A-4463-A71A-8C3F26FD00EC}"/>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43" name="Freeform 25">
                  <a:extLst>
                    <a:ext uri="{FF2B5EF4-FFF2-40B4-BE49-F238E27FC236}">
                      <a16:creationId xmlns:a16="http://schemas.microsoft.com/office/drawing/2014/main" id="{A36A5DCE-7160-40FB-81EB-916ED478BB15}"/>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44" name="Freeform 26">
                  <a:extLst>
                    <a:ext uri="{FF2B5EF4-FFF2-40B4-BE49-F238E27FC236}">
                      <a16:creationId xmlns:a16="http://schemas.microsoft.com/office/drawing/2014/main" id="{2E46364A-BA47-44B5-A117-332CED035666}"/>
                    </a:ext>
                  </a:extLst>
                </p:cNvPr>
                <p:cNvSpPr>
                  <a:spLocks noEditPoints="1"/>
                </p:cNvSpPr>
                <p:nvPr/>
              </p:nvSpPr>
              <p:spPr bwMode="auto">
                <a:xfrm>
                  <a:off x="2283" y="2478"/>
                  <a:ext cx="29" cy="63"/>
                </a:xfrm>
                <a:custGeom>
                  <a:avLst/>
                  <a:gdLst>
                    <a:gd name="T0" fmla="*/ 17 w 29"/>
                    <a:gd name="T1" fmla="*/ 54 h 63"/>
                    <a:gd name="T2" fmla="*/ 17 w 29"/>
                    <a:gd name="T3" fmla="*/ 9 h 63"/>
                    <a:gd name="T4" fmla="*/ 25 w 29"/>
                    <a:gd name="T5" fmla="*/ 6 h 63"/>
                    <a:gd name="T6" fmla="*/ 25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5" y="6"/>
                      </a:lnTo>
                      <a:lnTo>
                        <a:pt x="25"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120" name="TextBox 119">
                <a:extLst>
                  <a:ext uri="{FF2B5EF4-FFF2-40B4-BE49-F238E27FC236}">
                    <a16:creationId xmlns:a16="http://schemas.microsoft.com/office/drawing/2014/main" id="{03AB63C9-2158-4DB1-BCEB-A62587501763}"/>
                  </a:ext>
                </a:extLst>
              </p:cNvPr>
              <p:cNvSpPr txBox="1"/>
              <p:nvPr/>
            </p:nvSpPr>
            <p:spPr>
              <a:xfrm>
                <a:off x="8468838" y="1539492"/>
                <a:ext cx="1048670" cy="300514"/>
              </a:xfrm>
              <a:prstGeom prst="rect">
                <a:avLst/>
              </a:prstGeom>
              <a:noFill/>
            </p:spPr>
            <p:txBody>
              <a:bodyPr wrap="none" lIns="0" tIns="0" rIns="0" bIns="0" rtlCol="0">
                <a:spAutoFit/>
              </a:bodyPr>
              <a:lstStyle/>
              <a:p>
                <a:pPr algn="ctr"/>
                <a:r>
                  <a:rPr lang="en-US" sz="900"/>
                  <a:t>Azure </a:t>
                </a:r>
              </a:p>
              <a:p>
                <a:pPr algn="ctr"/>
                <a:r>
                  <a:rPr lang="en-US" sz="900"/>
                  <a:t>Kubernetes Service</a:t>
                </a:r>
              </a:p>
            </p:txBody>
          </p:sp>
          <p:pic>
            <p:nvPicPr>
              <p:cNvPr id="121" name="Graphic 120">
                <a:extLst>
                  <a:ext uri="{FF2B5EF4-FFF2-40B4-BE49-F238E27FC236}">
                    <a16:creationId xmlns:a16="http://schemas.microsoft.com/office/drawing/2014/main" id="{0AB5AE8A-B0C0-41FE-AFCC-0F933D82FB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72577" y="2225473"/>
                <a:ext cx="641192" cy="641192"/>
              </a:xfrm>
              <a:prstGeom prst="rect">
                <a:avLst/>
              </a:prstGeom>
            </p:spPr>
          </p:pic>
          <p:cxnSp>
            <p:nvCxnSpPr>
              <p:cNvPr id="122" name="Straight Arrow Connector 121">
                <a:extLst>
                  <a:ext uri="{FF2B5EF4-FFF2-40B4-BE49-F238E27FC236}">
                    <a16:creationId xmlns:a16="http://schemas.microsoft.com/office/drawing/2014/main" id="{CB70DF3E-28B9-45A4-8545-E3FC45DAC466}"/>
                  </a:ext>
                </a:extLst>
              </p:cNvPr>
              <p:cNvCxnSpPr/>
              <p:nvPr/>
            </p:nvCxnSpPr>
            <p:spPr>
              <a:xfrm>
                <a:off x="8993173" y="1898244"/>
                <a:ext cx="0" cy="233014"/>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grpSp>
      </p:grpSp>
      <p:grpSp>
        <p:nvGrpSpPr>
          <p:cNvPr id="146" name="Group 145">
            <a:extLst>
              <a:ext uri="{FF2B5EF4-FFF2-40B4-BE49-F238E27FC236}">
                <a16:creationId xmlns:a16="http://schemas.microsoft.com/office/drawing/2014/main" id="{6EDA2487-184F-4532-AB34-091FAD9B9E7A}"/>
              </a:ext>
              <a:ext uri="{C183D7F6-B498-43B3-948B-1728B52AA6E4}">
                <adec:decorative xmlns:adec="http://schemas.microsoft.com/office/drawing/2017/decorative" val="1"/>
              </a:ext>
            </a:extLst>
          </p:cNvPr>
          <p:cNvGrpSpPr/>
          <p:nvPr/>
        </p:nvGrpSpPr>
        <p:grpSpPr>
          <a:xfrm>
            <a:off x="6211240" y="4065089"/>
            <a:ext cx="5535060" cy="1671366"/>
            <a:chOff x="7729366" y="1195299"/>
            <a:chExt cx="5535060" cy="1671366"/>
          </a:xfrm>
        </p:grpSpPr>
        <p:grpSp>
          <p:nvGrpSpPr>
            <p:cNvPr id="147" name="Group 146">
              <a:extLst>
                <a:ext uri="{FF2B5EF4-FFF2-40B4-BE49-F238E27FC236}">
                  <a16:creationId xmlns:a16="http://schemas.microsoft.com/office/drawing/2014/main" id="{E8F56713-C925-42CC-9F5A-F3932D3B33B4}"/>
                </a:ext>
              </a:extLst>
            </p:cNvPr>
            <p:cNvGrpSpPr/>
            <p:nvPr/>
          </p:nvGrpSpPr>
          <p:grpSpPr>
            <a:xfrm>
              <a:off x="7729366" y="1195299"/>
              <a:ext cx="1048670" cy="1671366"/>
              <a:chOff x="8468838" y="1195299"/>
              <a:chExt cx="1048670" cy="1671366"/>
            </a:xfrm>
          </p:grpSpPr>
          <p:grpSp>
            <p:nvGrpSpPr>
              <p:cNvPr id="256" name="Group 5">
                <a:extLst>
                  <a:ext uri="{FF2B5EF4-FFF2-40B4-BE49-F238E27FC236}">
                    <a16:creationId xmlns:a16="http://schemas.microsoft.com/office/drawing/2014/main" id="{FD31E1B7-8AD5-4C81-A8D5-7324CF41F7F3}"/>
                  </a:ext>
                </a:extLst>
              </p:cNvPr>
              <p:cNvGrpSpPr>
                <a:grpSpLocks noChangeAspect="1"/>
              </p:cNvGrpSpPr>
              <p:nvPr/>
            </p:nvGrpSpPr>
            <p:grpSpPr bwMode="auto">
              <a:xfrm>
                <a:off x="8785535" y="1195299"/>
                <a:ext cx="415277" cy="305069"/>
                <a:chOff x="2099" y="2416"/>
                <a:chExt cx="260" cy="187"/>
              </a:xfrm>
            </p:grpSpPr>
            <p:sp>
              <p:nvSpPr>
                <p:cNvPr id="260" name="AutoShape 4">
                  <a:extLst>
                    <a:ext uri="{FF2B5EF4-FFF2-40B4-BE49-F238E27FC236}">
                      <a16:creationId xmlns:a16="http://schemas.microsoft.com/office/drawing/2014/main" id="{36BC1DD6-2663-4777-B875-6EE27C17ABFF}"/>
                    </a:ext>
                  </a:extLst>
                </p:cNvPr>
                <p:cNvSpPr>
                  <a:spLocks noChangeAspect="1" noChangeArrowheads="1" noTextEdit="1"/>
                </p:cNvSpPr>
                <p:nvPr/>
              </p:nvSpPr>
              <p:spPr bwMode="auto">
                <a:xfrm>
                  <a:off x="2099" y="2416"/>
                  <a:ext cx="260"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1" name="Freeform 6">
                  <a:extLst>
                    <a:ext uri="{FF2B5EF4-FFF2-40B4-BE49-F238E27FC236}">
                      <a16:creationId xmlns:a16="http://schemas.microsoft.com/office/drawing/2014/main" id="{8177FB44-F80A-4FEF-B7FC-30CB2CF59727}"/>
                    </a:ext>
                  </a:extLst>
                </p:cNvPr>
                <p:cNvSpPr>
                  <a:spLocks noEditPoints="1"/>
                </p:cNvSpPr>
                <p:nvPr/>
              </p:nvSpPr>
              <p:spPr bwMode="auto">
                <a:xfrm>
                  <a:off x="2234"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8 w 29"/>
                    <a:gd name="T11" fmla="*/ 54 h 64"/>
                    <a:gd name="T12" fmla="*/ 18 w 29"/>
                    <a:gd name="T13" fmla="*/ 11 h 64"/>
                    <a:gd name="T14" fmla="*/ 27 w 29"/>
                    <a:gd name="T15" fmla="*/ 8 h 64"/>
                    <a:gd name="T16" fmla="*/ 27 w 29"/>
                    <a:gd name="T17" fmla="*/ 57 h 64"/>
                    <a:gd name="T18" fmla="*/ 18 w 29"/>
                    <a:gd name="T19" fmla="*/ 54 h 64"/>
                    <a:gd name="T20" fmla="*/ 9 w 29"/>
                    <a:gd name="T21" fmla="*/ 51 h 64"/>
                    <a:gd name="T22" fmla="*/ 9 w 29"/>
                    <a:gd name="T23" fmla="*/ 12 h 64"/>
                    <a:gd name="T24" fmla="*/ 16 w 29"/>
                    <a:gd name="T25" fmla="*/ 11 h 64"/>
                    <a:gd name="T26" fmla="*/ 16 w 29"/>
                    <a:gd name="T27" fmla="*/ 54 h 64"/>
                    <a:gd name="T28" fmla="*/ 9 w 29"/>
                    <a:gd name="T29" fmla="*/ 51 h 64"/>
                    <a:gd name="T30" fmla="*/ 2 w 29"/>
                    <a:gd name="T31" fmla="*/ 49 h 64"/>
                    <a:gd name="T32" fmla="*/ 2 w 29"/>
                    <a:gd name="T33" fmla="*/ 15 h 64"/>
                    <a:gd name="T34" fmla="*/ 7 w 29"/>
                    <a:gd name="T35" fmla="*/ 14 h 64"/>
                    <a:gd name="T36" fmla="*/ 7 w 29"/>
                    <a:gd name="T37" fmla="*/ 51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8" y="54"/>
                      </a:moveTo>
                      <a:lnTo>
                        <a:pt x="18" y="11"/>
                      </a:lnTo>
                      <a:lnTo>
                        <a:pt x="27" y="8"/>
                      </a:lnTo>
                      <a:lnTo>
                        <a:pt x="27" y="57"/>
                      </a:lnTo>
                      <a:lnTo>
                        <a:pt x="18" y="54"/>
                      </a:lnTo>
                      <a:close/>
                      <a:moveTo>
                        <a:pt x="9" y="51"/>
                      </a:moveTo>
                      <a:lnTo>
                        <a:pt x="9" y="12"/>
                      </a:lnTo>
                      <a:lnTo>
                        <a:pt x="16" y="11"/>
                      </a:lnTo>
                      <a:lnTo>
                        <a:pt x="16" y="54"/>
                      </a:lnTo>
                      <a:lnTo>
                        <a:pt x="9" y="51"/>
                      </a:lnTo>
                      <a:close/>
                      <a:moveTo>
                        <a:pt x="2" y="49"/>
                      </a:moveTo>
                      <a:lnTo>
                        <a:pt x="2" y="15"/>
                      </a:lnTo>
                      <a:lnTo>
                        <a:pt x="7" y="14"/>
                      </a:lnTo>
                      <a:lnTo>
                        <a:pt x="7" y="51"/>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2" name="Freeform 7">
                  <a:extLst>
                    <a:ext uri="{FF2B5EF4-FFF2-40B4-BE49-F238E27FC236}">
                      <a16:creationId xmlns:a16="http://schemas.microsoft.com/office/drawing/2014/main" id="{6BDC7645-BDDE-4071-9F97-F9F241AFC552}"/>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3" name="Freeform 8">
                  <a:extLst>
                    <a:ext uri="{FF2B5EF4-FFF2-40B4-BE49-F238E27FC236}">
                      <a16:creationId xmlns:a16="http://schemas.microsoft.com/office/drawing/2014/main" id="{70CACF4B-816C-4D7D-83D7-1215E81E48E6}"/>
                    </a:ext>
                  </a:extLst>
                </p:cNvPr>
                <p:cNvSpPr>
                  <a:spLocks noEditPoints="1"/>
                </p:cNvSpPr>
                <p:nvPr/>
              </p:nvSpPr>
              <p:spPr bwMode="auto">
                <a:xfrm>
                  <a:off x="2142"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7 w 29"/>
                    <a:gd name="T11" fmla="*/ 54 h 64"/>
                    <a:gd name="T12" fmla="*/ 17 w 29"/>
                    <a:gd name="T13" fmla="*/ 11 h 64"/>
                    <a:gd name="T14" fmla="*/ 26 w 29"/>
                    <a:gd name="T15" fmla="*/ 8 h 64"/>
                    <a:gd name="T16" fmla="*/ 26 w 29"/>
                    <a:gd name="T17" fmla="*/ 57 h 64"/>
                    <a:gd name="T18" fmla="*/ 17 w 29"/>
                    <a:gd name="T19" fmla="*/ 54 h 64"/>
                    <a:gd name="T20" fmla="*/ 8 w 29"/>
                    <a:gd name="T21" fmla="*/ 51 h 64"/>
                    <a:gd name="T22" fmla="*/ 8 w 29"/>
                    <a:gd name="T23" fmla="*/ 12 h 64"/>
                    <a:gd name="T24" fmla="*/ 16 w 29"/>
                    <a:gd name="T25" fmla="*/ 11 h 64"/>
                    <a:gd name="T26" fmla="*/ 16 w 29"/>
                    <a:gd name="T27" fmla="*/ 54 h 64"/>
                    <a:gd name="T28" fmla="*/ 8 w 29"/>
                    <a:gd name="T29" fmla="*/ 51 h 64"/>
                    <a:gd name="T30" fmla="*/ 1 w 29"/>
                    <a:gd name="T31" fmla="*/ 49 h 64"/>
                    <a:gd name="T32" fmla="*/ 1 w 29"/>
                    <a:gd name="T33" fmla="*/ 15 h 64"/>
                    <a:gd name="T34" fmla="*/ 7 w 29"/>
                    <a:gd name="T35" fmla="*/ 14 h 64"/>
                    <a:gd name="T36" fmla="*/ 7 w 29"/>
                    <a:gd name="T37" fmla="*/ 51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7" y="54"/>
                      </a:moveTo>
                      <a:lnTo>
                        <a:pt x="17" y="11"/>
                      </a:lnTo>
                      <a:lnTo>
                        <a:pt x="26" y="8"/>
                      </a:lnTo>
                      <a:lnTo>
                        <a:pt x="26" y="57"/>
                      </a:lnTo>
                      <a:lnTo>
                        <a:pt x="17" y="54"/>
                      </a:lnTo>
                      <a:close/>
                      <a:moveTo>
                        <a:pt x="8" y="51"/>
                      </a:moveTo>
                      <a:lnTo>
                        <a:pt x="8" y="12"/>
                      </a:lnTo>
                      <a:lnTo>
                        <a:pt x="16" y="11"/>
                      </a:lnTo>
                      <a:lnTo>
                        <a:pt x="16" y="54"/>
                      </a:lnTo>
                      <a:lnTo>
                        <a:pt x="8" y="51"/>
                      </a:lnTo>
                      <a:close/>
                      <a:moveTo>
                        <a:pt x="1" y="49"/>
                      </a:moveTo>
                      <a:lnTo>
                        <a:pt x="1" y="15"/>
                      </a:lnTo>
                      <a:lnTo>
                        <a:pt x="7" y="14"/>
                      </a:lnTo>
                      <a:lnTo>
                        <a:pt x="7" y="51"/>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4" name="Freeform 9">
                  <a:extLst>
                    <a:ext uri="{FF2B5EF4-FFF2-40B4-BE49-F238E27FC236}">
                      <a16:creationId xmlns:a16="http://schemas.microsoft.com/office/drawing/2014/main" id="{EAAC9575-8197-4C48-B649-C836AB412E1E}"/>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5" name="Freeform 10">
                  <a:extLst>
                    <a:ext uri="{FF2B5EF4-FFF2-40B4-BE49-F238E27FC236}">
                      <a16:creationId xmlns:a16="http://schemas.microsoft.com/office/drawing/2014/main" id="{B5F841D7-02DA-40D6-B708-1D6E5B92274C}"/>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6" name="Freeform 11">
                  <a:extLst>
                    <a:ext uri="{FF2B5EF4-FFF2-40B4-BE49-F238E27FC236}">
                      <a16:creationId xmlns:a16="http://schemas.microsoft.com/office/drawing/2014/main" id="{997208E3-B3EE-4905-8592-06022A21B0B3}"/>
                    </a:ext>
                  </a:extLst>
                </p:cNvPr>
                <p:cNvSpPr>
                  <a:spLocks noEditPoints="1"/>
                </p:cNvSpPr>
                <p:nvPr/>
              </p:nvSpPr>
              <p:spPr bwMode="auto">
                <a:xfrm>
                  <a:off x="2142"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7 w 29"/>
                    <a:gd name="T11" fmla="*/ 53 h 64"/>
                    <a:gd name="T12" fmla="*/ 17 w 29"/>
                    <a:gd name="T13" fmla="*/ 10 h 64"/>
                    <a:gd name="T14" fmla="*/ 26 w 29"/>
                    <a:gd name="T15" fmla="*/ 7 h 64"/>
                    <a:gd name="T16" fmla="*/ 26 w 29"/>
                    <a:gd name="T17" fmla="*/ 56 h 64"/>
                    <a:gd name="T18" fmla="*/ 17 w 29"/>
                    <a:gd name="T19" fmla="*/ 53 h 64"/>
                    <a:gd name="T20" fmla="*/ 8 w 29"/>
                    <a:gd name="T21" fmla="*/ 50 h 64"/>
                    <a:gd name="T22" fmla="*/ 8 w 29"/>
                    <a:gd name="T23" fmla="*/ 12 h 64"/>
                    <a:gd name="T24" fmla="*/ 16 w 29"/>
                    <a:gd name="T25" fmla="*/ 10 h 64"/>
                    <a:gd name="T26" fmla="*/ 16 w 29"/>
                    <a:gd name="T27" fmla="*/ 53 h 64"/>
                    <a:gd name="T28" fmla="*/ 8 w 29"/>
                    <a:gd name="T29" fmla="*/ 50 h 64"/>
                    <a:gd name="T30" fmla="*/ 1 w 29"/>
                    <a:gd name="T31" fmla="*/ 49 h 64"/>
                    <a:gd name="T32" fmla="*/ 1 w 29"/>
                    <a:gd name="T33" fmla="*/ 15 h 64"/>
                    <a:gd name="T34" fmla="*/ 7 w 29"/>
                    <a:gd name="T35" fmla="*/ 13 h 64"/>
                    <a:gd name="T36" fmla="*/ 7 w 29"/>
                    <a:gd name="T37" fmla="*/ 50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7" y="53"/>
                      </a:moveTo>
                      <a:lnTo>
                        <a:pt x="17" y="10"/>
                      </a:lnTo>
                      <a:lnTo>
                        <a:pt x="26" y="7"/>
                      </a:lnTo>
                      <a:lnTo>
                        <a:pt x="26" y="56"/>
                      </a:lnTo>
                      <a:lnTo>
                        <a:pt x="17" y="53"/>
                      </a:lnTo>
                      <a:close/>
                      <a:moveTo>
                        <a:pt x="8" y="50"/>
                      </a:moveTo>
                      <a:lnTo>
                        <a:pt x="8" y="12"/>
                      </a:lnTo>
                      <a:lnTo>
                        <a:pt x="16" y="10"/>
                      </a:lnTo>
                      <a:lnTo>
                        <a:pt x="16" y="53"/>
                      </a:lnTo>
                      <a:lnTo>
                        <a:pt x="8" y="50"/>
                      </a:lnTo>
                      <a:close/>
                      <a:moveTo>
                        <a:pt x="1" y="49"/>
                      </a:moveTo>
                      <a:lnTo>
                        <a:pt x="1" y="15"/>
                      </a:lnTo>
                      <a:lnTo>
                        <a:pt x="7" y="13"/>
                      </a:lnTo>
                      <a:lnTo>
                        <a:pt x="7" y="50"/>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7" name="Freeform 12">
                  <a:extLst>
                    <a:ext uri="{FF2B5EF4-FFF2-40B4-BE49-F238E27FC236}">
                      <a16:creationId xmlns:a16="http://schemas.microsoft.com/office/drawing/2014/main" id="{F0AE83BC-E62F-4022-9B92-C62061F89333}"/>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8" name="Freeform 13">
                  <a:extLst>
                    <a:ext uri="{FF2B5EF4-FFF2-40B4-BE49-F238E27FC236}">
                      <a16:creationId xmlns:a16="http://schemas.microsoft.com/office/drawing/2014/main" id="{38C7FC4D-2E48-4EC4-934A-72CD72091F7E}"/>
                    </a:ext>
                  </a:extLst>
                </p:cNvPr>
                <p:cNvSpPr>
                  <a:spLocks noEditPoints="1"/>
                </p:cNvSpPr>
                <p:nvPr/>
              </p:nvSpPr>
              <p:spPr bwMode="auto">
                <a:xfrm>
                  <a:off x="2234"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8 w 29"/>
                    <a:gd name="T11" fmla="*/ 53 h 64"/>
                    <a:gd name="T12" fmla="*/ 18 w 29"/>
                    <a:gd name="T13" fmla="*/ 10 h 64"/>
                    <a:gd name="T14" fmla="*/ 27 w 29"/>
                    <a:gd name="T15" fmla="*/ 7 h 64"/>
                    <a:gd name="T16" fmla="*/ 27 w 29"/>
                    <a:gd name="T17" fmla="*/ 56 h 64"/>
                    <a:gd name="T18" fmla="*/ 18 w 29"/>
                    <a:gd name="T19" fmla="*/ 53 h 64"/>
                    <a:gd name="T20" fmla="*/ 9 w 29"/>
                    <a:gd name="T21" fmla="*/ 50 h 64"/>
                    <a:gd name="T22" fmla="*/ 9 w 29"/>
                    <a:gd name="T23" fmla="*/ 12 h 64"/>
                    <a:gd name="T24" fmla="*/ 16 w 29"/>
                    <a:gd name="T25" fmla="*/ 10 h 64"/>
                    <a:gd name="T26" fmla="*/ 16 w 29"/>
                    <a:gd name="T27" fmla="*/ 53 h 64"/>
                    <a:gd name="T28" fmla="*/ 9 w 29"/>
                    <a:gd name="T29" fmla="*/ 50 h 64"/>
                    <a:gd name="T30" fmla="*/ 2 w 29"/>
                    <a:gd name="T31" fmla="*/ 49 h 64"/>
                    <a:gd name="T32" fmla="*/ 2 w 29"/>
                    <a:gd name="T33" fmla="*/ 15 h 64"/>
                    <a:gd name="T34" fmla="*/ 7 w 29"/>
                    <a:gd name="T35" fmla="*/ 13 h 64"/>
                    <a:gd name="T36" fmla="*/ 7 w 29"/>
                    <a:gd name="T37" fmla="*/ 50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8" y="53"/>
                      </a:moveTo>
                      <a:lnTo>
                        <a:pt x="18" y="10"/>
                      </a:lnTo>
                      <a:lnTo>
                        <a:pt x="27" y="7"/>
                      </a:lnTo>
                      <a:lnTo>
                        <a:pt x="27" y="56"/>
                      </a:lnTo>
                      <a:lnTo>
                        <a:pt x="18" y="53"/>
                      </a:lnTo>
                      <a:close/>
                      <a:moveTo>
                        <a:pt x="9" y="50"/>
                      </a:moveTo>
                      <a:lnTo>
                        <a:pt x="9" y="12"/>
                      </a:lnTo>
                      <a:lnTo>
                        <a:pt x="16" y="10"/>
                      </a:lnTo>
                      <a:lnTo>
                        <a:pt x="16" y="53"/>
                      </a:lnTo>
                      <a:lnTo>
                        <a:pt x="9" y="50"/>
                      </a:lnTo>
                      <a:close/>
                      <a:moveTo>
                        <a:pt x="2" y="49"/>
                      </a:moveTo>
                      <a:lnTo>
                        <a:pt x="2" y="15"/>
                      </a:lnTo>
                      <a:lnTo>
                        <a:pt x="7" y="13"/>
                      </a:lnTo>
                      <a:lnTo>
                        <a:pt x="7" y="50"/>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9" name="Freeform 14">
                  <a:extLst>
                    <a:ext uri="{FF2B5EF4-FFF2-40B4-BE49-F238E27FC236}">
                      <a16:creationId xmlns:a16="http://schemas.microsoft.com/office/drawing/2014/main" id="{2E846E04-53F4-4BC4-80B8-5231FEAC0524}"/>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0" name="Freeform 15">
                  <a:extLst>
                    <a:ext uri="{FF2B5EF4-FFF2-40B4-BE49-F238E27FC236}">
                      <a16:creationId xmlns:a16="http://schemas.microsoft.com/office/drawing/2014/main" id="{6CD7029E-6EC8-4517-8A11-34A19F54490A}"/>
                    </a:ext>
                  </a:extLst>
                </p:cNvPr>
                <p:cNvSpPr>
                  <a:spLocks noEditPoints="1"/>
                </p:cNvSpPr>
                <p:nvPr/>
              </p:nvSpPr>
              <p:spPr bwMode="auto">
                <a:xfrm>
                  <a:off x="2192" y="2478"/>
                  <a:ext cx="29" cy="63"/>
                </a:xfrm>
                <a:custGeom>
                  <a:avLst/>
                  <a:gdLst>
                    <a:gd name="T0" fmla="*/ 17 w 29"/>
                    <a:gd name="T1" fmla="*/ 54 h 63"/>
                    <a:gd name="T2" fmla="*/ 17 w 29"/>
                    <a:gd name="T3" fmla="*/ 9 h 63"/>
                    <a:gd name="T4" fmla="*/ 24 w 29"/>
                    <a:gd name="T5" fmla="*/ 6 h 63"/>
                    <a:gd name="T6" fmla="*/ 24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4" y="6"/>
                      </a:lnTo>
                      <a:lnTo>
                        <a:pt x="24"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1" name="Freeform 16">
                  <a:extLst>
                    <a:ext uri="{FF2B5EF4-FFF2-40B4-BE49-F238E27FC236}">
                      <a16:creationId xmlns:a16="http://schemas.microsoft.com/office/drawing/2014/main" id="{F27B007A-C7DA-44DC-B454-45C86AF78348}"/>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2" name="Freeform 17">
                  <a:extLst>
                    <a:ext uri="{FF2B5EF4-FFF2-40B4-BE49-F238E27FC236}">
                      <a16:creationId xmlns:a16="http://schemas.microsoft.com/office/drawing/2014/main" id="{F65FA014-1F9F-44B4-B0CE-F868FE4E1632}"/>
                    </a:ext>
                  </a:extLst>
                </p:cNvPr>
                <p:cNvSpPr>
                  <a:spLocks noEditPoints="1"/>
                </p:cNvSpPr>
                <p:nvPr/>
              </p:nvSpPr>
              <p:spPr bwMode="auto">
                <a:xfrm>
                  <a:off x="2099" y="2478"/>
                  <a:ext cx="29" cy="63"/>
                </a:xfrm>
                <a:custGeom>
                  <a:avLst/>
                  <a:gdLst>
                    <a:gd name="T0" fmla="*/ 0 w 29"/>
                    <a:gd name="T1" fmla="*/ 9 h 63"/>
                    <a:gd name="T2" fmla="*/ 0 w 29"/>
                    <a:gd name="T3" fmla="*/ 51 h 63"/>
                    <a:gd name="T4" fmla="*/ 29 w 29"/>
                    <a:gd name="T5" fmla="*/ 63 h 63"/>
                    <a:gd name="T6" fmla="*/ 29 w 29"/>
                    <a:gd name="T7" fmla="*/ 0 h 63"/>
                    <a:gd name="T8" fmla="*/ 0 w 29"/>
                    <a:gd name="T9" fmla="*/ 9 h 63"/>
                    <a:gd name="T10" fmla="*/ 18 w 29"/>
                    <a:gd name="T11" fmla="*/ 54 h 63"/>
                    <a:gd name="T12" fmla="*/ 18 w 29"/>
                    <a:gd name="T13" fmla="*/ 9 h 63"/>
                    <a:gd name="T14" fmla="*/ 26 w 29"/>
                    <a:gd name="T15" fmla="*/ 6 h 63"/>
                    <a:gd name="T16" fmla="*/ 26 w 29"/>
                    <a:gd name="T17" fmla="*/ 55 h 63"/>
                    <a:gd name="T18" fmla="*/ 18 w 29"/>
                    <a:gd name="T19" fmla="*/ 54 h 63"/>
                    <a:gd name="T20" fmla="*/ 9 w 29"/>
                    <a:gd name="T21" fmla="*/ 51 h 63"/>
                    <a:gd name="T22" fmla="*/ 9 w 29"/>
                    <a:gd name="T23" fmla="*/ 12 h 63"/>
                    <a:gd name="T24" fmla="*/ 15 w 29"/>
                    <a:gd name="T25" fmla="*/ 11 h 63"/>
                    <a:gd name="T26" fmla="*/ 15 w 29"/>
                    <a:gd name="T27" fmla="*/ 52 h 63"/>
                    <a:gd name="T28" fmla="*/ 9 w 29"/>
                    <a:gd name="T29" fmla="*/ 51 h 63"/>
                    <a:gd name="T30" fmla="*/ 1 w 29"/>
                    <a:gd name="T31" fmla="*/ 48 h 63"/>
                    <a:gd name="T32" fmla="*/ 1 w 29"/>
                    <a:gd name="T33" fmla="*/ 14 h 63"/>
                    <a:gd name="T34" fmla="*/ 6 w 29"/>
                    <a:gd name="T35" fmla="*/ 12 h 63"/>
                    <a:gd name="T36" fmla="*/ 6 w 29"/>
                    <a:gd name="T37" fmla="*/ 49 h 63"/>
                    <a:gd name="T38" fmla="*/ 1 w 29"/>
                    <a:gd name="T3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0" y="9"/>
                      </a:moveTo>
                      <a:lnTo>
                        <a:pt x="0" y="51"/>
                      </a:lnTo>
                      <a:lnTo>
                        <a:pt x="29" y="63"/>
                      </a:lnTo>
                      <a:lnTo>
                        <a:pt x="29" y="0"/>
                      </a:lnTo>
                      <a:lnTo>
                        <a:pt x="0" y="9"/>
                      </a:lnTo>
                      <a:close/>
                      <a:moveTo>
                        <a:pt x="18" y="54"/>
                      </a:moveTo>
                      <a:lnTo>
                        <a:pt x="18" y="9"/>
                      </a:lnTo>
                      <a:lnTo>
                        <a:pt x="26" y="6"/>
                      </a:lnTo>
                      <a:lnTo>
                        <a:pt x="26" y="55"/>
                      </a:lnTo>
                      <a:lnTo>
                        <a:pt x="18" y="54"/>
                      </a:lnTo>
                      <a:close/>
                      <a:moveTo>
                        <a:pt x="9" y="51"/>
                      </a:moveTo>
                      <a:lnTo>
                        <a:pt x="9" y="12"/>
                      </a:lnTo>
                      <a:lnTo>
                        <a:pt x="15" y="11"/>
                      </a:lnTo>
                      <a:lnTo>
                        <a:pt x="15" y="52"/>
                      </a:lnTo>
                      <a:lnTo>
                        <a:pt x="9" y="51"/>
                      </a:lnTo>
                      <a:close/>
                      <a:moveTo>
                        <a:pt x="1" y="48"/>
                      </a:moveTo>
                      <a:lnTo>
                        <a:pt x="1" y="14"/>
                      </a:lnTo>
                      <a:lnTo>
                        <a:pt x="6" y="12"/>
                      </a:lnTo>
                      <a:lnTo>
                        <a:pt x="6" y="49"/>
                      </a:lnTo>
                      <a:lnTo>
                        <a:pt x="1" y="48"/>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3" name="Freeform 18">
                  <a:extLst>
                    <a:ext uri="{FF2B5EF4-FFF2-40B4-BE49-F238E27FC236}">
                      <a16:creationId xmlns:a16="http://schemas.microsoft.com/office/drawing/2014/main" id="{F7915D1F-4A00-4524-B3B4-C7F7984CF756}"/>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4" name="Freeform 19">
                  <a:extLst>
                    <a:ext uri="{FF2B5EF4-FFF2-40B4-BE49-F238E27FC236}">
                      <a16:creationId xmlns:a16="http://schemas.microsoft.com/office/drawing/2014/main" id="{3A35E526-3B26-479E-ACC4-0B5C47E5429B}"/>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5" name="Freeform 20">
                  <a:extLst>
                    <a:ext uri="{FF2B5EF4-FFF2-40B4-BE49-F238E27FC236}">
                      <a16:creationId xmlns:a16="http://schemas.microsoft.com/office/drawing/2014/main" id="{A4728393-7865-4AC8-AE9D-A70851295260}"/>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6" name="Freeform 21">
                  <a:extLst>
                    <a:ext uri="{FF2B5EF4-FFF2-40B4-BE49-F238E27FC236}">
                      <a16:creationId xmlns:a16="http://schemas.microsoft.com/office/drawing/2014/main" id="{6B90734E-6CB3-41B8-AFD7-A122C606E84A}"/>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7" name="Freeform 22">
                  <a:extLst>
                    <a:ext uri="{FF2B5EF4-FFF2-40B4-BE49-F238E27FC236}">
                      <a16:creationId xmlns:a16="http://schemas.microsoft.com/office/drawing/2014/main" id="{7D28D7AA-75C0-4666-9641-3E8E18CDEE65}"/>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8" name="Freeform 23">
                  <a:extLst>
                    <a:ext uri="{FF2B5EF4-FFF2-40B4-BE49-F238E27FC236}">
                      <a16:creationId xmlns:a16="http://schemas.microsoft.com/office/drawing/2014/main" id="{57502094-93AC-4AE7-B4D5-38EFBBA70C19}"/>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9" name="Freeform 24">
                  <a:extLst>
                    <a:ext uri="{FF2B5EF4-FFF2-40B4-BE49-F238E27FC236}">
                      <a16:creationId xmlns:a16="http://schemas.microsoft.com/office/drawing/2014/main" id="{BB156D32-A56D-4F12-9786-0C41CD4FB6FE}"/>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0" name="Freeform 25">
                  <a:extLst>
                    <a:ext uri="{FF2B5EF4-FFF2-40B4-BE49-F238E27FC236}">
                      <a16:creationId xmlns:a16="http://schemas.microsoft.com/office/drawing/2014/main" id="{F89DE0A5-7D6E-49CF-9B03-932DB003DB5E}"/>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1" name="Freeform 26">
                  <a:extLst>
                    <a:ext uri="{FF2B5EF4-FFF2-40B4-BE49-F238E27FC236}">
                      <a16:creationId xmlns:a16="http://schemas.microsoft.com/office/drawing/2014/main" id="{6BDEA91F-09F9-436A-A5EA-8B97DD407D5A}"/>
                    </a:ext>
                  </a:extLst>
                </p:cNvPr>
                <p:cNvSpPr>
                  <a:spLocks noEditPoints="1"/>
                </p:cNvSpPr>
                <p:nvPr/>
              </p:nvSpPr>
              <p:spPr bwMode="auto">
                <a:xfrm>
                  <a:off x="2283" y="2478"/>
                  <a:ext cx="29" cy="63"/>
                </a:xfrm>
                <a:custGeom>
                  <a:avLst/>
                  <a:gdLst>
                    <a:gd name="T0" fmla="*/ 17 w 29"/>
                    <a:gd name="T1" fmla="*/ 54 h 63"/>
                    <a:gd name="T2" fmla="*/ 17 w 29"/>
                    <a:gd name="T3" fmla="*/ 9 h 63"/>
                    <a:gd name="T4" fmla="*/ 25 w 29"/>
                    <a:gd name="T5" fmla="*/ 6 h 63"/>
                    <a:gd name="T6" fmla="*/ 25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5" y="6"/>
                      </a:lnTo>
                      <a:lnTo>
                        <a:pt x="25"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257" name="TextBox 256">
                <a:extLst>
                  <a:ext uri="{FF2B5EF4-FFF2-40B4-BE49-F238E27FC236}">
                    <a16:creationId xmlns:a16="http://schemas.microsoft.com/office/drawing/2014/main" id="{DA219035-5432-435E-A258-49A51400B752}"/>
                  </a:ext>
                </a:extLst>
              </p:cNvPr>
              <p:cNvSpPr txBox="1"/>
              <p:nvPr/>
            </p:nvSpPr>
            <p:spPr>
              <a:xfrm>
                <a:off x="8468838" y="1539492"/>
                <a:ext cx="1048670" cy="300514"/>
              </a:xfrm>
              <a:prstGeom prst="rect">
                <a:avLst/>
              </a:prstGeom>
              <a:noFill/>
            </p:spPr>
            <p:txBody>
              <a:bodyPr wrap="none" lIns="0" tIns="0" rIns="0" bIns="0" rtlCol="0">
                <a:spAutoFit/>
              </a:bodyPr>
              <a:lstStyle/>
              <a:p>
                <a:pPr algn="ctr"/>
                <a:r>
                  <a:rPr lang="en-US" sz="900"/>
                  <a:t>Azure </a:t>
                </a:r>
              </a:p>
              <a:p>
                <a:pPr algn="ctr"/>
                <a:r>
                  <a:rPr lang="en-US" sz="900"/>
                  <a:t>Kubernetes Service</a:t>
                </a:r>
              </a:p>
            </p:txBody>
          </p:sp>
          <p:pic>
            <p:nvPicPr>
              <p:cNvPr id="258" name="Graphic 257">
                <a:extLst>
                  <a:ext uri="{FF2B5EF4-FFF2-40B4-BE49-F238E27FC236}">
                    <a16:creationId xmlns:a16="http://schemas.microsoft.com/office/drawing/2014/main" id="{F52CD124-7471-4268-B53E-71DFF55B7D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72577" y="2225473"/>
                <a:ext cx="641192" cy="641192"/>
              </a:xfrm>
              <a:prstGeom prst="rect">
                <a:avLst/>
              </a:prstGeom>
            </p:spPr>
          </p:pic>
          <p:cxnSp>
            <p:nvCxnSpPr>
              <p:cNvPr id="259" name="Straight Arrow Connector 258">
                <a:extLst>
                  <a:ext uri="{FF2B5EF4-FFF2-40B4-BE49-F238E27FC236}">
                    <a16:creationId xmlns:a16="http://schemas.microsoft.com/office/drawing/2014/main" id="{35784682-75F3-4A58-AA93-09D44FBDF0CB}"/>
                  </a:ext>
                </a:extLst>
              </p:cNvPr>
              <p:cNvCxnSpPr/>
              <p:nvPr/>
            </p:nvCxnSpPr>
            <p:spPr>
              <a:xfrm>
                <a:off x="8993173" y="1898244"/>
                <a:ext cx="0" cy="233014"/>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grpSp>
        <p:grpSp>
          <p:nvGrpSpPr>
            <p:cNvPr id="148" name="Group 147">
              <a:extLst>
                <a:ext uri="{FF2B5EF4-FFF2-40B4-BE49-F238E27FC236}">
                  <a16:creationId xmlns:a16="http://schemas.microsoft.com/office/drawing/2014/main" id="{8756B489-DF67-45AB-9E72-AF85C387D3C3}"/>
                </a:ext>
              </a:extLst>
            </p:cNvPr>
            <p:cNvGrpSpPr/>
            <p:nvPr/>
          </p:nvGrpSpPr>
          <p:grpSpPr>
            <a:xfrm>
              <a:off x="8842549" y="1195299"/>
              <a:ext cx="1048670" cy="1671366"/>
              <a:chOff x="8468838" y="1195299"/>
              <a:chExt cx="1048670" cy="1671366"/>
            </a:xfrm>
          </p:grpSpPr>
          <p:grpSp>
            <p:nvGrpSpPr>
              <p:cNvPr id="230" name="Group 5">
                <a:extLst>
                  <a:ext uri="{FF2B5EF4-FFF2-40B4-BE49-F238E27FC236}">
                    <a16:creationId xmlns:a16="http://schemas.microsoft.com/office/drawing/2014/main" id="{901653FD-A265-4000-A24D-0DE6BF65A784}"/>
                  </a:ext>
                </a:extLst>
              </p:cNvPr>
              <p:cNvGrpSpPr>
                <a:grpSpLocks noChangeAspect="1"/>
              </p:cNvGrpSpPr>
              <p:nvPr/>
            </p:nvGrpSpPr>
            <p:grpSpPr bwMode="auto">
              <a:xfrm>
                <a:off x="8785535" y="1195299"/>
                <a:ext cx="415277" cy="305069"/>
                <a:chOff x="2099" y="2416"/>
                <a:chExt cx="260" cy="187"/>
              </a:xfrm>
            </p:grpSpPr>
            <p:sp>
              <p:nvSpPr>
                <p:cNvPr id="234" name="AutoShape 4">
                  <a:extLst>
                    <a:ext uri="{FF2B5EF4-FFF2-40B4-BE49-F238E27FC236}">
                      <a16:creationId xmlns:a16="http://schemas.microsoft.com/office/drawing/2014/main" id="{588D27B6-305C-40CA-BF54-C6D778E3E41B}"/>
                    </a:ext>
                  </a:extLst>
                </p:cNvPr>
                <p:cNvSpPr>
                  <a:spLocks noChangeAspect="1" noChangeArrowheads="1" noTextEdit="1"/>
                </p:cNvSpPr>
                <p:nvPr/>
              </p:nvSpPr>
              <p:spPr bwMode="auto">
                <a:xfrm>
                  <a:off x="2099" y="2416"/>
                  <a:ext cx="260"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35" name="Freeform 6">
                  <a:extLst>
                    <a:ext uri="{FF2B5EF4-FFF2-40B4-BE49-F238E27FC236}">
                      <a16:creationId xmlns:a16="http://schemas.microsoft.com/office/drawing/2014/main" id="{586A246E-08C3-4757-A682-BADC28087A59}"/>
                    </a:ext>
                  </a:extLst>
                </p:cNvPr>
                <p:cNvSpPr>
                  <a:spLocks noEditPoints="1"/>
                </p:cNvSpPr>
                <p:nvPr/>
              </p:nvSpPr>
              <p:spPr bwMode="auto">
                <a:xfrm>
                  <a:off x="2234"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8 w 29"/>
                    <a:gd name="T11" fmla="*/ 54 h 64"/>
                    <a:gd name="T12" fmla="*/ 18 w 29"/>
                    <a:gd name="T13" fmla="*/ 11 h 64"/>
                    <a:gd name="T14" fmla="*/ 27 w 29"/>
                    <a:gd name="T15" fmla="*/ 8 h 64"/>
                    <a:gd name="T16" fmla="*/ 27 w 29"/>
                    <a:gd name="T17" fmla="*/ 57 h 64"/>
                    <a:gd name="T18" fmla="*/ 18 w 29"/>
                    <a:gd name="T19" fmla="*/ 54 h 64"/>
                    <a:gd name="T20" fmla="*/ 9 w 29"/>
                    <a:gd name="T21" fmla="*/ 51 h 64"/>
                    <a:gd name="T22" fmla="*/ 9 w 29"/>
                    <a:gd name="T23" fmla="*/ 12 h 64"/>
                    <a:gd name="T24" fmla="*/ 16 w 29"/>
                    <a:gd name="T25" fmla="*/ 11 h 64"/>
                    <a:gd name="T26" fmla="*/ 16 w 29"/>
                    <a:gd name="T27" fmla="*/ 54 h 64"/>
                    <a:gd name="T28" fmla="*/ 9 w 29"/>
                    <a:gd name="T29" fmla="*/ 51 h 64"/>
                    <a:gd name="T30" fmla="*/ 2 w 29"/>
                    <a:gd name="T31" fmla="*/ 49 h 64"/>
                    <a:gd name="T32" fmla="*/ 2 w 29"/>
                    <a:gd name="T33" fmla="*/ 15 h 64"/>
                    <a:gd name="T34" fmla="*/ 7 w 29"/>
                    <a:gd name="T35" fmla="*/ 14 h 64"/>
                    <a:gd name="T36" fmla="*/ 7 w 29"/>
                    <a:gd name="T37" fmla="*/ 51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8" y="54"/>
                      </a:moveTo>
                      <a:lnTo>
                        <a:pt x="18" y="11"/>
                      </a:lnTo>
                      <a:lnTo>
                        <a:pt x="27" y="8"/>
                      </a:lnTo>
                      <a:lnTo>
                        <a:pt x="27" y="57"/>
                      </a:lnTo>
                      <a:lnTo>
                        <a:pt x="18" y="54"/>
                      </a:lnTo>
                      <a:close/>
                      <a:moveTo>
                        <a:pt x="9" y="51"/>
                      </a:moveTo>
                      <a:lnTo>
                        <a:pt x="9" y="12"/>
                      </a:lnTo>
                      <a:lnTo>
                        <a:pt x="16" y="11"/>
                      </a:lnTo>
                      <a:lnTo>
                        <a:pt x="16" y="54"/>
                      </a:lnTo>
                      <a:lnTo>
                        <a:pt x="9" y="51"/>
                      </a:lnTo>
                      <a:close/>
                      <a:moveTo>
                        <a:pt x="2" y="49"/>
                      </a:moveTo>
                      <a:lnTo>
                        <a:pt x="2" y="15"/>
                      </a:lnTo>
                      <a:lnTo>
                        <a:pt x="7" y="14"/>
                      </a:lnTo>
                      <a:lnTo>
                        <a:pt x="7" y="51"/>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36" name="Freeform 7">
                  <a:extLst>
                    <a:ext uri="{FF2B5EF4-FFF2-40B4-BE49-F238E27FC236}">
                      <a16:creationId xmlns:a16="http://schemas.microsoft.com/office/drawing/2014/main" id="{5A89038B-E712-4BFB-8DA9-334CDB41218C}"/>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37" name="Freeform 8">
                  <a:extLst>
                    <a:ext uri="{FF2B5EF4-FFF2-40B4-BE49-F238E27FC236}">
                      <a16:creationId xmlns:a16="http://schemas.microsoft.com/office/drawing/2014/main" id="{84877C47-199B-4DB0-B178-6E490D0C2023}"/>
                    </a:ext>
                  </a:extLst>
                </p:cNvPr>
                <p:cNvSpPr>
                  <a:spLocks noEditPoints="1"/>
                </p:cNvSpPr>
                <p:nvPr/>
              </p:nvSpPr>
              <p:spPr bwMode="auto">
                <a:xfrm>
                  <a:off x="2142"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7 w 29"/>
                    <a:gd name="T11" fmla="*/ 54 h 64"/>
                    <a:gd name="T12" fmla="*/ 17 w 29"/>
                    <a:gd name="T13" fmla="*/ 11 h 64"/>
                    <a:gd name="T14" fmla="*/ 26 w 29"/>
                    <a:gd name="T15" fmla="*/ 8 h 64"/>
                    <a:gd name="T16" fmla="*/ 26 w 29"/>
                    <a:gd name="T17" fmla="*/ 57 h 64"/>
                    <a:gd name="T18" fmla="*/ 17 w 29"/>
                    <a:gd name="T19" fmla="*/ 54 h 64"/>
                    <a:gd name="T20" fmla="*/ 8 w 29"/>
                    <a:gd name="T21" fmla="*/ 51 h 64"/>
                    <a:gd name="T22" fmla="*/ 8 w 29"/>
                    <a:gd name="T23" fmla="*/ 12 h 64"/>
                    <a:gd name="T24" fmla="*/ 16 w 29"/>
                    <a:gd name="T25" fmla="*/ 11 h 64"/>
                    <a:gd name="T26" fmla="*/ 16 w 29"/>
                    <a:gd name="T27" fmla="*/ 54 h 64"/>
                    <a:gd name="T28" fmla="*/ 8 w 29"/>
                    <a:gd name="T29" fmla="*/ 51 h 64"/>
                    <a:gd name="T30" fmla="*/ 1 w 29"/>
                    <a:gd name="T31" fmla="*/ 49 h 64"/>
                    <a:gd name="T32" fmla="*/ 1 w 29"/>
                    <a:gd name="T33" fmla="*/ 15 h 64"/>
                    <a:gd name="T34" fmla="*/ 7 w 29"/>
                    <a:gd name="T35" fmla="*/ 14 h 64"/>
                    <a:gd name="T36" fmla="*/ 7 w 29"/>
                    <a:gd name="T37" fmla="*/ 51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7" y="54"/>
                      </a:moveTo>
                      <a:lnTo>
                        <a:pt x="17" y="11"/>
                      </a:lnTo>
                      <a:lnTo>
                        <a:pt x="26" y="8"/>
                      </a:lnTo>
                      <a:lnTo>
                        <a:pt x="26" y="57"/>
                      </a:lnTo>
                      <a:lnTo>
                        <a:pt x="17" y="54"/>
                      </a:lnTo>
                      <a:close/>
                      <a:moveTo>
                        <a:pt x="8" y="51"/>
                      </a:moveTo>
                      <a:lnTo>
                        <a:pt x="8" y="12"/>
                      </a:lnTo>
                      <a:lnTo>
                        <a:pt x="16" y="11"/>
                      </a:lnTo>
                      <a:lnTo>
                        <a:pt x="16" y="54"/>
                      </a:lnTo>
                      <a:lnTo>
                        <a:pt x="8" y="51"/>
                      </a:lnTo>
                      <a:close/>
                      <a:moveTo>
                        <a:pt x="1" y="49"/>
                      </a:moveTo>
                      <a:lnTo>
                        <a:pt x="1" y="15"/>
                      </a:lnTo>
                      <a:lnTo>
                        <a:pt x="7" y="14"/>
                      </a:lnTo>
                      <a:lnTo>
                        <a:pt x="7" y="51"/>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38" name="Freeform 9">
                  <a:extLst>
                    <a:ext uri="{FF2B5EF4-FFF2-40B4-BE49-F238E27FC236}">
                      <a16:creationId xmlns:a16="http://schemas.microsoft.com/office/drawing/2014/main" id="{E2B6ABE5-3E39-4202-A40F-5A402C8C2EB7}"/>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39" name="Freeform 10">
                  <a:extLst>
                    <a:ext uri="{FF2B5EF4-FFF2-40B4-BE49-F238E27FC236}">
                      <a16:creationId xmlns:a16="http://schemas.microsoft.com/office/drawing/2014/main" id="{A6A61D8C-19AA-4AE0-98EF-D4413A73648C}"/>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40" name="Freeform 11">
                  <a:extLst>
                    <a:ext uri="{FF2B5EF4-FFF2-40B4-BE49-F238E27FC236}">
                      <a16:creationId xmlns:a16="http://schemas.microsoft.com/office/drawing/2014/main" id="{4119ECCC-0D0A-49BA-BDC6-EBC53A5F08B3}"/>
                    </a:ext>
                  </a:extLst>
                </p:cNvPr>
                <p:cNvSpPr>
                  <a:spLocks noEditPoints="1"/>
                </p:cNvSpPr>
                <p:nvPr/>
              </p:nvSpPr>
              <p:spPr bwMode="auto">
                <a:xfrm>
                  <a:off x="2142"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7 w 29"/>
                    <a:gd name="T11" fmla="*/ 53 h 64"/>
                    <a:gd name="T12" fmla="*/ 17 w 29"/>
                    <a:gd name="T13" fmla="*/ 10 h 64"/>
                    <a:gd name="T14" fmla="*/ 26 w 29"/>
                    <a:gd name="T15" fmla="*/ 7 h 64"/>
                    <a:gd name="T16" fmla="*/ 26 w 29"/>
                    <a:gd name="T17" fmla="*/ 56 h 64"/>
                    <a:gd name="T18" fmla="*/ 17 w 29"/>
                    <a:gd name="T19" fmla="*/ 53 h 64"/>
                    <a:gd name="T20" fmla="*/ 8 w 29"/>
                    <a:gd name="T21" fmla="*/ 50 h 64"/>
                    <a:gd name="T22" fmla="*/ 8 w 29"/>
                    <a:gd name="T23" fmla="*/ 12 h 64"/>
                    <a:gd name="T24" fmla="*/ 16 w 29"/>
                    <a:gd name="T25" fmla="*/ 10 h 64"/>
                    <a:gd name="T26" fmla="*/ 16 w 29"/>
                    <a:gd name="T27" fmla="*/ 53 h 64"/>
                    <a:gd name="T28" fmla="*/ 8 w 29"/>
                    <a:gd name="T29" fmla="*/ 50 h 64"/>
                    <a:gd name="T30" fmla="*/ 1 w 29"/>
                    <a:gd name="T31" fmla="*/ 49 h 64"/>
                    <a:gd name="T32" fmla="*/ 1 w 29"/>
                    <a:gd name="T33" fmla="*/ 15 h 64"/>
                    <a:gd name="T34" fmla="*/ 7 w 29"/>
                    <a:gd name="T35" fmla="*/ 13 h 64"/>
                    <a:gd name="T36" fmla="*/ 7 w 29"/>
                    <a:gd name="T37" fmla="*/ 50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7" y="53"/>
                      </a:moveTo>
                      <a:lnTo>
                        <a:pt x="17" y="10"/>
                      </a:lnTo>
                      <a:lnTo>
                        <a:pt x="26" y="7"/>
                      </a:lnTo>
                      <a:lnTo>
                        <a:pt x="26" y="56"/>
                      </a:lnTo>
                      <a:lnTo>
                        <a:pt x="17" y="53"/>
                      </a:lnTo>
                      <a:close/>
                      <a:moveTo>
                        <a:pt x="8" y="50"/>
                      </a:moveTo>
                      <a:lnTo>
                        <a:pt x="8" y="12"/>
                      </a:lnTo>
                      <a:lnTo>
                        <a:pt x="16" y="10"/>
                      </a:lnTo>
                      <a:lnTo>
                        <a:pt x="16" y="53"/>
                      </a:lnTo>
                      <a:lnTo>
                        <a:pt x="8" y="50"/>
                      </a:lnTo>
                      <a:close/>
                      <a:moveTo>
                        <a:pt x="1" y="49"/>
                      </a:moveTo>
                      <a:lnTo>
                        <a:pt x="1" y="15"/>
                      </a:lnTo>
                      <a:lnTo>
                        <a:pt x="7" y="13"/>
                      </a:lnTo>
                      <a:lnTo>
                        <a:pt x="7" y="50"/>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41" name="Freeform 12">
                  <a:extLst>
                    <a:ext uri="{FF2B5EF4-FFF2-40B4-BE49-F238E27FC236}">
                      <a16:creationId xmlns:a16="http://schemas.microsoft.com/office/drawing/2014/main" id="{B91DDBBE-A880-48BE-B97D-EFCDF5AFE384}"/>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42" name="Freeform 13">
                  <a:extLst>
                    <a:ext uri="{FF2B5EF4-FFF2-40B4-BE49-F238E27FC236}">
                      <a16:creationId xmlns:a16="http://schemas.microsoft.com/office/drawing/2014/main" id="{96F106BB-C6F3-42AA-9C1F-F0A9D1AEC903}"/>
                    </a:ext>
                  </a:extLst>
                </p:cNvPr>
                <p:cNvSpPr>
                  <a:spLocks noEditPoints="1"/>
                </p:cNvSpPr>
                <p:nvPr/>
              </p:nvSpPr>
              <p:spPr bwMode="auto">
                <a:xfrm>
                  <a:off x="2234"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8 w 29"/>
                    <a:gd name="T11" fmla="*/ 53 h 64"/>
                    <a:gd name="T12" fmla="*/ 18 w 29"/>
                    <a:gd name="T13" fmla="*/ 10 h 64"/>
                    <a:gd name="T14" fmla="*/ 27 w 29"/>
                    <a:gd name="T15" fmla="*/ 7 h 64"/>
                    <a:gd name="T16" fmla="*/ 27 w 29"/>
                    <a:gd name="T17" fmla="*/ 56 h 64"/>
                    <a:gd name="T18" fmla="*/ 18 w 29"/>
                    <a:gd name="T19" fmla="*/ 53 h 64"/>
                    <a:gd name="T20" fmla="*/ 9 w 29"/>
                    <a:gd name="T21" fmla="*/ 50 h 64"/>
                    <a:gd name="T22" fmla="*/ 9 w 29"/>
                    <a:gd name="T23" fmla="*/ 12 h 64"/>
                    <a:gd name="T24" fmla="*/ 16 w 29"/>
                    <a:gd name="T25" fmla="*/ 10 h 64"/>
                    <a:gd name="T26" fmla="*/ 16 w 29"/>
                    <a:gd name="T27" fmla="*/ 53 h 64"/>
                    <a:gd name="T28" fmla="*/ 9 w 29"/>
                    <a:gd name="T29" fmla="*/ 50 h 64"/>
                    <a:gd name="T30" fmla="*/ 2 w 29"/>
                    <a:gd name="T31" fmla="*/ 49 h 64"/>
                    <a:gd name="T32" fmla="*/ 2 w 29"/>
                    <a:gd name="T33" fmla="*/ 15 h 64"/>
                    <a:gd name="T34" fmla="*/ 7 w 29"/>
                    <a:gd name="T35" fmla="*/ 13 h 64"/>
                    <a:gd name="T36" fmla="*/ 7 w 29"/>
                    <a:gd name="T37" fmla="*/ 50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8" y="53"/>
                      </a:moveTo>
                      <a:lnTo>
                        <a:pt x="18" y="10"/>
                      </a:lnTo>
                      <a:lnTo>
                        <a:pt x="27" y="7"/>
                      </a:lnTo>
                      <a:lnTo>
                        <a:pt x="27" y="56"/>
                      </a:lnTo>
                      <a:lnTo>
                        <a:pt x="18" y="53"/>
                      </a:lnTo>
                      <a:close/>
                      <a:moveTo>
                        <a:pt x="9" y="50"/>
                      </a:moveTo>
                      <a:lnTo>
                        <a:pt x="9" y="12"/>
                      </a:lnTo>
                      <a:lnTo>
                        <a:pt x="16" y="10"/>
                      </a:lnTo>
                      <a:lnTo>
                        <a:pt x="16" y="53"/>
                      </a:lnTo>
                      <a:lnTo>
                        <a:pt x="9" y="50"/>
                      </a:lnTo>
                      <a:close/>
                      <a:moveTo>
                        <a:pt x="2" y="49"/>
                      </a:moveTo>
                      <a:lnTo>
                        <a:pt x="2" y="15"/>
                      </a:lnTo>
                      <a:lnTo>
                        <a:pt x="7" y="13"/>
                      </a:lnTo>
                      <a:lnTo>
                        <a:pt x="7" y="50"/>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43" name="Freeform 14">
                  <a:extLst>
                    <a:ext uri="{FF2B5EF4-FFF2-40B4-BE49-F238E27FC236}">
                      <a16:creationId xmlns:a16="http://schemas.microsoft.com/office/drawing/2014/main" id="{CDD4C71E-5098-4C8E-9837-FB5AF28DFEC1}"/>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44" name="Freeform 15">
                  <a:extLst>
                    <a:ext uri="{FF2B5EF4-FFF2-40B4-BE49-F238E27FC236}">
                      <a16:creationId xmlns:a16="http://schemas.microsoft.com/office/drawing/2014/main" id="{3218FA62-1372-425E-80C9-AE9E9C5D1317}"/>
                    </a:ext>
                  </a:extLst>
                </p:cNvPr>
                <p:cNvSpPr>
                  <a:spLocks noEditPoints="1"/>
                </p:cNvSpPr>
                <p:nvPr/>
              </p:nvSpPr>
              <p:spPr bwMode="auto">
                <a:xfrm>
                  <a:off x="2192" y="2478"/>
                  <a:ext cx="29" cy="63"/>
                </a:xfrm>
                <a:custGeom>
                  <a:avLst/>
                  <a:gdLst>
                    <a:gd name="T0" fmla="*/ 17 w 29"/>
                    <a:gd name="T1" fmla="*/ 54 h 63"/>
                    <a:gd name="T2" fmla="*/ 17 w 29"/>
                    <a:gd name="T3" fmla="*/ 9 h 63"/>
                    <a:gd name="T4" fmla="*/ 24 w 29"/>
                    <a:gd name="T5" fmla="*/ 6 h 63"/>
                    <a:gd name="T6" fmla="*/ 24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4" y="6"/>
                      </a:lnTo>
                      <a:lnTo>
                        <a:pt x="24"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45" name="Freeform 16">
                  <a:extLst>
                    <a:ext uri="{FF2B5EF4-FFF2-40B4-BE49-F238E27FC236}">
                      <a16:creationId xmlns:a16="http://schemas.microsoft.com/office/drawing/2014/main" id="{651D2EF7-33E1-4890-84A0-3E8041ADD2C8}"/>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46" name="Freeform 17">
                  <a:extLst>
                    <a:ext uri="{FF2B5EF4-FFF2-40B4-BE49-F238E27FC236}">
                      <a16:creationId xmlns:a16="http://schemas.microsoft.com/office/drawing/2014/main" id="{9BD63E53-5D84-45C9-9264-891E23BE10B5}"/>
                    </a:ext>
                  </a:extLst>
                </p:cNvPr>
                <p:cNvSpPr>
                  <a:spLocks noEditPoints="1"/>
                </p:cNvSpPr>
                <p:nvPr/>
              </p:nvSpPr>
              <p:spPr bwMode="auto">
                <a:xfrm>
                  <a:off x="2099" y="2478"/>
                  <a:ext cx="29" cy="63"/>
                </a:xfrm>
                <a:custGeom>
                  <a:avLst/>
                  <a:gdLst>
                    <a:gd name="T0" fmla="*/ 0 w 29"/>
                    <a:gd name="T1" fmla="*/ 9 h 63"/>
                    <a:gd name="T2" fmla="*/ 0 w 29"/>
                    <a:gd name="T3" fmla="*/ 51 h 63"/>
                    <a:gd name="T4" fmla="*/ 29 w 29"/>
                    <a:gd name="T5" fmla="*/ 63 h 63"/>
                    <a:gd name="T6" fmla="*/ 29 w 29"/>
                    <a:gd name="T7" fmla="*/ 0 h 63"/>
                    <a:gd name="T8" fmla="*/ 0 w 29"/>
                    <a:gd name="T9" fmla="*/ 9 h 63"/>
                    <a:gd name="T10" fmla="*/ 18 w 29"/>
                    <a:gd name="T11" fmla="*/ 54 h 63"/>
                    <a:gd name="T12" fmla="*/ 18 w 29"/>
                    <a:gd name="T13" fmla="*/ 9 h 63"/>
                    <a:gd name="T14" fmla="*/ 26 w 29"/>
                    <a:gd name="T15" fmla="*/ 6 h 63"/>
                    <a:gd name="T16" fmla="*/ 26 w 29"/>
                    <a:gd name="T17" fmla="*/ 55 h 63"/>
                    <a:gd name="T18" fmla="*/ 18 w 29"/>
                    <a:gd name="T19" fmla="*/ 54 h 63"/>
                    <a:gd name="T20" fmla="*/ 9 w 29"/>
                    <a:gd name="T21" fmla="*/ 51 h 63"/>
                    <a:gd name="T22" fmla="*/ 9 w 29"/>
                    <a:gd name="T23" fmla="*/ 12 h 63"/>
                    <a:gd name="T24" fmla="*/ 15 w 29"/>
                    <a:gd name="T25" fmla="*/ 11 h 63"/>
                    <a:gd name="T26" fmla="*/ 15 w 29"/>
                    <a:gd name="T27" fmla="*/ 52 h 63"/>
                    <a:gd name="T28" fmla="*/ 9 w 29"/>
                    <a:gd name="T29" fmla="*/ 51 h 63"/>
                    <a:gd name="T30" fmla="*/ 1 w 29"/>
                    <a:gd name="T31" fmla="*/ 48 h 63"/>
                    <a:gd name="T32" fmla="*/ 1 w 29"/>
                    <a:gd name="T33" fmla="*/ 14 h 63"/>
                    <a:gd name="T34" fmla="*/ 6 w 29"/>
                    <a:gd name="T35" fmla="*/ 12 h 63"/>
                    <a:gd name="T36" fmla="*/ 6 w 29"/>
                    <a:gd name="T37" fmla="*/ 49 h 63"/>
                    <a:gd name="T38" fmla="*/ 1 w 29"/>
                    <a:gd name="T3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0" y="9"/>
                      </a:moveTo>
                      <a:lnTo>
                        <a:pt x="0" y="51"/>
                      </a:lnTo>
                      <a:lnTo>
                        <a:pt x="29" y="63"/>
                      </a:lnTo>
                      <a:lnTo>
                        <a:pt x="29" y="0"/>
                      </a:lnTo>
                      <a:lnTo>
                        <a:pt x="0" y="9"/>
                      </a:lnTo>
                      <a:close/>
                      <a:moveTo>
                        <a:pt x="18" y="54"/>
                      </a:moveTo>
                      <a:lnTo>
                        <a:pt x="18" y="9"/>
                      </a:lnTo>
                      <a:lnTo>
                        <a:pt x="26" y="6"/>
                      </a:lnTo>
                      <a:lnTo>
                        <a:pt x="26" y="55"/>
                      </a:lnTo>
                      <a:lnTo>
                        <a:pt x="18" y="54"/>
                      </a:lnTo>
                      <a:close/>
                      <a:moveTo>
                        <a:pt x="9" y="51"/>
                      </a:moveTo>
                      <a:lnTo>
                        <a:pt x="9" y="12"/>
                      </a:lnTo>
                      <a:lnTo>
                        <a:pt x="15" y="11"/>
                      </a:lnTo>
                      <a:lnTo>
                        <a:pt x="15" y="52"/>
                      </a:lnTo>
                      <a:lnTo>
                        <a:pt x="9" y="51"/>
                      </a:lnTo>
                      <a:close/>
                      <a:moveTo>
                        <a:pt x="1" y="48"/>
                      </a:moveTo>
                      <a:lnTo>
                        <a:pt x="1" y="14"/>
                      </a:lnTo>
                      <a:lnTo>
                        <a:pt x="6" y="12"/>
                      </a:lnTo>
                      <a:lnTo>
                        <a:pt x="6" y="49"/>
                      </a:lnTo>
                      <a:lnTo>
                        <a:pt x="1" y="48"/>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47" name="Freeform 18">
                  <a:extLst>
                    <a:ext uri="{FF2B5EF4-FFF2-40B4-BE49-F238E27FC236}">
                      <a16:creationId xmlns:a16="http://schemas.microsoft.com/office/drawing/2014/main" id="{EC6A0509-5C22-4BAC-A17E-82059999F87D}"/>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48" name="Freeform 19">
                  <a:extLst>
                    <a:ext uri="{FF2B5EF4-FFF2-40B4-BE49-F238E27FC236}">
                      <a16:creationId xmlns:a16="http://schemas.microsoft.com/office/drawing/2014/main" id="{997A94EE-44F6-465D-9A59-D926CCA7906B}"/>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49" name="Freeform 20">
                  <a:extLst>
                    <a:ext uri="{FF2B5EF4-FFF2-40B4-BE49-F238E27FC236}">
                      <a16:creationId xmlns:a16="http://schemas.microsoft.com/office/drawing/2014/main" id="{A36890E5-E063-4C18-B227-99F1AC3391C5}"/>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0" name="Freeform 21">
                  <a:extLst>
                    <a:ext uri="{FF2B5EF4-FFF2-40B4-BE49-F238E27FC236}">
                      <a16:creationId xmlns:a16="http://schemas.microsoft.com/office/drawing/2014/main" id="{E8A1D3A0-6248-44CD-868A-4BBA6B5E194C}"/>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1" name="Freeform 22">
                  <a:extLst>
                    <a:ext uri="{FF2B5EF4-FFF2-40B4-BE49-F238E27FC236}">
                      <a16:creationId xmlns:a16="http://schemas.microsoft.com/office/drawing/2014/main" id="{EE1387C8-938C-4B46-8AF0-6D7D97431047}"/>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2" name="Freeform 23">
                  <a:extLst>
                    <a:ext uri="{FF2B5EF4-FFF2-40B4-BE49-F238E27FC236}">
                      <a16:creationId xmlns:a16="http://schemas.microsoft.com/office/drawing/2014/main" id="{E291CFED-FDDA-4572-86B8-3C38AB964094}"/>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3" name="Freeform 24">
                  <a:extLst>
                    <a:ext uri="{FF2B5EF4-FFF2-40B4-BE49-F238E27FC236}">
                      <a16:creationId xmlns:a16="http://schemas.microsoft.com/office/drawing/2014/main" id="{17154B34-958B-47AF-8EAD-A11B1D2B76E6}"/>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4" name="Freeform 25">
                  <a:extLst>
                    <a:ext uri="{FF2B5EF4-FFF2-40B4-BE49-F238E27FC236}">
                      <a16:creationId xmlns:a16="http://schemas.microsoft.com/office/drawing/2014/main" id="{DCD80793-ABED-4766-BD79-84C3D98D0BDD}"/>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5" name="Freeform 26">
                  <a:extLst>
                    <a:ext uri="{FF2B5EF4-FFF2-40B4-BE49-F238E27FC236}">
                      <a16:creationId xmlns:a16="http://schemas.microsoft.com/office/drawing/2014/main" id="{1BE70B97-9FB1-490C-AF1E-254AE0D86BC0}"/>
                    </a:ext>
                  </a:extLst>
                </p:cNvPr>
                <p:cNvSpPr>
                  <a:spLocks noEditPoints="1"/>
                </p:cNvSpPr>
                <p:nvPr/>
              </p:nvSpPr>
              <p:spPr bwMode="auto">
                <a:xfrm>
                  <a:off x="2283" y="2478"/>
                  <a:ext cx="29" cy="63"/>
                </a:xfrm>
                <a:custGeom>
                  <a:avLst/>
                  <a:gdLst>
                    <a:gd name="T0" fmla="*/ 17 w 29"/>
                    <a:gd name="T1" fmla="*/ 54 h 63"/>
                    <a:gd name="T2" fmla="*/ 17 w 29"/>
                    <a:gd name="T3" fmla="*/ 9 h 63"/>
                    <a:gd name="T4" fmla="*/ 25 w 29"/>
                    <a:gd name="T5" fmla="*/ 6 h 63"/>
                    <a:gd name="T6" fmla="*/ 25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5" y="6"/>
                      </a:lnTo>
                      <a:lnTo>
                        <a:pt x="25"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231" name="TextBox 230">
                <a:extLst>
                  <a:ext uri="{FF2B5EF4-FFF2-40B4-BE49-F238E27FC236}">
                    <a16:creationId xmlns:a16="http://schemas.microsoft.com/office/drawing/2014/main" id="{6BBC7B66-2F2D-42E3-8B1E-CB7806F406A6}"/>
                  </a:ext>
                </a:extLst>
              </p:cNvPr>
              <p:cNvSpPr txBox="1"/>
              <p:nvPr/>
            </p:nvSpPr>
            <p:spPr>
              <a:xfrm>
                <a:off x="8468838" y="1539492"/>
                <a:ext cx="1048670" cy="300514"/>
              </a:xfrm>
              <a:prstGeom prst="rect">
                <a:avLst/>
              </a:prstGeom>
              <a:noFill/>
            </p:spPr>
            <p:txBody>
              <a:bodyPr wrap="none" lIns="0" tIns="0" rIns="0" bIns="0" rtlCol="0">
                <a:spAutoFit/>
              </a:bodyPr>
              <a:lstStyle/>
              <a:p>
                <a:pPr algn="ctr"/>
                <a:r>
                  <a:rPr lang="en-US" sz="900"/>
                  <a:t>Azure </a:t>
                </a:r>
              </a:p>
              <a:p>
                <a:pPr algn="ctr"/>
                <a:r>
                  <a:rPr lang="en-US" sz="900"/>
                  <a:t>Kubernetes Service</a:t>
                </a:r>
              </a:p>
            </p:txBody>
          </p:sp>
          <p:pic>
            <p:nvPicPr>
              <p:cNvPr id="232" name="Graphic 231">
                <a:extLst>
                  <a:ext uri="{FF2B5EF4-FFF2-40B4-BE49-F238E27FC236}">
                    <a16:creationId xmlns:a16="http://schemas.microsoft.com/office/drawing/2014/main" id="{6881C584-A273-47C7-870B-AC287DEE7D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72577" y="2225473"/>
                <a:ext cx="641192" cy="641192"/>
              </a:xfrm>
              <a:prstGeom prst="rect">
                <a:avLst/>
              </a:prstGeom>
            </p:spPr>
          </p:pic>
          <p:cxnSp>
            <p:nvCxnSpPr>
              <p:cNvPr id="233" name="Straight Arrow Connector 232">
                <a:extLst>
                  <a:ext uri="{FF2B5EF4-FFF2-40B4-BE49-F238E27FC236}">
                    <a16:creationId xmlns:a16="http://schemas.microsoft.com/office/drawing/2014/main" id="{27F9F6F7-0D7C-4B7C-A742-61940CB18D4C}"/>
                  </a:ext>
                </a:extLst>
              </p:cNvPr>
              <p:cNvCxnSpPr/>
              <p:nvPr/>
            </p:nvCxnSpPr>
            <p:spPr>
              <a:xfrm>
                <a:off x="8993173" y="1898244"/>
                <a:ext cx="0" cy="233014"/>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466CFEA0-E50B-459A-988F-CDBBE511B66F}"/>
                </a:ext>
              </a:extLst>
            </p:cNvPr>
            <p:cNvGrpSpPr/>
            <p:nvPr/>
          </p:nvGrpSpPr>
          <p:grpSpPr>
            <a:xfrm>
              <a:off x="10004818" y="1195299"/>
              <a:ext cx="1048670" cy="1671366"/>
              <a:chOff x="8468838" y="1195299"/>
              <a:chExt cx="1048670" cy="1671366"/>
            </a:xfrm>
          </p:grpSpPr>
          <p:grpSp>
            <p:nvGrpSpPr>
              <p:cNvPr id="204" name="Group 5">
                <a:extLst>
                  <a:ext uri="{FF2B5EF4-FFF2-40B4-BE49-F238E27FC236}">
                    <a16:creationId xmlns:a16="http://schemas.microsoft.com/office/drawing/2014/main" id="{1390C6A2-2EEF-4B86-A8DD-657E3AB708C0}"/>
                  </a:ext>
                </a:extLst>
              </p:cNvPr>
              <p:cNvGrpSpPr>
                <a:grpSpLocks noChangeAspect="1"/>
              </p:cNvGrpSpPr>
              <p:nvPr/>
            </p:nvGrpSpPr>
            <p:grpSpPr bwMode="auto">
              <a:xfrm>
                <a:off x="8785535" y="1195299"/>
                <a:ext cx="415277" cy="305069"/>
                <a:chOff x="2099" y="2416"/>
                <a:chExt cx="260" cy="187"/>
              </a:xfrm>
            </p:grpSpPr>
            <p:sp>
              <p:nvSpPr>
                <p:cNvPr id="208" name="AutoShape 4">
                  <a:extLst>
                    <a:ext uri="{FF2B5EF4-FFF2-40B4-BE49-F238E27FC236}">
                      <a16:creationId xmlns:a16="http://schemas.microsoft.com/office/drawing/2014/main" id="{5874AA25-3D9F-4BCA-988B-7689EE82F252}"/>
                    </a:ext>
                  </a:extLst>
                </p:cNvPr>
                <p:cNvSpPr>
                  <a:spLocks noChangeAspect="1" noChangeArrowheads="1" noTextEdit="1"/>
                </p:cNvSpPr>
                <p:nvPr/>
              </p:nvSpPr>
              <p:spPr bwMode="auto">
                <a:xfrm>
                  <a:off x="2099" y="2416"/>
                  <a:ext cx="260"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9" name="Freeform 6">
                  <a:extLst>
                    <a:ext uri="{FF2B5EF4-FFF2-40B4-BE49-F238E27FC236}">
                      <a16:creationId xmlns:a16="http://schemas.microsoft.com/office/drawing/2014/main" id="{0DE24EDB-CD6C-4D0A-ACF1-B53633E34FF9}"/>
                    </a:ext>
                  </a:extLst>
                </p:cNvPr>
                <p:cNvSpPr>
                  <a:spLocks noEditPoints="1"/>
                </p:cNvSpPr>
                <p:nvPr/>
              </p:nvSpPr>
              <p:spPr bwMode="auto">
                <a:xfrm>
                  <a:off x="2234"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8 w 29"/>
                    <a:gd name="T11" fmla="*/ 54 h 64"/>
                    <a:gd name="T12" fmla="*/ 18 w 29"/>
                    <a:gd name="T13" fmla="*/ 11 h 64"/>
                    <a:gd name="T14" fmla="*/ 27 w 29"/>
                    <a:gd name="T15" fmla="*/ 8 h 64"/>
                    <a:gd name="T16" fmla="*/ 27 w 29"/>
                    <a:gd name="T17" fmla="*/ 57 h 64"/>
                    <a:gd name="T18" fmla="*/ 18 w 29"/>
                    <a:gd name="T19" fmla="*/ 54 h 64"/>
                    <a:gd name="T20" fmla="*/ 9 w 29"/>
                    <a:gd name="T21" fmla="*/ 51 h 64"/>
                    <a:gd name="T22" fmla="*/ 9 w 29"/>
                    <a:gd name="T23" fmla="*/ 12 h 64"/>
                    <a:gd name="T24" fmla="*/ 16 w 29"/>
                    <a:gd name="T25" fmla="*/ 11 h 64"/>
                    <a:gd name="T26" fmla="*/ 16 w 29"/>
                    <a:gd name="T27" fmla="*/ 54 h 64"/>
                    <a:gd name="T28" fmla="*/ 9 w 29"/>
                    <a:gd name="T29" fmla="*/ 51 h 64"/>
                    <a:gd name="T30" fmla="*/ 2 w 29"/>
                    <a:gd name="T31" fmla="*/ 49 h 64"/>
                    <a:gd name="T32" fmla="*/ 2 w 29"/>
                    <a:gd name="T33" fmla="*/ 15 h 64"/>
                    <a:gd name="T34" fmla="*/ 7 w 29"/>
                    <a:gd name="T35" fmla="*/ 14 h 64"/>
                    <a:gd name="T36" fmla="*/ 7 w 29"/>
                    <a:gd name="T37" fmla="*/ 51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8" y="54"/>
                      </a:moveTo>
                      <a:lnTo>
                        <a:pt x="18" y="11"/>
                      </a:lnTo>
                      <a:lnTo>
                        <a:pt x="27" y="8"/>
                      </a:lnTo>
                      <a:lnTo>
                        <a:pt x="27" y="57"/>
                      </a:lnTo>
                      <a:lnTo>
                        <a:pt x="18" y="54"/>
                      </a:lnTo>
                      <a:close/>
                      <a:moveTo>
                        <a:pt x="9" y="51"/>
                      </a:moveTo>
                      <a:lnTo>
                        <a:pt x="9" y="12"/>
                      </a:lnTo>
                      <a:lnTo>
                        <a:pt x="16" y="11"/>
                      </a:lnTo>
                      <a:lnTo>
                        <a:pt x="16" y="54"/>
                      </a:lnTo>
                      <a:lnTo>
                        <a:pt x="9" y="51"/>
                      </a:lnTo>
                      <a:close/>
                      <a:moveTo>
                        <a:pt x="2" y="49"/>
                      </a:moveTo>
                      <a:lnTo>
                        <a:pt x="2" y="15"/>
                      </a:lnTo>
                      <a:lnTo>
                        <a:pt x="7" y="14"/>
                      </a:lnTo>
                      <a:lnTo>
                        <a:pt x="7" y="51"/>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0" name="Freeform 7">
                  <a:extLst>
                    <a:ext uri="{FF2B5EF4-FFF2-40B4-BE49-F238E27FC236}">
                      <a16:creationId xmlns:a16="http://schemas.microsoft.com/office/drawing/2014/main" id="{1835A8D4-5B99-4EDA-9064-664E9DD8119E}"/>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1" name="Freeform 8">
                  <a:extLst>
                    <a:ext uri="{FF2B5EF4-FFF2-40B4-BE49-F238E27FC236}">
                      <a16:creationId xmlns:a16="http://schemas.microsoft.com/office/drawing/2014/main" id="{3ACFDB05-CF2B-4A62-8716-2CC7FD6D2C14}"/>
                    </a:ext>
                  </a:extLst>
                </p:cNvPr>
                <p:cNvSpPr>
                  <a:spLocks noEditPoints="1"/>
                </p:cNvSpPr>
                <p:nvPr/>
              </p:nvSpPr>
              <p:spPr bwMode="auto">
                <a:xfrm>
                  <a:off x="2142"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7 w 29"/>
                    <a:gd name="T11" fmla="*/ 54 h 64"/>
                    <a:gd name="T12" fmla="*/ 17 w 29"/>
                    <a:gd name="T13" fmla="*/ 11 h 64"/>
                    <a:gd name="T14" fmla="*/ 26 w 29"/>
                    <a:gd name="T15" fmla="*/ 8 h 64"/>
                    <a:gd name="T16" fmla="*/ 26 w 29"/>
                    <a:gd name="T17" fmla="*/ 57 h 64"/>
                    <a:gd name="T18" fmla="*/ 17 w 29"/>
                    <a:gd name="T19" fmla="*/ 54 h 64"/>
                    <a:gd name="T20" fmla="*/ 8 w 29"/>
                    <a:gd name="T21" fmla="*/ 51 h 64"/>
                    <a:gd name="T22" fmla="*/ 8 w 29"/>
                    <a:gd name="T23" fmla="*/ 12 h 64"/>
                    <a:gd name="T24" fmla="*/ 16 w 29"/>
                    <a:gd name="T25" fmla="*/ 11 h 64"/>
                    <a:gd name="T26" fmla="*/ 16 w 29"/>
                    <a:gd name="T27" fmla="*/ 54 h 64"/>
                    <a:gd name="T28" fmla="*/ 8 w 29"/>
                    <a:gd name="T29" fmla="*/ 51 h 64"/>
                    <a:gd name="T30" fmla="*/ 1 w 29"/>
                    <a:gd name="T31" fmla="*/ 49 h 64"/>
                    <a:gd name="T32" fmla="*/ 1 w 29"/>
                    <a:gd name="T33" fmla="*/ 15 h 64"/>
                    <a:gd name="T34" fmla="*/ 7 w 29"/>
                    <a:gd name="T35" fmla="*/ 14 h 64"/>
                    <a:gd name="T36" fmla="*/ 7 w 29"/>
                    <a:gd name="T37" fmla="*/ 51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7" y="54"/>
                      </a:moveTo>
                      <a:lnTo>
                        <a:pt x="17" y="11"/>
                      </a:lnTo>
                      <a:lnTo>
                        <a:pt x="26" y="8"/>
                      </a:lnTo>
                      <a:lnTo>
                        <a:pt x="26" y="57"/>
                      </a:lnTo>
                      <a:lnTo>
                        <a:pt x="17" y="54"/>
                      </a:lnTo>
                      <a:close/>
                      <a:moveTo>
                        <a:pt x="8" y="51"/>
                      </a:moveTo>
                      <a:lnTo>
                        <a:pt x="8" y="12"/>
                      </a:lnTo>
                      <a:lnTo>
                        <a:pt x="16" y="11"/>
                      </a:lnTo>
                      <a:lnTo>
                        <a:pt x="16" y="54"/>
                      </a:lnTo>
                      <a:lnTo>
                        <a:pt x="8" y="51"/>
                      </a:lnTo>
                      <a:close/>
                      <a:moveTo>
                        <a:pt x="1" y="49"/>
                      </a:moveTo>
                      <a:lnTo>
                        <a:pt x="1" y="15"/>
                      </a:lnTo>
                      <a:lnTo>
                        <a:pt x="7" y="14"/>
                      </a:lnTo>
                      <a:lnTo>
                        <a:pt x="7" y="51"/>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2" name="Freeform 9">
                  <a:extLst>
                    <a:ext uri="{FF2B5EF4-FFF2-40B4-BE49-F238E27FC236}">
                      <a16:creationId xmlns:a16="http://schemas.microsoft.com/office/drawing/2014/main" id="{0C513B97-17E7-444F-95C7-9EBC323FDCE2}"/>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3" name="Freeform 10">
                  <a:extLst>
                    <a:ext uri="{FF2B5EF4-FFF2-40B4-BE49-F238E27FC236}">
                      <a16:creationId xmlns:a16="http://schemas.microsoft.com/office/drawing/2014/main" id="{E88D494E-7D36-417C-AE2B-5A494EED6ECD}"/>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4" name="Freeform 11">
                  <a:extLst>
                    <a:ext uri="{FF2B5EF4-FFF2-40B4-BE49-F238E27FC236}">
                      <a16:creationId xmlns:a16="http://schemas.microsoft.com/office/drawing/2014/main" id="{2FB2BC33-8346-4D62-B1C7-DBE745D1D4AA}"/>
                    </a:ext>
                  </a:extLst>
                </p:cNvPr>
                <p:cNvSpPr>
                  <a:spLocks noEditPoints="1"/>
                </p:cNvSpPr>
                <p:nvPr/>
              </p:nvSpPr>
              <p:spPr bwMode="auto">
                <a:xfrm>
                  <a:off x="2142"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7 w 29"/>
                    <a:gd name="T11" fmla="*/ 53 h 64"/>
                    <a:gd name="T12" fmla="*/ 17 w 29"/>
                    <a:gd name="T13" fmla="*/ 10 h 64"/>
                    <a:gd name="T14" fmla="*/ 26 w 29"/>
                    <a:gd name="T15" fmla="*/ 7 h 64"/>
                    <a:gd name="T16" fmla="*/ 26 w 29"/>
                    <a:gd name="T17" fmla="*/ 56 h 64"/>
                    <a:gd name="T18" fmla="*/ 17 w 29"/>
                    <a:gd name="T19" fmla="*/ 53 h 64"/>
                    <a:gd name="T20" fmla="*/ 8 w 29"/>
                    <a:gd name="T21" fmla="*/ 50 h 64"/>
                    <a:gd name="T22" fmla="*/ 8 w 29"/>
                    <a:gd name="T23" fmla="*/ 12 h 64"/>
                    <a:gd name="T24" fmla="*/ 16 w 29"/>
                    <a:gd name="T25" fmla="*/ 10 h 64"/>
                    <a:gd name="T26" fmla="*/ 16 w 29"/>
                    <a:gd name="T27" fmla="*/ 53 h 64"/>
                    <a:gd name="T28" fmla="*/ 8 w 29"/>
                    <a:gd name="T29" fmla="*/ 50 h 64"/>
                    <a:gd name="T30" fmla="*/ 1 w 29"/>
                    <a:gd name="T31" fmla="*/ 49 h 64"/>
                    <a:gd name="T32" fmla="*/ 1 w 29"/>
                    <a:gd name="T33" fmla="*/ 15 h 64"/>
                    <a:gd name="T34" fmla="*/ 7 w 29"/>
                    <a:gd name="T35" fmla="*/ 13 h 64"/>
                    <a:gd name="T36" fmla="*/ 7 w 29"/>
                    <a:gd name="T37" fmla="*/ 50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7" y="53"/>
                      </a:moveTo>
                      <a:lnTo>
                        <a:pt x="17" y="10"/>
                      </a:lnTo>
                      <a:lnTo>
                        <a:pt x="26" y="7"/>
                      </a:lnTo>
                      <a:lnTo>
                        <a:pt x="26" y="56"/>
                      </a:lnTo>
                      <a:lnTo>
                        <a:pt x="17" y="53"/>
                      </a:lnTo>
                      <a:close/>
                      <a:moveTo>
                        <a:pt x="8" y="50"/>
                      </a:moveTo>
                      <a:lnTo>
                        <a:pt x="8" y="12"/>
                      </a:lnTo>
                      <a:lnTo>
                        <a:pt x="16" y="10"/>
                      </a:lnTo>
                      <a:lnTo>
                        <a:pt x="16" y="53"/>
                      </a:lnTo>
                      <a:lnTo>
                        <a:pt x="8" y="50"/>
                      </a:lnTo>
                      <a:close/>
                      <a:moveTo>
                        <a:pt x="1" y="49"/>
                      </a:moveTo>
                      <a:lnTo>
                        <a:pt x="1" y="15"/>
                      </a:lnTo>
                      <a:lnTo>
                        <a:pt x="7" y="13"/>
                      </a:lnTo>
                      <a:lnTo>
                        <a:pt x="7" y="50"/>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5" name="Freeform 12">
                  <a:extLst>
                    <a:ext uri="{FF2B5EF4-FFF2-40B4-BE49-F238E27FC236}">
                      <a16:creationId xmlns:a16="http://schemas.microsoft.com/office/drawing/2014/main" id="{45ED1AE5-D541-48C8-9E27-DF18FC17EEDC}"/>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6" name="Freeform 13">
                  <a:extLst>
                    <a:ext uri="{FF2B5EF4-FFF2-40B4-BE49-F238E27FC236}">
                      <a16:creationId xmlns:a16="http://schemas.microsoft.com/office/drawing/2014/main" id="{5D63E7F8-85F9-4FE7-A222-4659E2EE91BE}"/>
                    </a:ext>
                  </a:extLst>
                </p:cNvPr>
                <p:cNvSpPr>
                  <a:spLocks noEditPoints="1"/>
                </p:cNvSpPr>
                <p:nvPr/>
              </p:nvSpPr>
              <p:spPr bwMode="auto">
                <a:xfrm>
                  <a:off x="2234"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8 w 29"/>
                    <a:gd name="T11" fmla="*/ 53 h 64"/>
                    <a:gd name="T12" fmla="*/ 18 w 29"/>
                    <a:gd name="T13" fmla="*/ 10 h 64"/>
                    <a:gd name="T14" fmla="*/ 27 w 29"/>
                    <a:gd name="T15" fmla="*/ 7 h 64"/>
                    <a:gd name="T16" fmla="*/ 27 w 29"/>
                    <a:gd name="T17" fmla="*/ 56 h 64"/>
                    <a:gd name="T18" fmla="*/ 18 w 29"/>
                    <a:gd name="T19" fmla="*/ 53 h 64"/>
                    <a:gd name="T20" fmla="*/ 9 w 29"/>
                    <a:gd name="T21" fmla="*/ 50 h 64"/>
                    <a:gd name="T22" fmla="*/ 9 w 29"/>
                    <a:gd name="T23" fmla="*/ 12 h 64"/>
                    <a:gd name="T24" fmla="*/ 16 w 29"/>
                    <a:gd name="T25" fmla="*/ 10 h 64"/>
                    <a:gd name="T26" fmla="*/ 16 w 29"/>
                    <a:gd name="T27" fmla="*/ 53 h 64"/>
                    <a:gd name="T28" fmla="*/ 9 w 29"/>
                    <a:gd name="T29" fmla="*/ 50 h 64"/>
                    <a:gd name="T30" fmla="*/ 2 w 29"/>
                    <a:gd name="T31" fmla="*/ 49 h 64"/>
                    <a:gd name="T32" fmla="*/ 2 w 29"/>
                    <a:gd name="T33" fmla="*/ 15 h 64"/>
                    <a:gd name="T34" fmla="*/ 7 w 29"/>
                    <a:gd name="T35" fmla="*/ 13 h 64"/>
                    <a:gd name="T36" fmla="*/ 7 w 29"/>
                    <a:gd name="T37" fmla="*/ 50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8" y="53"/>
                      </a:moveTo>
                      <a:lnTo>
                        <a:pt x="18" y="10"/>
                      </a:lnTo>
                      <a:lnTo>
                        <a:pt x="27" y="7"/>
                      </a:lnTo>
                      <a:lnTo>
                        <a:pt x="27" y="56"/>
                      </a:lnTo>
                      <a:lnTo>
                        <a:pt x="18" y="53"/>
                      </a:lnTo>
                      <a:close/>
                      <a:moveTo>
                        <a:pt x="9" y="50"/>
                      </a:moveTo>
                      <a:lnTo>
                        <a:pt x="9" y="12"/>
                      </a:lnTo>
                      <a:lnTo>
                        <a:pt x="16" y="10"/>
                      </a:lnTo>
                      <a:lnTo>
                        <a:pt x="16" y="53"/>
                      </a:lnTo>
                      <a:lnTo>
                        <a:pt x="9" y="50"/>
                      </a:lnTo>
                      <a:close/>
                      <a:moveTo>
                        <a:pt x="2" y="49"/>
                      </a:moveTo>
                      <a:lnTo>
                        <a:pt x="2" y="15"/>
                      </a:lnTo>
                      <a:lnTo>
                        <a:pt x="7" y="13"/>
                      </a:lnTo>
                      <a:lnTo>
                        <a:pt x="7" y="50"/>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7" name="Freeform 14">
                  <a:extLst>
                    <a:ext uri="{FF2B5EF4-FFF2-40B4-BE49-F238E27FC236}">
                      <a16:creationId xmlns:a16="http://schemas.microsoft.com/office/drawing/2014/main" id="{6859F16B-9394-4677-8DC7-18D1FA8C67EA}"/>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8" name="Freeform 15">
                  <a:extLst>
                    <a:ext uri="{FF2B5EF4-FFF2-40B4-BE49-F238E27FC236}">
                      <a16:creationId xmlns:a16="http://schemas.microsoft.com/office/drawing/2014/main" id="{03549837-05CA-40FD-91F0-F175457B6736}"/>
                    </a:ext>
                  </a:extLst>
                </p:cNvPr>
                <p:cNvSpPr>
                  <a:spLocks noEditPoints="1"/>
                </p:cNvSpPr>
                <p:nvPr/>
              </p:nvSpPr>
              <p:spPr bwMode="auto">
                <a:xfrm>
                  <a:off x="2192" y="2478"/>
                  <a:ext cx="29" cy="63"/>
                </a:xfrm>
                <a:custGeom>
                  <a:avLst/>
                  <a:gdLst>
                    <a:gd name="T0" fmla="*/ 17 w 29"/>
                    <a:gd name="T1" fmla="*/ 54 h 63"/>
                    <a:gd name="T2" fmla="*/ 17 w 29"/>
                    <a:gd name="T3" fmla="*/ 9 h 63"/>
                    <a:gd name="T4" fmla="*/ 24 w 29"/>
                    <a:gd name="T5" fmla="*/ 6 h 63"/>
                    <a:gd name="T6" fmla="*/ 24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4" y="6"/>
                      </a:lnTo>
                      <a:lnTo>
                        <a:pt x="24"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9" name="Freeform 16">
                  <a:extLst>
                    <a:ext uri="{FF2B5EF4-FFF2-40B4-BE49-F238E27FC236}">
                      <a16:creationId xmlns:a16="http://schemas.microsoft.com/office/drawing/2014/main" id="{5BDBE921-400C-4F66-878C-0123F41F47E7}"/>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0" name="Freeform 17">
                  <a:extLst>
                    <a:ext uri="{FF2B5EF4-FFF2-40B4-BE49-F238E27FC236}">
                      <a16:creationId xmlns:a16="http://schemas.microsoft.com/office/drawing/2014/main" id="{61663A26-E994-48D9-A8EC-1CE490C648D9}"/>
                    </a:ext>
                  </a:extLst>
                </p:cNvPr>
                <p:cNvSpPr>
                  <a:spLocks noEditPoints="1"/>
                </p:cNvSpPr>
                <p:nvPr/>
              </p:nvSpPr>
              <p:spPr bwMode="auto">
                <a:xfrm>
                  <a:off x="2099" y="2478"/>
                  <a:ext cx="29" cy="63"/>
                </a:xfrm>
                <a:custGeom>
                  <a:avLst/>
                  <a:gdLst>
                    <a:gd name="T0" fmla="*/ 0 w 29"/>
                    <a:gd name="T1" fmla="*/ 9 h 63"/>
                    <a:gd name="T2" fmla="*/ 0 w 29"/>
                    <a:gd name="T3" fmla="*/ 51 h 63"/>
                    <a:gd name="T4" fmla="*/ 29 w 29"/>
                    <a:gd name="T5" fmla="*/ 63 h 63"/>
                    <a:gd name="T6" fmla="*/ 29 w 29"/>
                    <a:gd name="T7" fmla="*/ 0 h 63"/>
                    <a:gd name="T8" fmla="*/ 0 w 29"/>
                    <a:gd name="T9" fmla="*/ 9 h 63"/>
                    <a:gd name="T10" fmla="*/ 18 w 29"/>
                    <a:gd name="T11" fmla="*/ 54 h 63"/>
                    <a:gd name="T12" fmla="*/ 18 w 29"/>
                    <a:gd name="T13" fmla="*/ 9 h 63"/>
                    <a:gd name="T14" fmla="*/ 26 w 29"/>
                    <a:gd name="T15" fmla="*/ 6 h 63"/>
                    <a:gd name="T16" fmla="*/ 26 w 29"/>
                    <a:gd name="T17" fmla="*/ 55 h 63"/>
                    <a:gd name="T18" fmla="*/ 18 w 29"/>
                    <a:gd name="T19" fmla="*/ 54 h 63"/>
                    <a:gd name="T20" fmla="*/ 9 w 29"/>
                    <a:gd name="T21" fmla="*/ 51 h 63"/>
                    <a:gd name="T22" fmla="*/ 9 w 29"/>
                    <a:gd name="T23" fmla="*/ 12 h 63"/>
                    <a:gd name="T24" fmla="*/ 15 w 29"/>
                    <a:gd name="T25" fmla="*/ 11 h 63"/>
                    <a:gd name="T26" fmla="*/ 15 w 29"/>
                    <a:gd name="T27" fmla="*/ 52 h 63"/>
                    <a:gd name="T28" fmla="*/ 9 w 29"/>
                    <a:gd name="T29" fmla="*/ 51 h 63"/>
                    <a:gd name="T30" fmla="*/ 1 w 29"/>
                    <a:gd name="T31" fmla="*/ 48 h 63"/>
                    <a:gd name="T32" fmla="*/ 1 w 29"/>
                    <a:gd name="T33" fmla="*/ 14 h 63"/>
                    <a:gd name="T34" fmla="*/ 6 w 29"/>
                    <a:gd name="T35" fmla="*/ 12 h 63"/>
                    <a:gd name="T36" fmla="*/ 6 w 29"/>
                    <a:gd name="T37" fmla="*/ 49 h 63"/>
                    <a:gd name="T38" fmla="*/ 1 w 29"/>
                    <a:gd name="T3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0" y="9"/>
                      </a:moveTo>
                      <a:lnTo>
                        <a:pt x="0" y="51"/>
                      </a:lnTo>
                      <a:lnTo>
                        <a:pt x="29" y="63"/>
                      </a:lnTo>
                      <a:lnTo>
                        <a:pt x="29" y="0"/>
                      </a:lnTo>
                      <a:lnTo>
                        <a:pt x="0" y="9"/>
                      </a:lnTo>
                      <a:close/>
                      <a:moveTo>
                        <a:pt x="18" y="54"/>
                      </a:moveTo>
                      <a:lnTo>
                        <a:pt x="18" y="9"/>
                      </a:lnTo>
                      <a:lnTo>
                        <a:pt x="26" y="6"/>
                      </a:lnTo>
                      <a:lnTo>
                        <a:pt x="26" y="55"/>
                      </a:lnTo>
                      <a:lnTo>
                        <a:pt x="18" y="54"/>
                      </a:lnTo>
                      <a:close/>
                      <a:moveTo>
                        <a:pt x="9" y="51"/>
                      </a:moveTo>
                      <a:lnTo>
                        <a:pt x="9" y="12"/>
                      </a:lnTo>
                      <a:lnTo>
                        <a:pt x="15" y="11"/>
                      </a:lnTo>
                      <a:lnTo>
                        <a:pt x="15" y="52"/>
                      </a:lnTo>
                      <a:lnTo>
                        <a:pt x="9" y="51"/>
                      </a:lnTo>
                      <a:close/>
                      <a:moveTo>
                        <a:pt x="1" y="48"/>
                      </a:moveTo>
                      <a:lnTo>
                        <a:pt x="1" y="14"/>
                      </a:lnTo>
                      <a:lnTo>
                        <a:pt x="6" y="12"/>
                      </a:lnTo>
                      <a:lnTo>
                        <a:pt x="6" y="49"/>
                      </a:lnTo>
                      <a:lnTo>
                        <a:pt x="1" y="48"/>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1" name="Freeform 18">
                  <a:extLst>
                    <a:ext uri="{FF2B5EF4-FFF2-40B4-BE49-F238E27FC236}">
                      <a16:creationId xmlns:a16="http://schemas.microsoft.com/office/drawing/2014/main" id="{18402731-93F3-4949-BAB9-E966D3267A10}"/>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2" name="Freeform 19">
                  <a:extLst>
                    <a:ext uri="{FF2B5EF4-FFF2-40B4-BE49-F238E27FC236}">
                      <a16:creationId xmlns:a16="http://schemas.microsoft.com/office/drawing/2014/main" id="{5D575982-2909-43C6-B826-B9B0834604F7}"/>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3" name="Freeform 20">
                  <a:extLst>
                    <a:ext uri="{FF2B5EF4-FFF2-40B4-BE49-F238E27FC236}">
                      <a16:creationId xmlns:a16="http://schemas.microsoft.com/office/drawing/2014/main" id="{EB2A224B-46A0-4047-9683-F9B4FF6FF99E}"/>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4" name="Freeform 21">
                  <a:extLst>
                    <a:ext uri="{FF2B5EF4-FFF2-40B4-BE49-F238E27FC236}">
                      <a16:creationId xmlns:a16="http://schemas.microsoft.com/office/drawing/2014/main" id="{869045F5-7F22-4B7A-A229-FE1E280734EA}"/>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5" name="Freeform 22">
                  <a:extLst>
                    <a:ext uri="{FF2B5EF4-FFF2-40B4-BE49-F238E27FC236}">
                      <a16:creationId xmlns:a16="http://schemas.microsoft.com/office/drawing/2014/main" id="{CFF15E1C-D8E1-411E-9330-3DCFE23F62C7}"/>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6" name="Freeform 23">
                  <a:extLst>
                    <a:ext uri="{FF2B5EF4-FFF2-40B4-BE49-F238E27FC236}">
                      <a16:creationId xmlns:a16="http://schemas.microsoft.com/office/drawing/2014/main" id="{3ADCB14C-6A90-44C3-9EAE-4001CC942E90}"/>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7" name="Freeform 24">
                  <a:extLst>
                    <a:ext uri="{FF2B5EF4-FFF2-40B4-BE49-F238E27FC236}">
                      <a16:creationId xmlns:a16="http://schemas.microsoft.com/office/drawing/2014/main" id="{CC006F99-21A0-4678-B985-0ED5A58F2763}"/>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8" name="Freeform 25">
                  <a:extLst>
                    <a:ext uri="{FF2B5EF4-FFF2-40B4-BE49-F238E27FC236}">
                      <a16:creationId xmlns:a16="http://schemas.microsoft.com/office/drawing/2014/main" id="{DBE0D7DC-9BAB-4012-B6D4-2EF1654BED31}"/>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9" name="Freeform 26">
                  <a:extLst>
                    <a:ext uri="{FF2B5EF4-FFF2-40B4-BE49-F238E27FC236}">
                      <a16:creationId xmlns:a16="http://schemas.microsoft.com/office/drawing/2014/main" id="{68413311-0B6B-452C-8FEB-580862E1D40C}"/>
                    </a:ext>
                  </a:extLst>
                </p:cNvPr>
                <p:cNvSpPr>
                  <a:spLocks noEditPoints="1"/>
                </p:cNvSpPr>
                <p:nvPr/>
              </p:nvSpPr>
              <p:spPr bwMode="auto">
                <a:xfrm>
                  <a:off x="2283" y="2478"/>
                  <a:ext cx="29" cy="63"/>
                </a:xfrm>
                <a:custGeom>
                  <a:avLst/>
                  <a:gdLst>
                    <a:gd name="T0" fmla="*/ 17 w 29"/>
                    <a:gd name="T1" fmla="*/ 54 h 63"/>
                    <a:gd name="T2" fmla="*/ 17 w 29"/>
                    <a:gd name="T3" fmla="*/ 9 h 63"/>
                    <a:gd name="T4" fmla="*/ 25 w 29"/>
                    <a:gd name="T5" fmla="*/ 6 h 63"/>
                    <a:gd name="T6" fmla="*/ 25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5" y="6"/>
                      </a:lnTo>
                      <a:lnTo>
                        <a:pt x="25"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205" name="TextBox 204">
                <a:extLst>
                  <a:ext uri="{FF2B5EF4-FFF2-40B4-BE49-F238E27FC236}">
                    <a16:creationId xmlns:a16="http://schemas.microsoft.com/office/drawing/2014/main" id="{7D83665C-A6FB-496B-B970-D994CE27FA72}"/>
                  </a:ext>
                </a:extLst>
              </p:cNvPr>
              <p:cNvSpPr txBox="1"/>
              <p:nvPr/>
            </p:nvSpPr>
            <p:spPr>
              <a:xfrm>
                <a:off x="8468838" y="1539492"/>
                <a:ext cx="1048670" cy="300514"/>
              </a:xfrm>
              <a:prstGeom prst="rect">
                <a:avLst/>
              </a:prstGeom>
              <a:noFill/>
            </p:spPr>
            <p:txBody>
              <a:bodyPr wrap="none" lIns="0" tIns="0" rIns="0" bIns="0" rtlCol="0">
                <a:spAutoFit/>
              </a:bodyPr>
              <a:lstStyle/>
              <a:p>
                <a:pPr algn="ctr"/>
                <a:r>
                  <a:rPr lang="en-US" sz="900"/>
                  <a:t>Azure </a:t>
                </a:r>
              </a:p>
              <a:p>
                <a:pPr algn="ctr"/>
                <a:r>
                  <a:rPr lang="en-US" sz="900"/>
                  <a:t>Kubernetes Service</a:t>
                </a:r>
              </a:p>
            </p:txBody>
          </p:sp>
          <p:pic>
            <p:nvPicPr>
              <p:cNvPr id="206" name="Graphic 205">
                <a:extLst>
                  <a:ext uri="{FF2B5EF4-FFF2-40B4-BE49-F238E27FC236}">
                    <a16:creationId xmlns:a16="http://schemas.microsoft.com/office/drawing/2014/main" id="{16C56F86-9011-4EA7-AC6B-3A7725CF93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72577" y="2225473"/>
                <a:ext cx="641192" cy="641192"/>
              </a:xfrm>
              <a:prstGeom prst="rect">
                <a:avLst/>
              </a:prstGeom>
            </p:spPr>
          </p:pic>
          <p:cxnSp>
            <p:nvCxnSpPr>
              <p:cNvPr id="207" name="Straight Arrow Connector 206">
                <a:extLst>
                  <a:ext uri="{FF2B5EF4-FFF2-40B4-BE49-F238E27FC236}">
                    <a16:creationId xmlns:a16="http://schemas.microsoft.com/office/drawing/2014/main" id="{6D025A80-BCE3-443F-AC1F-7D4D35234263}"/>
                  </a:ext>
                </a:extLst>
              </p:cNvPr>
              <p:cNvCxnSpPr/>
              <p:nvPr/>
            </p:nvCxnSpPr>
            <p:spPr>
              <a:xfrm>
                <a:off x="8993173" y="1898244"/>
                <a:ext cx="0" cy="233014"/>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1C6840F3-C8FC-432C-B51B-8F490935BD5E}"/>
                </a:ext>
              </a:extLst>
            </p:cNvPr>
            <p:cNvGrpSpPr/>
            <p:nvPr/>
          </p:nvGrpSpPr>
          <p:grpSpPr>
            <a:xfrm>
              <a:off x="11082448" y="1195299"/>
              <a:ext cx="1048670" cy="1671366"/>
              <a:chOff x="8468838" y="1195299"/>
              <a:chExt cx="1048670" cy="1671366"/>
            </a:xfrm>
          </p:grpSpPr>
          <p:grpSp>
            <p:nvGrpSpPr>
              <p:cNvPr id="178" name="Group 5">
                <a:extLst>
                  <a:ext uri="{FF2B5EF4-FFF2-40B4-BE49-F238E27FC236}">
                    <a16:creationId xmlns:a16="http://schemas.microsoft.com/office/drawing/2014/main" id="{84DB2112-A34D-4C60-96D7-58BAF828D9D5}"/>
                  </a:ext>
                </a:extLst>
              </p:cNvPr>
              <p:cNvGrpSpPr>
                <a:grpSpLocks noChangeAspect="1"/>
              </p:cNvGrpSpPr>
              <p:nvPr/>
            </p:nvGrpSpPr>
            <p:grpSpPr bwMode="auto">
              <a:xfrm>
                <a:off x="8785535" y="1195299"/>
                <a:ext cx="415277" cy="305069"/>
                <a:chOff x="2099" y="2416"/>
                <a:chExt cx="260" cy="187"/>
              </a:xfrm>
            </p:grpSpPr>
            <p:sp>
              <p:nvSpPr>
                <p:cNvPr id="182" name="AutoShape 4">
                  <a:extLst>
                    <a:ext uri="{FF2B5EF4-FFF2-40B4-BE49-F238E27FC236}">
                      <a16:creationId xmlns:a16="http://schemas.microsoft.com/office/drawing/2014/main" id="{95EE27C4-13CC-425A-8009-4B2DE2B766F8}"/>
                    </a:ext>
                  </a:extLst>
                </p:cNvPr>
                <p:cNvSpPr>
                  <a:spLocks noChangeAspect="1" noChangeArrowheads="1" noTextEdit="1"/>
                </p:cNvSpPr>
                <p:nvPr/>
              </p:nvSpPr>
              <p:spPr bwMode="auto">
                <a:xfrm>
                  <a:off x="2099" y="2416"/>
                  <a:ext cx="260"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3" name="Freeform 6">
                  <a:extLst>
                    <a:ext uri="{FF2B5EF4-FFF2-40B4-BE49-F238E27FC236}">
                      <a16:creationId xmlns:a16="http://schemas.microsoft.com/office/drawing/2014/main" id="{29573C08-889C-491F-A199-C62833D03838}"/>
                    </a:ext>
                  </a:extLst>
                </p:cNvPr>
                <p:cNvSpPr>
                  <a:spLocks noEditPoints="1"/>
                </p:cNvSpPr>
                <p:nvPr/>
              </p:nvSpPr>
              <p:spPr bwMode="auto">
                <a:xfrm>
                  <a:off x="2234"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8 w 29"/>
                    <a:gd name="T11" fmla="*/ 54 h 64"/>
                    <a:gd name="T12" fmla="*/ 18 w 29"/>
                    <a:gd name="T13" fmla="*/ 11 h 64"/>
                    <a:gd name="T14" fmla="*/ 27 w 29"/>
                    <a:gd name="T15" fmla="*/ 8 h 64"/>
                    <a:gd name="T16" fmla="*/ 27 w 29"/>
                    <a:gd name="T17" fmla="*/ 57 h 64"/>
                    <a:gd name="T18" fmla="*/ 18 w 29"/>
                    <a:gd name="T19" fmla="*/ 54 h 64"/>
                    <a:gd name="T20" fmla="*/ 9 w 29"/>
                    <a:gd name="T21" fmla="*/ 51 h 64"/>
                    <a:gd name="T22" fmla="*/ 9 w 29"/>
                    <a:gd name="T23" fmla="*/ 12 h 64"/>
                    <a:gd name="T24" fmla="*/ 16 w 29"/>
                    <a:gd name="T25" fmla="*/ 11 h 64"/>
                    <a:gd name="T26" fmla="*/ 16 w 29"/>
                    <a:gd name="T27" fmla="*/ 54 h 64"/>
                    <a:gd name="T28" fmla="*/ 9 w 29"/>
                    <a:gd name="T29" fmla="*/ 51 h 64"/>
                    <a:gd name="T30" fmla="*/ 2 w 29"/>
                    <a:gd name="T31" fmla="*/ 49 h 64"/>
                    <a:gd name="T32" fmla="*/ 2 w 29"/>
                    <a:gd name="T33" fmla="*/ 15 h 64"/>
                    <a:gd name="T34" fmla="*/ 7 w 29"/>
                    <a:gd name="T35" fmla="*/ 14 h 64"/>
                    <a:gd name="T36" fmla="*/ 7 w 29"/>
                    <a:gd name="T37" fmla="*/ 51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8" y="54"/>
                      </a:moveTo>
                      <a:lnTo>
                        <a:pt x="18" y="11"/>
                      </a:lnTo>
                      <a:lnTo>
                        <a:pt x="27" y="8"/>
                      </a:lnTo>
                      <a:lnTo>
                        <a:pt x="27" y="57"/>
                      </a:lnTo>
                      <a:lnTo>
                        <a:pt x="18" y="54"/>
                      </a:lnTo>
                      <a:close/>
                      <a:moveTo>
                        <a:pt x="9" y="51"/>
                      </a:moveTo>
                      <a:lnTo>
                        <a:pt x="9" y="12"/>
                      </a:lnTo>
                      <a:lnTo>
                        <a:pt x="16" y="11"/>
                      </a:lnTo>
                      <a:lnTo>
                        <a:pt x="16" y="54"/>
                      </a:lnTo>
                      <a:lnTo>
                        <a:pt x="9" y="51"/>
                      </a:lnTo>
                      <a:close/>
                      <a:moveTo>
                        <a:pt x="2" y="49"/>
                      </a:moveTo>
                      <a:lnTo>
                        <a:pt x="2" y="15"/>
                      </a:lnTo>
                      <a:lnTo>
                        <a:pt x="7" y="14"/>
                      </a:lnTo>
                      <a:lnTo>
                        <a:pt x="7" y="51"/>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4" name="Freeform 7">
                  <a:extLst>
                    <a:ext uri="{FF2B5EF4-FFF2-40B4-BE49-F238E27FC236}">
                      <a16:creationId xmlns:a16="http://schemas.microsoft.com/office/drawing/2014/main" id="{B4EF7F77-8F2D-4F68-A62C-A43D4C7C70BA}"/>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5" name="Freeform 8">
                  <a:extLst>
                    <a:ext uri="{FF2B5EF4-FFF2-40B4-BE49-F238E27FC236}">
                      <a16:creationId xmlns:a16="http://schemas.microsoft.com/office/drawing/2014/main" id="{236EF341-32EB-4224-AC8E-A6853075F249}"/>
                    </a:ext>
                  </a:extLst>
                </p:cNvPr>
                <p:cNvSpPr>
                  <a:spLocks noEditPoints="1"/>
                </p:cNvSpPr>
                <p:nvPr/>
              </p:nvSpPr>
              <p:spPr bwMode="auto">
                <a:xfrm>
                  <a:off x="2142"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7 w 29"/>
                    <a:gd name="T11" fmla="*/ 54 h 64"/>
                    <a:gd name="T12" fmla="*/ 17 w 29"/>
                    <a:gd name="T13" fmla="*/ 11 h 64"/>
                    <a:gd name="T14" fmla="*/ 26 w 29"/>
                    <a:gd name="T15" fmla="*/ 8 h 64"/>
                    <a:gd name="T16" fmla="*/ 26 w 29"/>
                    <a:gd name="T17" fmla="*/ 57 h 64"/>
                    <a:gd name="T18" fmla="*/ 17 w 29"/>
                    <a:gd name="T19" fmla="*/ 54 h 64"/>
                    <a:gd name="T20" fmla="*/ 8 w 29"/>
                    <a:gd name="T21" fmla="*/ 51 h 64"/>
                    <a:gd name="T22" fmla="*/ 8 w 29"/>
                    <a:gd name="T23" fmla="*/ 12 h 64"/>
                    <a:gd name="T24" fmla="*/ 16 w 29"/>
                    <a:gd name="T25" fmla="*/ 11 h 64"/>
                    <a:gd name="T26" fmla="*/ 16 w 29"/>
                    <a:gd name="T27" fmla="*/ 54 h 64"/>
                    <a:gd name="T28" fmla="*/ 8 w 29"/>
                    <a:gd name="T29" fmla="*/ 51 h 64"/>
                    <a:gd name="T30" fmla="*/ 1 w 29"/>
                    <a:gd name="T31" fmla="*/ 49 h 64"/>
                    <a:gd name="T32" fmla="*/ 1 w 29"/>
                    <a:gd name="T33" fmla="*/ 15 h 64"/>
                    <a:gd name="T34" fmla="*/ 7 w 29"/>
                    <a:gd name="T35" fmla="*/ 14 h 64"/>
                    <a:gd name="T36" fmla="*/ 7 w 29"/>
                    <a:gd name="T37" fmla="*/ 51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7" y="54"/>
                      </a:moveTo>
                      <a:lnTo>
                        <a:pt x="17" y="11"/>
                      </a:lnTo>
                      <a:lnTo>
                        <a:pt x="26" y="8"/>
                      </a:lnTo>
                      <a:lnTo>
                        <a:pt x="26" y="57"/>
                      </a:lnTo>
                      <a:lnTo>
                        <a:pt x="17" y="54"/>
                      </a:lnTo>
                      <a:close/>
                      <a:moveTo>
                        <a:pt x="8" y="51"/>
                      </a:moveTo>
                      <a:lnTo>
                        <a:pt x="8" y="12"/>
                      </a:lnTo>
                      <a:lnTo>
                        <a:pt x="16" y="11"/>
                      </a:lnTo>
                      <a:lnTo>
                        <a:pt x="16" y="54"/>
                      </a:lnTo>
                      <a:lnTo>
                        <a:pt x="8" y="51"/>
                      </a:lnTo>
                      <a:close/>
                      <a:moveTo>
                        <a:pt x="1" y="49"/>
                      </a:moveTo>
                      <a:lnTo>
                        <a:pt x="1" y="15"/>
                      </a:lnTo>
                      <a:lnTo>
                        <a:pt x="7" y="14"/>
                      </a:lnTo>
                      <a:lnTo>
                        <a:pt x="7" y="51"/>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6" name="Freeform 9">
                  <a:extLst>
                    <a:ext uri="{FF2B5EF4-FFF2-40B4-BE49-F238E27FC236}">
                      <a16:creationId xmlns:a16="http://schemas.microsoft.com/office/drawing/2014/main" id="{BB91A462-70DC-4217-9089-0D368A951930}"/>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7" name="Freeform 10">
                  <a:extLst>
                    <a:ext uri="{FF2B5EF4-FFF2-40B4-BE49-F238E27FC236}">
                      <a16:creationId xmlns:a16="http://schemas.microsoft.com/office/drawing/2014/main" id="{101BE984-5A07-4CEB-B9C2-62174E6B8AC5}"/>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8" name="Freeform 11">
                  <a:extLst>
                    <a:ext uri="{FF2B5EF4-FFF2-40B4-BE49-F238E27FC236}">
                      <a16:creationId xmlns:a16="http://schemas.microsoft.com/office/drawing/2014/main" id="{7E0C0A03-84DF-4769-B2CD-FF95FC310853}"/>
                    </a:ext>
                  </a:extLst>
                </p:cNvPr>
                <p:cNvSpPr>
                  <a:spLocks noEditPoints="1"/>
                </p:cNvSpPr>
                <p:nvPr/>
              </p:nvSpPr>
              <p:spPr bwMode="auto">
                <a:xfrm>
                  <a:off x="2142"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7 w 29"/>
                    <a:gd name="T11" fmla="*/ 53 h 64"/>
                    <a:gd name="T12" fmla="*/ 17 w 29"/>
                    <a:gd name="T13" fmla="*/ 10 h 64"/>
                    <a:gd name="T14" fmla="*/ 26 w 29"/>
                    <a:gd name="T15" fmla="*/ 7 h 64"/>
                    <a:gd name="T16" fmla="*/ 26 w 29"/>
                    <a:gd name="T17" fmla="*/ 56 h 64"/>
                    <a:gd name="T18" fmla="*/ 17 w 29"/>
                    <a:gd name="T19" fmla="*/ 53 h 64"/>
                    <a:gd name="T20" fmla="*/ 8 w 29"/>
                    <a:gd name="T21" fmla="*/ 50 h 64"/>
                    <a:gd name="T22" fmla="*/ 8 w 29"/>
                    <a:gd name="T23" fmla="*/ 12 h 64"/>
                    <a:gd name="T24" fmla="*/ 16 w 29"/>
                    <a:gd name="T25" fmla="*/ 10 h 64"/>
                    <a:gd name="T26" fmla="*/ 16 w 29"/>
                    <a:gd name="T27" fmla="*/ 53 h 64"/>
                    <a:gd name="T28" fmla="*/ 8 w 29"/>
                    <a:gd name="T29" fmla="*/ 50 h 64"/>
                    <a:gd name="T30" fmla="*/ 1 w 29"/>
                    <a:gd name="T31" fmla="*/ 49 h 64"/>
                    <a:gd name="T32" fmla="*/ 1 w 29"/>
                    <a:gd name="T33" fmla="*/ 15 h 64"/>
                    <a:gd name="T34" fmla="*/ 7 w 29"/>
                    <a:gd name="T35" fmla="*/ 13 h 64"/>
                    <a:gd name="T36" fmla="*/ 7 w 29"/>
                    <a:gd name="T37" fmla="*/ 50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7" y="53"/>
                      </a:moveTo>
                      <a:lnTo>
                        <a:pt x="17" y="10"/>
                      </a:lnTo>
                      <a:lnTo>
                        <a:pt x="26" y="7"/>
                      </a:lnTo>
                      <a:lnTo>
                        <a:pt x="26" y="56"/>
                      </a:lnTo>
                      <a:lnTo>
                        <a:pt x="17" y="53"/>
                      </a:lnTo>
                      <a:close/>
                      <a:moveTo>
                        <a:pt x="8" y="50"/>
                      </a:moveTo>
                      <a:lnTo>
                        <a:pt x="8" y="12"/>
                      </a:lnTo>
                      <a:lnTo>
                        <a:pt x="16" y="10"/>
                      </a:lnTo>
                      <a:lnTo>
                        <a:pt x="16" y="53"/>
                      </a:lnTo>
                      <a:lnTo>
                        <a:pt x="8" y="50"/>
                      </a:lnTo>
                      <a:close/>
                      <a:moveTo>
                        <a:pt x="1" y="49"/>
                      </a:moveTo>
                      <a:lnTo>
                        <a:pt x="1" y="15"/>
                      </a:lnTo>
                      <a:lnTo>
                        <a:pt x="7" y="13"/>
                      </a:lnTo>
                      <a:lnTo>
                        <a:pt x="7" y="50"/>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9" name="Freeform 12">
                  <a:extLst>
                    <a:ext uri="{FF2B5EF4-FFF2-40B4-BE49-F238E27FC236}">
                      <a16:creationId xmlns:a16="http://schemas.microsoft.com/office/drawing/2014/main" id="{F050FFE3-5BA7-41B4-91D7-022904F2485A}"/>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0" name="Freeform 13">
                  <a:extLst>
                    <a:ext uri="{FF2B5EF4-FFF2-40B4-BE49-F238E27FC236}">
                      <a16:creationId xmlns:a16="http://schemas.microsoft.com/office/drawing/2014/main" id="{F3DD768C-FB7E-41EB-8F4D-91E297B6B81B}"/>
                    </a:ext>
                  </a:extLst>
                </p:cNvPr>
                <p:cNvSpPr>
                  <a:spLocks noEditPoints="1"/>
                </p:cNvSpPr>
                <p:nvPr/>
              </p:nvSpPr>
              <p:spPr bwMode="auto">
                <a:xfrm>
                  <a:off x="2234"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8 w 29"/>
                    <a:gd name="T11" fmla="*/ 53 h 64"/>
                    <a:gd name="T12" fmla="*/ 18 w 29"/>
                    <a:gd name="T13" fmla="*/ 10 h 64"/>
                    <a:gd name="T14" fmla="*/ 27 w 29"/>
                    <a:gd name="T15" fmla="*/ 7 h 64"/>
                    <a:gd name="T16" fmla="*/ 27 w 29"/>
                    <a:gd name="T17" fmla="*/ 56 h 64"/>
                    <a:gd name="T18" fmla="*/ 18 w 29"/>
                    <a:gd name="T19" fmla="*/ 53 h 64"/>
                    <a:gd name="T20" fmla="*/ 9 w 29"/>
                    <a:gd name="T21" fmla="*/ 50 h 64"/>
                    <a:gd name="T22" fmla="*/ 9 w 29"/>
                    <a:gd name="T23" fmla="*/ 12 h 64"/>
                    <a:gd name="T24" fmla="*/ 16 w 29"/>
                    <a:gd name="T25" fmla="*/ 10 h 64"/>
                    <a:gd name="T26" fmla="*/ 16 w 29"/>
                    <a:gd name="T27" fmla="*/ 53 h 64"/>
                    <a:gd name="T28" fmla="*/ 9 w 29"/>
                    <a:gd name="T29" fmla="*/ 50 h 64"/>
                    <a:gd name="T30" fmla="*/ 2 w 29"/>
                    <a:gd name="T31" fmla="*/ 49 h 64"/>
                    <a:gd name="T32" fmla="*/ 2 w 29"/>
                    <a:gd name="T33" fmla="*/ 15 h 64"/>
                    <a:gd name="T34" fmla="*/ 7 w 29"/>
                    <a:gd name="T35" fmla="*/ 13 h 64"/>
                    <a:gd name="T36" fmla="*/ 7 w 29"/>
                    <a:gd name="T37" fmla="*/ 50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8" y="53"/>
                      </a:moveTo>
                      <a:lnTo>
                        <a:pt x="18" y="10"/>
                      </a:lnTo>
                      <a:lnTo>
                        <a:pt x="27" y="7"/>
                      </a:lnTo>
                      <a:lnTo>
                        <a:pt x="27" y="56"/>
                      </a:lnTo>
                      <a:lnTo>
                        <a:pt x="18" y="53"/>
                      </a:lnTo>
                      <a:close/>
                      <a:moveTo>
                        <a:pt x="9" y="50"/>
                      </a:moveTo>
                      <a:lnTo>
                        <a:pt x="9" y="12"/>
                      </a:lnTo>
                      <a:lnTo>
                        <a:pt x="16" y="10"/>
                      </a:lnTo>
                      <a:lnTo>
                        <a:pt x="16" y="53"/>
                      </a:lnTo>
                      <a:lnTo>
                        <a:pt x="9" y="50"/>
                      </a:lnTo>
                      <a:close/>
                      <a:moveTo>
                        <a:pt x="2" y="49"/>
                      </a:moveTo>
                      <a:lnTo>
                        <a:pt x="2" y="15"/>
                      </a:lnTo>
                      <a:lnTo>
                        <a:pt x="7" y="13"/>
                      </a:lnTo>
                      <a:lnTo>
                        <a:pt x="7" y="50"/>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1" name="Freeform 14">
                  <a:extLst>
                    <a:ext uri="{FF2B5EF4-FFF2-40B4-BE49-F238E27FC236}">
                      <a16:creationId xmlns:a16="http://schemas.microsoft.com/office/drawing/2014/main" id="{AE275FCB-F153-4837-95B7-2AAFBE0BB862}"/>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2" name="Freeform 15">
                  <a:extLst>
                    <a:ext uri="{FF2B5EF4-FFF2-40B4-BE49-F238E27FC236}">
                      <a16:creationId xmlns:a16="http://schemas.microsoft.com/office/drawing/2014/main" id="{459E6652-4EA0-40B3-ADE4-B57FEE9CCF90}"/>
                    </a:ext>
                  </a:extLst>
                </p:cNvPr>
                <p:cNvSpPr>
                  <a:spLocks noEditPoints="1"/>
                </p:cNvSpPr>
                <p:nvPr/>
              </p:nvSpPr>
              <p:spPr bwMode="auto">
                <a:xfrm>
                  <a:off x="2192" y="2478"/>
                  <a:ext cx="29" cy="63"/>
                </a:xfrm>
                <a:custGeom>
                  <a:avLst/>
                  <a:gdLst>
                    <a:gd name="T0" fmla="*/ 17 w 29"/>
                    <a:gd name="T1" fmla="*/ 54 h 63"/>
                    <a:gd name="T2" fmla="*/ 17 w 29"/>
                    <a:gd name="T3" fmla="*/ 9 h 63"/>
                    <a:gd name="T4" fmla="*/ 24 w 29"/>
                    <a:gd name="T5" fmla="*/ 6 h 63"/>
                    <a:gd name="T6" fmla="*/ 24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4" y="6"/>
                      </a:lnTo>
                      <a:lnTo>
                        <a:pt x="24"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3" name="Freeform 16">
                  <a:extLst>
                    <a:ext uri="{FF2B5EF4-FFF2-40B4-BE49-F238E27FC236}">
                      <a16:creationId xmlns:a16="http://schemas.microsoft.com/office/drawing/2014/main" id="{7E63F9CD-23A9-4622-A2DC-5F005BDFFCEC}"/>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4" name="Freeform 17">
                  <a:extLst>
                    <a:ext uri="{FF2B5EF4-FFF2-40B4-BE49-F238E27FC236}">
                      <a16:creationId xmlns:a16="http://schemas.microsoft.com/office/drawing/2014/main" id="{D27F239A-FD79-4CD1-B47B-F9E7B5B30F73}"/>
                    </a:ext>
                  </a:extLst>
                </p:cNvPr>
                <p:cNvSpPr>
                  <a:spLocks noEditPoints="1"/>
                </p:cNvSpPr>
                <p:nvPr/>
              </p:nvSpPr>
              <p:spPr bwMode="auto">
                <a:xfrm>
                  <a:off x="2099" y="2478"/>
                  <a:ext cx="29" cy="63"/>
                </a:xfrm>
                <a:custGeom>
                  <a:avLst/>
                  <a:gdLst>
                    <a:gd name="T0" fmla="*/ 0 w 29"/>
                    <a:gd name="T1" fmla="*/ 9 h 63"/>
                    <a:gd name="T2" fmla="*/ 0 w 29"/>
                    <a:gd name="T3" fmla="*/ 51 h 63"/>
                    <a:gd name="T4" fmla="*/ 29 w 29"/>
                    <a:gd name="T5" fmla="*/ 63 h 63"/>
                    <a:gd name="T6" fmla="*/ 29 w 29"/>
                    <a:gd name="T7" fmla="*/ 0 h 63"/>
                    <a:gd name="T8" fmla="*/ 0 w 29"/>
                    <a:gd name="T9" fmla="*/ 9 h 63"/>
                    <a:gd name="T10" fmla="*/ 18 w 29"/>
                    <a:gd name="T11" fmla="*/ 54 h 63"/>
                    <a:gd name="T12" fmla="*/ 18 w 29"/>
                    <a:gd name="T13" fmla="*/ 9 h 63"/>
                    <a:gd name="T14" fmla="*/ 26 w 29"/>
                    <a:gd name="T15" fmla="*/ 6 h 63"/>
                    <a:gd name="T16" fmla="*/ 26 w 29"/>
                    <a:gd name="T17" fmla="*/ 55 h 63"/>
                    <a:gd name="T18" fmla="*/ 18 w 29"/>
                    <a:gd name="T19" fmla="*/ 54 h 63"/>
                    <a:gd name="T20" fmla="*/ 9 w 29"/>
                    <a:gd name="T21" fmla="*/ 51 h 63"/>
                    <a:gd name="T22" fmla="*/ 9 w 29"/>
                    <a:gd name="T23" fmla="*/ 12 h 63"/>
                    <a:gd name="T24" fmla="*/ 15 w 29"/>
                    <a:gd name="T25" fmla="*/ 11 h 63"/>
                    <a:gd name="T26" fmla="*/ 15 w 29"/>
                    <a:gd name="T27" fmla="*/ 52 h 63"/>
                    <a:gd name="T28" fmla="*/ 9 w 29"/>
                    <a:gd name="T29" fmla="*/ 51 h 63"/>
                    <a:gd name="T30" fmla="*/ 1 w 29"/>
                    <a:gd name="T31" fmla="*/ 48 h 63"/>
                    <a:gd name="T32" fmla="*/ 1 w 29"/>
                    <a:gd name="T33" fmla="*/ 14 h 63"/>
                    <a:gd name="T34" fmla="*/ 6 w 29"/>
                    <a:gd name="T35" fmla="*/ 12 h 63"/>
                    <a:gd name="T36" fmla="*/ 6 w 29"/>
                    <a:gd name="T37" fmla="*/ 49 h 63"/>
                    <a:gd name="T38" fmla="*/ 1 w 29"/>
                    <a:gd name="T3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0" y="9"/>
                      </a:moveTo>
                      <a:lnTo>
                        <a:pt x="0" y="51"/>
                      </a:lnTo>
                      <a:lnTo>
                        <a:pt x="29" y="63"/>
                      </a:lnTo>
                      <a:lnTo>
                        <a:pt x="29" y="0"/>
                      </a:lnTo>
                      <a:lnTo>
                        <a:pt x="0" y="9"/>
                      </a:lnTo>
                      <a:close/>
                      <a:moveTo>
                        <a:pt x="18" y="54"/>
                      </a:moveTo>
                      <a:lnTo>
                        <a:pt x="18" y="9"/>
                      </a:lnTo>
                      <a:lnTo>
                        <a:pt x="26" y="6"/>
                      </a:lnTo>
                      <a:lnTo>
                        <a:pt x="26" y="55"/>
                      </a:lnTo>
                      <a:lnTo>
                        <a:pt x="18" y="54"/>
                      </a:lnTo>
                      <a:close/>
                      <a:moveTo>
                        <a:pt x="9" y="51"/>
                      </a:moveTo>
                      <a:lnTo>
                        <a:pt x="9" y="12"/>
                      </a:lnTo>
                      <a:lnTo>
                        <a:pt x="15" y="11"/>
                      </a:lnTo>
                      <a:lnTo>
                        <a:pt x="15" y="52"/>
                      </a:lnTo>
                      <a:lnTo>
                        <a:pt x="9" y="51"/>
                      </a:lnTo>
                      <a:close/>
                      <a:moveTo>
                        <a:pt x="1" y="48"/>
                      </a:moveTo>
                      <a:lnTo>
                        <a:pt x="1" y="14"/>
                      </a:lnTo>
                      <a:lnTo>
                        <a:pt x="6" y="12"/>
                      </a:lnTo>
                      <a:lnTo>
                        <a:pt x="6" y="49"/>
                      </a:lnTo>
                      <a:lnTo>
                        <a:pt x="1" y="48"/>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5" name="Freeform 18">
                  <a:extLst>
                    <a:ext uri="{FF2B5EF4-FFF2-40B4-BE49-F238E27FC236}">
                      <a16:creationId xmlns:a16="http://schemas.microsoft.com/office/drawing/2014/main" id="{571DCEF5-E086-4753-BF7F-70541F9900CB}"/>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6" name="Freeform 19">
                  <a:extLst>
                    <a:ext uri="{FF2B5EF4-FFF2-40B4-BE49-F238E27FC236}">
                      <a16:creationId xmlns:a16="http://schemas.microsoft.com/office/drawing/2014/main" id="{BB1D08A2-44E3-438D-9F05-8752C6B9BEBD}"/>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7" name="Freeform 20">
                  <a:extLst>
                    <a:ext uri="{FF2B5EF4-FFF2-40B4-BE49-F238E27FC236}">
                      <a16:creationId xmlns:a16="http://schemas.microsoft.com/office/drawing/2014/main" id="{975B97A2-DB96-4AB7-B4D8-863E9E0C0970}"/>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8" name="Freeform 21">
                  <a:extLst>
                    <a:ext uri="{FF2B5EF4-FFF2-40B4-BE49-F238E27FC236}">
                      <a16:creationId xmlns:a16="http://schemas.microsoft.com/office/drawing/2014/main" id="{D4FAEC3C-B965-40C0-95AE-D103F1F2A0A8}"/>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9" name="Freeform 22">
                  <a:extLst>
                    <a:ext uri="{FF2B5EF4-FFF2-40B4-BE49-F238E27FC236}">
                      <a16:creationId xmlns:a16="http://schemas.microsoft.com/office/drawing/2014/main" id="{33B71997-049E-4279-A804-C258AAE70B6F}"/>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0" name="Freeform 23">
                  <a:extLst>
                    <a:ext uri="{FF2B5EF4-FFF2-40B4-BE49-F238E27FC236}">
                      <a16:creationId xmlns:a16="http://schemas.microsoft.com/office/drawing/2014/main" id="{6AB4531F-C316-4B06-9839-05158963E785}"/>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1" name="Freeform 24">
                  <a:extLst>
                    <a:ext uri="{FF2B5EF4-FFF2-40B4-BE49-F238E27FC236}">
                      <a16:creationId xmlns:a16="http://schemas.microsoft.com/office/drawing/2014/main" id="{B0E6F073-B907-4CB8-B79F-392087579E31}"/>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2" name="Freeform 25">
                  <a:extLst>
                    <a:ext uri="{FF2B5EF4-FFF2-40B4-BE49-F238E27FC236}">
                      <a16:creationId xmlns:a16="http://schemas.microsoft.com/office/drawing/2014/main" id="{D45831C6-9E73-4A6D-93DF-EEF794D7846C}"/>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3" name="Freeform 26">
                  <a:extLst>
                    <a:ext uri="{FF2B5EF4-FFF2-40B4-BE49-F238E27FC236}">
                      <a16:creationId xmlns:a16="http://schemas.microsoft.com/office/drawing/2014/main" id="{46F8A85A-2DE1-4166-A7D8-A03B45B8140D}"/>
                    </a:ext>
                  </a:extLst>
                </p:cNvPr>
                <p:cNvSpPr>
                  <a:spLocks noEditPoints="1"/>
                </p:cNvSpPr>
                <p:nvPr/>
              </p:nvSpPr>
              <p:spPr bwMode="auto">
                <a:xfrm>
                  <a:off x="2283" y="2478"/>
                  <a:ext cx="29" cy="63"/>
                </a:xfrm>
                <a:custGeom>
                  <a:avLst/>
                  <a:gdLst>
                    <a:gd name="T0" fmla="*/ 17 w 29"/>
                    <a:gd name="T1" fmla="*/ 54 h 63"/>
                    <a:gd name="T2" fmla="*/ 17 w 29"/>
                    <a:gd name="T3" fmla="*/ 9 h 63"/>
                    <a:gd name="T4" fmla="*/ 25 w 29"/>
                    <a:gd name="T5" fmla="*/ 6 h 63"/>
                    <a:gd name="T6" fmla="*/ 25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5" y="6"/>
                      </a:lnTo>
                      <a:lnTo>
                        <a:pt x="25"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179" name="TextBox 178">
                <a:extLst>
                  <a:ext uri="{FF2B5EF4-FFF2-40B4-BE49-F238E27FC236}">
                    <a16:creationId xmlns:a16="http://schemas.microsoft.com/office/drawing/2014/main" id="{1BED7D67-FCD7-486B-B077-727EFF03A3CF}"/>
                  </a:ext>
                </a:extLst>
              </p:cNvPr>
              <p:cNvSpPr txBox="1"/>
              <p:nvPr/>
            </p:nvSpPr>
            <p:spPr>
              <a:xfrm>
                <a:off x="8468838" y="1539492"/>
                <a:ext cx="1048670" cy="300514"/>
              </a:xfrm>
              <a:prstGeom prst="rect">
                <a:avLst/>
              </a:prstGeom>
              <a:noFill/>
            </p:spPr>
            <p:txBody>
              <a:bodyPr wrap="none" lIns="0" tIns="0" rIns="0" bIns="0" rtlCol="0">
                <a:spAutoFit/>
              </a:bodyPr>
              <a:lstStyle/>
              <a:p>
                <a:pPr algn="ctr"/>
                <a:r>
                  <a:rPr lang="en-US" sz="900"/>
                  <a:t>Azure </a:t>
                </a:r>
              </a:p>
              <a:p>
                <a:pPr algn="ctr"/>
                <a:r>
                  <a:rPr lang="en-US" sz="900"/>
                  <a:t>Kubernetes Service</a:t>
                </a:r>
              </a:p>
            </p:txBody>
          </p:sp>
          <p:pic>
            <p:nvPicPr>
              <p:cNvPr id="180" name="Graphic 179">
                <a:extLst>
                  <a:ext uri="{FF2B5EF4-FFF2-40B4-BE49-F238E27FC236}">
                    <a16:creationId xmlns:a16="http://schemas.microsoft.com/office/drawing/2014/main" id="{1FBA72F8-291F-4693-9CBE-4481032426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72577" y="2225473"/>
                <a:ext cx="641192" cy="641192"/>
              </a:xfrm>
              <a:prstGeom prst="rect">
                <a:avLst/>
              </a:prstGeom>
            </p:spPr>
          </p:pic>
          <p:cxnSp>
            <p:nvCxnSpPr>
              <p:cNvPr id="181" name="Straight Arrow Connector 180">
                <a:extLst>
                  <a:ext uri="{FF2B5EF4-FFF2-40B4-BE49-F238E27FC236}">
                    <a16:creationId xmlns:a16="http://schemas.microsoft.com/office/drawing/2014/main" id="{0980C79E-5218-47CC-875F-DEC323171C59}"/>
                  </a:ext>
                </a:extLst>
              </p:cNvPr>
              <p:cNvCxnSpPr/>
              <p:nvPr/>
            </p:nvCxnSpPr>
            <p:spPr>
              <a:xfrm>
                <a:off x="8993173" y="1898244"/>
                <a:ext cx="0" cy="233014"/>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grpSp>
        <p:grpSp>
          <p:nvGrpSpPr>
            <p:cNvPr id="151" name="Group 150">
              <a:extLst>
                <a:ext uri="{FF2B5EF4-FFF2-40B4-BE49-F238E27FC236}">
                  <a16:creationId xmlns:a16="http://schemas.microsoft.com/office/drawing/2014/main" id="{5D65239D-3DD0-43E5-A085-D12CD3EBD036}"/>
                </a:ext>
              </a:extLst>
            </p:cNvPr>
            <p:cNvGrpSpPr/>
            <p:nvPr/>
          </p:nvGrpSpPr>
          <p:grpSpPr>
            <a:xfrm>
              <a:off x="12215756" y="1195299"/>
              <a:ext cx="1048670" cy="1671366"/>
              <a:chOff x="8468838" y="1195299"/>
              <a:chExt cx="1048670" cy="1671366"/>
            </a:xfrm>
          </p:grpSpPr>
          <p:grpSp>
            <p:nvGrpSpPr>
              <p:cNvPr id="152" name="Group 5">
                <a:extLst>
                  <a:ext uri="{FF2B5EF4-FFF2-40B4-BE49-F238E27FC236}">
                    <a16:creationId xmlns:a16="http://schemas.microsoft.com/office/drawing/2014/main" id="{09A1DF67-33F3-479C-8070-6B046BD931C5}"/>
                  </a:ext>
                </a:extLst>
              </p:cNvPr>
              <p:cNvGrpSpPr>
                <a:grpSpLocks noChangeAspect="1"/>
              </p:cNvGrpSpPr>
              <p:nvPr/>
            </p:nvGrpSpPr>
            <p:grpSpPr bwMode="auto">
              <a:xfrm>
                <a:off x="8785535" y="1195299"/>
                <a:ext cx="415277" cy="305069"/>
                <a:chOff x="2099" y="2416"/>
                <a:chExt cx="260" cy="187"/>
              </a:xfrm>
            </p:grpSpPr>
            <p:sp>
              <p:nvSpPr>
                <p:cNvPr id="156" name="AutoShape 4">
                  <a:extLst>
                    <a:ext uri="{FF2B5EF4-FFF2-40B4-BE49-F238E27FC236}">
                      <a16:creationId xmlns:a16="http://schemas.microsoft.com/office/drawing/2014/main" id="{26F58A7D-71E6-46A2-8F9B-006D1BF937D7}"/>
                    </a:ext>
                  </a:extLst>
                </p:cNvPr>
                <p:cNvSpPr>
                  <a:spLocks noChangeAspect="1" noChangeArrowheads="1" noTextEdit="1"/>
                </p:cNvSpPr>
                <p:nvPr/>
              </p:nvSpPr>
              <p:spPr bwMode="auto">
                <a:xfrm>
                  <a:off x="2099" y="2416"/>
                  <a:ext cx="260"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7" name="Freeform 6">
                  <a:extLst>
                    <a:ext uri="{FF2B5EF4-FFF2-40B4-BE49-F238E27FC236}">
                      <a16:creationId xmlns:a16="http://schemas.microsoft.com/office/drawing/2014/main" id="{38176831-E99B-4FE8-A56F-F3B8F177B323}"/>
                    </a:ext>
                  </a:extLst>
                </p:cNvPr>
                <p:cNvSpPr>
                  <a:spLocks noEditPoints="1"/>
                </p:cNvSpPr>
                <p:nvPr/>
              </p:nvSpPr>
              <p:spPr bwMode="auto">
                <a:xfrm>
                  <a:off x="2234"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8 w 29"/>
                    <a:gd name="T11" fmla="*/ 54 h 64"/>
                    <a:gd name="T12" fmla="*/ 18 w 29"/>
                    <a:gd name="T13" fmla="*/ 11 h 64"/>
                    <a:gd name="T14" fmla="*/ 27 w 29"/>
                    <a:gd name="T15" fmla="*/ 8 h 64"/>
                    <a:gd name="T16" fmla="*/ 27 w 29"/>
                    <a:gd name="T17" fmla="*/ 57 h 64"/>
                    <a:gd name="T18" fmla="*/ 18 w 29"/>
                    <a:gd name="T19" fmla="*/ 54 h 64"/>
                    <a:gd name="T20" fmla="*/ 9 w 29"/>
                    <a:gd name="T21" fmla="*/ 51 h 64"/>
                    <a:gd name="T22" fmla="*/ 9 w 29"/>
                    <a:gd name="T23" fmla="*/ 12 h 64"/>
                    <a:gd name="T24" fmla="*/ 16 w 29"/>
                    <a:gd name="T25" fmla="*/ 11 h 64"/>
                    <a:gd name="T26" fmla="*/ 16 w 29"/>
                    <a:gd name="T27" fmla="*/ 54 h 64"/>
                    <a:gd name="T28" fmla="*/ 9 w 29"/>
                    <a:gd name="T29" fmla="*/ 51 h 64"/>
                    <a:gd name="T30" fmla="*/ 2 w 29"/>
                    <a:gd name="T31" fmla="*/ 49 h 64"/>
                    <a:gd name="T32" fmla="*/ 2 w 29"/>
                    <a:gd name="T33" fmla="*/ 15 h 64"/>
                    <a:gd name="T34" fmla="*/ 7 w 29"/>
                    <a:gd name="T35" fmla="*/ 14 h 64"/>
                    <a:gd name="T36" fmla="*/ 7 w 29"/>
                    <a:gd name="T37" fmla="*/ 51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8" y="54"/>
                      </a:moveTo>
                      <a:lnTo>
                        <a:pt x="18" y="11"/>
                      </a:lnTo>
                      <a:lnTo>
                        <a:pt x="27" y="8"/>
                      </a:lnTo>
                      <a:lnTo>
                        <a:pt x="27" y="57"/>
                      </a:lnTo>
                      <a:lnTo>
                        <a:pt x="18" y="54"/>
                      </a:lnTo>
                      <a:close/>
                      <a:moveTo>
                        <a:pt x="9" y="51"/>
                      </a:moveTo>
                      <a:lnTo>
                        <a:pt x="9" y="12"/>
                      </a:lnTo>
                      <a:lnTo>
                        <a:pt x="16" y="11"/>
                      </a:lnTo>
                      <a:lnTo>
                        <a:pt x="16" y="54"/>
                      </a:lnTo>
                      <a:lnTo>
                        <a:pt x="9" y="51"/>
                      </a:lnTo>
                      <a:close/>
                      <a:moveTo>
                        <a:pt x="2" y="49"/>
                      </a:moveTo>
                      <a:lnTo>
                        <a:pt x="2" y="15"/>
                      </a:lnTo>
                      <a:lnTo>
                        <a:pt x="7" y="14"/>
                      </a:lnTo>
                      <a:lnTo>
                        <a:pt x="7" y="51"/>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8" name="Freeform 7">
                  <a:extLst>
                    <a:ext uri="{FF2B5EF4-FFF2-40B4-BE49-F238E27FC236}">
                      <a16:creationId xmlns:a16="http://schemas.microsoft.com/office/drawing/2014/main" id="{0AFE32F6-202A-4F52-9EAF-EBB90E57ECB4}"/>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9" name="Freeform 8">
                  <a:extLst>
                    <a:ext uri="{FF2B5EF4-FFF2-40B4-BE49-F238E27FC236}">
                      <a16:creationId xmlns:a16="http://schemas.microsoft.com/office/drawing/2014/main" id="{4DBA99C8-7535-4D0D-9EC8-F00DB5ECB5FB}"/>
                    </a:ext>
                  </a:extLst>
                </p:cNvPr>
                <p:cNvSpPr>
                  <a:spLocks noEditPoints="1"/>
                </p:cNvSpPr>
                <p:nvPr/>
              </p:nvSpPr>
              <p:spPr bwMode="auto">
                <a:xfrm>
                  <a:off x="2142"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7 w 29"/>
                    <a:gd name="T11" fmla="*/ 54 h 64"/>
                    <a:gd name="T12" fmla="*/ 17 w 29"/>
                    <a:gd name="T13" fmla="*/ 11 h 64"/>
                    <a:gd name="T14" fmla="*/ 26 w 29"/>
                    <a:gd name="T15" fmla="*/ 8 h 64"/>
                    <a:gd name="T16" fmla="*/ 26 w 29"/>
                    <a:gd name="T17" fmla="*/ 57 h 64"/>
                    <a:gd name="T18" fmla="*/ 17 w 29"/>
                    <a:gd name="T19" fmla="*/ 54 h 64"/>
                    <a:gd name="T20" fmla="*/ 8 w 29"/>
                    <a:gd name="T21" fmla="*/ 51 h 64"/>
                    <a:gd name="T22" fmla="*/ 8 w 29"/>
                    <a:gd name="T23" fmla="*/ 12 h 64"/>
                    <a:gd name="T24" fmla="*/ 16 w 29"/>
                    <a:gd name="T25" fmla="*/ 11 h 64"/>
                    <a:gd name="T26" fmla="*/ 16 w 29"/>
                    <a:gd name="T27" fmla="*/ 54 h 64"/>
                    <a:gd name="T28" fmla="*/ 8 w 29"/>
                    <a:gd name="T29" fmla="*/ 51 h 64"/>
                    <a:gd name="T30" fmla="*/ 1 w 29"/>
                    <a:gd name="T31" fmla="*/ 49 h 64"/>
                    <a:gd name="T32" fmla="*/ 1 w 29"/>
                    <a:gd name="T33" fmla="*/ 15 h 64"/>
                    <a:gd name="T34" fmla="*/ 7 w 29"/>
                    <a:gd name="T35" fmla="*/ 14 h 64"/>
                    <a:gd name="T36" fmla="*/ 7 w 29"/>
                    <a:gd name="T37" fmla="*/ 51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7" y="54"/>
                      </a:moveTo>
                      <a:lnTo>
                        <a:pt x="17" y="11"/>
                      </a:lnTo>
                      <a:lnTo>
                        <a:pt x="26" y="8"/>
                      </a:lnTo>
                      <a:lnTo>
                        <a:pt x="26" y="57"/>
                      </a:lnTo>
                      <a:lnTo>
                        <a:pt x="17" y="54"/>
                      </a:lnTo>
                      <a:close/>
                      <a:moveTo>
                        <a:pt x="8" y="51"/>
                      </a:moveTo>
                      <a:lnTo>
                        <a:pt x="8" y="12"/>
                      </a:lnTo>
                      <a:lnTo>
                        <a:pt x="16" y="11"/>
                      </a:lnTo>
                      <a:lnTo>
                        <a:pt x="16" y="54"/>
                      </a:lnTo>
                      <a:lnTo>
                        <a:pt x="8" y="51"/>
                      </a:lnTo>
                      <a:close/>
                      <a:moveTo>
                        <a:pt x="1" y="49"/>
                      </a:moveTo>
                      <a:lnTo>
                        <a:pt x="1" y="15"/>
                      </a:lnTo>
                      <a:lnTo>
                        <a:pt x="7" y="14"/>
                      </a:lnTo>
                      <a:lnTo>
                        <a:pt x="7" y="51"/>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0" name="Freeform 9">
                  <a:extLst>
                    <a:ext uri="{FF2B5EF4-FFF2-40B4-BE49-F238E27FC236}">
                      <a16:creationId xmlns:a16="http://schemas.microsoft.com/office/drawing/2014/main" id="{0BF0BC4A-9B43-459F-AFF2-6B6A0FCB82C1}"/>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1" name="Freeform 10">
                  <a:extLst>
                    <a:ext uri="{FF2B5EF4-FFF2-40B4-BE49-F238E27FC236}">
                      <a16:creationId xmlns:a16="http://schemas.microsoft.com/office/drawing/2014/main" id="{19795944-D3CE-48A4-8189-F5A5D47D3E20}"/>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2" name="Freeform 11">
                  <a:extLst>
                    <a:ext uri="{FF2B5EF4-FFF2-40B4-BE49-F238E27FC236}">
                      <a16:creationId xmlns:a16="http://schemas.microsoft.com/office/drawing/2014/main" id="{EE7C3128-8033-4A17-B92F-4CDA2E078751}"/>
                    </a:ext>
                  </a:extLst>
                </p:cNvPr>
                <p:cNvSpPr>
                  <a:spLocks noEditPoints="1"/>
                </p:cNvSpPr>
                <p:nvPr/>
              </p:nvSpPr>
              <p:spPr bwMode="auto">
                <a:xfrm>
                  <a:off x="2142"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7 w 29"/>
                    <a:gd name="T11" fmla="*/ 53 h 64"/>
                    <a:gd name="T12" fmla="*/ 17 w 29"/>
                    <a:gd name="T13" fmla="*/ 10 h 64"/>
                    <a:gd name="T14" fmla="*/ 26 w 29"/>
                    <a:gd name="T15" fmla="*/ 7 h 64"/>
                    <a:gd name="T16" fmla="*/ 26 w 29"/>
                    <a:gd name="T17" fmla="*/ 56 h 64"/>
                    <a:gd name="T18" fmla="*/ 17 w 29"/>
                    <a:gd name="T19" fmla="*/ 53 h 64"/>
                    <a:gd name="T20" fmla="*/ 8 w 29"/>
                    <a:gd name="T21" fmla="*/ 50 h 64"/>
                    <a:gd name="T22" fmla="*/ 8 w 29"/>
                    <a:gd name="T23" fmla="*/ 12 h 64"/>
                    <a:gd name="T24" fmla="*/ 16 w 29"/>
                    <a:gd name="T25" fmla="*/ 10 h 64"/>
                    <a:gd name="T26" fmla="*/ 16 w 29"/>
                    <a:gd name="T27" fmla="*/ 53 h 64"/>
                    <a:gd name="T28" fmla="*/ 8 w 29"/>
                    <a:gd name="T29" fmla="*/ 50 h 64"/>
                    <a:gd name="T30" fmla="*/ 1 w 29"/>
                    <a:gd name="T31" fmla="*/ 49 h 64"/>
                    <a:gd name="T32" fmla="*/ 1 w 29"/>
                    <a:gd name="T33" fmla="*/ 15 h 64"/>
                    <a:gd name="T34" fmla="*/ 7 w 29"/>
                    <a:gd name="T35" fmla="*/ 13 h 64"/>
                    <a:gd name="T36" fmla="*/ 7 w 29"/>
                    <a:gd name="T37" fmla="*/ 50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7" y="53"/>
                      </a:moveTo>
                      <a:lnTo>
                        <a:pt x="17" y="10"/>
                      </a:lnTo>
                      <a:lnTo>
                        <a:pt x="26" y="7"/>
                      </a:lnTo>
                      <a:lnTo>
                        <a:pt x="26" y="56"/>
                      </a:lnTo>
                      <a:lnTo>
                        <a:pt x="17" y="53"/>
                      </a:lnTo>
                      <a:close/>
                      <a:moveTo>
                        <a:pt x="8" y="50"/>
                      </a:moveTo>
                      <a:lnTo>
                        <a:pt x="8" y="12"/>
                      </a:lnTo>
                      <a:lnTo>
                        <a:pt x="16" y="10"/>
                      </a:lnTo>
                      <a:lnTo>
                        <a:pt x="16" y="53"/>
                      </a:lnTo>
                      <a:lnTo>
                        <a:pt x="8" y="50"/>
                      </a:lnTo>
                      <a:close/>
                      <a:moveTo>
                        <a:pt x="1" y="49"/>
                      </a:moveTo>
                      <a:lnTo>
                        <a:pt x="1" y="15"/>
                      </a:lnTo>
                      <a:lnTo>
                        <a:pt x="7" y="13"/>
                      </a:lnTo>
                      <a:lnTo>
                        <a:pt x="7" y="50"/>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3" name="Freeform 12">
                  <a:extLst>
                    <a:ext uri="{FF2B5EF4-FFF2-40B4-BE49-F238E27FC236}">
                      <a16:creationId xmlns:a16="http://schemas.microsoft.com/office/drawing/2014/main" id="{D3526197-F80B-4419-9A7F-63E28DAB6E75}"/>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4" name="Freeform 13">
                  <a:extLst>
                    <a:ext uri="{FF2B5EF4-FFF2-40B4-BE49-F238E27FC236}">
                      <a16:creationId xmlns:a16="http://schemas.microsoft.com/office/drawing/2014/main" id="{0E128FE4-12CE-411B-BA67-FA0FE128202A}"/>
                    </a:ext>
                  </a:extLst>
                </p:cNvPr>
                <p:cNvSpPr>
                  <a:spLocks noEditPoints="1"/>
                </p:cNvSpPr>
                <p:nvPr/>
              </p:nvSpPr>
              <p:spPr bwMode="auto">
                <a:xfrm>
                  <a:off x="2234"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8 w 29"/>
                    <a:gd name="T11" fmla="*/ 53 h 64"/>
                    <a:gd name="T12" fmla="*/ 18 w 29"/>
                    <a:gd name="T13" fmla="*/ 10 h 64"/>
                    <a:gd name="T14" fmla="*/ 27 w 29"/>
                    <a:gd name="T15" fmla="*/ 7 h 64"/>
                    <a:gd name="T16" fmla="*/ 27 w 29"/>
                    <a:gd name="T17" fmla="*/ 56 h 64"/>
                    <a:gd name="T18" fmla="*/ 18 w 29"/>
                    <a:gd name="T19" fmla="*/ 53 h 64"/>
                    <a:gd name="T20" fmla="*/ 9 w 29"/>
                    <a:gd name="T21" fmla="*/ 50 h 64"/>
                    <a:gd name="T22" fmla="*/ 9 w 29"/>
                    <a:gd name="T23" fmla="*/ 12 h 64"/>
                    <a:gd name="T24" fmla="*/ 16 w 29"/>
                    <a:gd name="T25" fmla="*/ 10 h 64"/>
                    <a:gd name="T26" fmla="*/ 16 w 29"/>
                    <a:gd name="T27" fmla="*/ 53 h 64"/>
                    <a:gd name="T28" fmla="*/ 9 w 29"/>
                    <a:gd name="T29" fmla="*/ 50 h 64"/>
                    <a:gd name="T30" fmla="*/ 2 w 29"/>
                    <a:gd name="T31" fmla="*/ 49 h 64"/>
                    <a:gd name="T32" fmla="*/ 2 w 29"/>
                    <a:gd name="T33" fmla="*/ 15 h 64"/>
                    <a:gd name="T34" fmla="*/ 7 w 29"/>
                    <a:gd name="T35" fmla="*/ 13 h 64"/>
                    <a:gd name="T36" fmla="*/ 7 w 29"/>
                    <a:gd name="T37" fmla="*/ 50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8" y="53"/>
                      </a:moveTo>
                      <a:lnTo>
                        <a:pt x="18" y="10"/>
                      </a:lnTo>
                      <a:lnTo>
                        <a:pt x="27" y="7"/>
                      </a:lnTo>
                      <a:lnTo>
                        <a:pt x="27" y="56"/>
                      </a:lnTo>
                      <a:lnTo>
                        <a:pt x="18" y="53"/>
                      </a:lnTo>
                      <a:close/>
                      <a:moveTo>
                        <a:pt x="9" y="50"/>
                      </a:moveTo>
                      <a:lnTo>
                        <a:pt x="9" y="12"/>
                      </a:lnTo>
                      <a:lnTo>
                        <a:pt x="16" y="10"/>
                      </a:lnTo>
                      <a:lnTo>
                        <a:pt x="16" y="53"/>
                      </a:lnTo>
                      <a:lnTo>
                        <a:pt x="9" y="50"/>
                      </a:lnTo>
                      <a:close/>
                      <a:moveTo>
                        <a:pt x="2" y="49"/>
                      </a:moveTo>
                      <a:lnTo>
                        <a:pt x="2" y="15"/>
                      </a:lnTo>
                      <a:lnTo>
                        <a:pt x="7" y="13"/>
                      </a:lnTo>
                      <a:lnTo>
                        <a:pt x="7" y="50"/>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5" name="Freeform 14">
                  <a:extLst>
                    <a:ext uri="{FF2B5EF4-FFF2-40B4-BE49-F238E27FC236}">
                      <a16:creationId xmlns:a16="http://schemas.microsoft.com/office/drawing/2014/main" id="{B0054B0F-D56C-4DD3-8035-31EFFB072FEB}"/>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6" name="Freeform 15">
                  <a:extLst>
                    <a:ext uri="{FF2B5EF4-FFF2-40B4-BE49-F238E27FC236}">
                      <a16:creationId xmlns:a16="http://schemas.microsoft.com/office/drawing/2014/main" id="{0565BD39-C34C-4CB0-B7F3-57C08DB60D72}"/>
                    </a:ext>
                  </a:extLst>
                </p:cNvPr>
                <p:cNvSpPr>
                  <a:spLocks noEditPoints="1"/>
                </p:cNvSpPr>
                <p:nvPr/>
              </p:nvSpPr>
              <p:spPr bwMode="auto">
                <a:xfrm>
                  <a:off x="2192" y="2478"/>
                  <a:ext cx="29" cy="63"/>
                </a:xfrm>
                <a:custGeom>
                  <a:avLst/>
                  <a:gdLst>
                    <a:gd name="T0" fmla="*/ 17 w 29"/>
                    <a:gd name="T1" fmla="*/ 54 h 63"/>
                    <a:gd name="T2" fmla="*/ 17 w 29"/>
                    <a:gd name="T3" fmla="*/ 9 h 63"/>
                    <a:gd name="T4" fmla="*/ 24 w 29"/>
                    <a:gd name="T5" fmla="*/ 6 h 63"/>
                    <a:gd name="T6" fmla="*/ 24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4" y="6"/>
                      </a:lnTo>
                      <a:lnTo>
                        <a:pt x="24"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7" name="Freeform 16">
                  <a:extLst>
                    <a:ext uri="{FF2B5EF4-FFF2-40B4-BE49-F238E27FC236}">
                      <a16:creationId xmlns:a16="http://schemas.microsoft.com/office/drawing/2014/main" id="{0122C2F1-6910-4FEA-A42B-0255EDEFE663}"/>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8" name="Freeform 17">
                  <a:extLst>
                    <a:ext uri="{FF2B5EF4-FFF2-40B4-BE49-F238E27FC236}">
                      <a16:creationId xmlns:a16="http://schemas.microsoft.com/office/drawing/2014/main" id="{9FC32C7F-31B8-4ECC-B976-BD310B1D529D}"/>
                    </a:ext>
                  </a:extLst>
                </p:cNvPr>
                <p:cNvSpPr>
                  <a:spLocks noEditPoints="1"/>
                </p:cNvSpPr>
                <p:nvPr/>
              </p:nvSpPr>
              <p:spPr bwMode="auto">
                <a:xfrm>
                  <a:off x="2099" y="2478"/>
                  <a:ext cx="29" cy="63"/>
                </a:xfrm>
                <a:custGeom>
                  <a:avLst/>
                  <a:gdLst>
                    <a:gd name="T0" fmla="*/ 0 w 29"/>
                    <a:gd name="T1" fmla="*/ 9 h 63"/>
                    <a:gd name="T2" fmla="*/ 0 w 29"/>
                    <a:gd name="T3" fmla="*/ 51 h 63"/>
                    <a:gd name="T4" fmla="*/ 29 w 29"/>
                    <a:gd name="T5" fmla="*/ 63 h 63"/>
                    <a:gd name="T6" fmla="*/ 29 w 29"/>
                    <a:gd name="T7" fmla="*/ 0 h 63"/>
                    <a:gd name="T8" fmla="*/ 0 w 29"/>
                    <a:gd name="T9" fmla="*/ 9 h 63"/>
                    <a:gd name="T10" fmla="*/ 18 w 29"/>
                    <a:gd name="T11" fmla="*/ 54 h 63"/>
                    <a:gd name="T12" fmla="*/ 18 w 29"/>
                    <a:gd name="T13" fmla="*/ 9 h 63"/>
                    <a:gd name="T14" fmla="*/ 26 w 29"/>
                    <a:gd name="T15" fmla="*/ 6 h 63"/>
                    <a:gd name="T16" fmla="*/ 26 w 29"/>
                    <a:gd name="T17" fmla="*/ 55 h 63"/>
                    <a:gd name="T18" fmla="*/ 18 w 29"/>
                    <a:gd name="T19" fmla="*/ 54 h 63"/>
                    <a:gd name="T20" fmla="*/ 9 w 29"/>
                    <a:gd name="T21" fmla="*/ 51 h 63"/>
                    <a:gd name="T22" fmla="*/ 9 w 29"/>
                    <a:gd name="T23" fmla="*/ 12 h 63"/>
                    <a:gd name="T24" fmla="*/ 15 w 29"/>
                    <a:gd name="T25" fmla="*/ 11 h 63"/>
                    <a:gd name="T26" fmla="*/ 15 w 29"/>
                    <a:gd name="T27" fmla="*/ 52 h 63"/>
                    <a:gd name="T28" fmla="*/ 9 w 29"/>
                    <a:gd name="T29" fmla="*/ 51 h 63"/>
                    <a:gd name="T30" fmla="*/ 1 w 29"/>
                    <a:gd name="T31" fmla="*/ 48 h 63"/>
                    <a:gd name="T32" fmla="*/ 1 w 29"/>
                    <a:gd name="T33" fmla="*/ 14 h 63"/>
                    <a:gd name="T34" fmla="*/ 6 w 29"/>
                    <a:gd name="T35" fmla="*/ 12 h 63"/>
                    <a:gd name="T36" fmla="*/ 6 w 29"/>
                    <a:gd name="T37" fmla="*/ 49 h 63"/>
                    <a:gd name="T38" fmla="*/ 1 w 29"/>
                    <a:gd name="T3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0" y="9"/>
                      </a:moveTo>
                      <a:lnTo>
                        <a:pt x="0" y="51"/>
                      </a:lnTo>
                      <a:lnTo>
                        <a:pt x="29" y="63"/>
                      </a:lnTo>
                      <a:lnTo>
                        <a:pt x="29" y="0"/>
                      </a:lnTo>
                      <a:lnTo>
                        <a:pt x="0" y="9"/>
                      </a:lnTo>
                      <a:close/>
                      <a:moveTo>
                        <a:pt x="18" y="54"/>
                      </a:moveTo>
                      <a:lnTo>
                        <a:pt x="18" y="9"/>
                      </a:lnTo>
                      <a:lnTo>
                        <a:pt x="26" y="6"/>
                      </a:lnTo>
                      <a:lnTo>
                        <a:pt x="26" y="55"/>
                      </a:lnTo>
                      <a:lnTo>
                        <a:pt x="18" y="54"/>
                      </a:lnTo>
                      <a:close/>
                      <a:moveTo>
                        <a:pt x="9" y="51"/>
                      </a:moveTo>
                      <a:lnTo>
                        <a:pt x="9" y="12"/>
                      </a:lnTo>
                      <a:lnTo>
                        <a:pt x="15" y="11"/>
                      </a:lnTo>
                      <a:lnTo>
                        <a:pt x="15" y="52"/>
                      </a:lnTo>
                      <a:lnTo>
                        <a:pt x="9" y="51"/>
                      </a:lnTo>
                      <a:close/>
                      <a:moveTo>
                        <a:pt x="1" y="48"/>
                      </a:moveTo>
                      <a:lnTo>
                        <a:pt x="1" y="14"/>
                      </a:lnTo>
                      <a:lnTo>
                        <a:pt x="6" y="12"/>
                      </a:lnTo>
                      <a:lnTo>
                        <a:pt x="6" y="49"/>
                      </a:lnTo>
                      <a:lnTo>
                        <a:pt x="1" y="48"/>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9" name="Freeform 18">
                  <a:extLst>
                    <a:ext uri="{FF2B5EF4-FFF2-40B4-BE49-F238E27FC236}">
                      <a16:creationId xmlns:a16="http://schemas.microsoft.com/office/drawing/2014/main" id="{0239CFCA-B80E-43A6-9802-54C8C54F6FFB}"/>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0" name="Freeform 19">
                  <a:extLst>
                    <a:ext uri="{FF2B5EF4-FFF2-40B4-BE49-F238E27FC236}">
                      <a16:creationId xmlns:a16="http://schemas.microsoft.com/office/drawing/2014/main" id="{B667F910-9286-4EB7-9658-8F7AEC20D426}"/>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1" name="Freeform 20">
                  <a:extLst>
                    <a:ext uri="{FF2B5EF4-FFF2-40B4-BE49-F238E27FC236}">
                      <a16:creationId xmlns:a16="http://schemas.microsoft.com/office/drawing/2014/main" id="{B7CDAD01-4F58-4B12-8CFA-969941B5BC86}"/>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2" name="Freeform 21">
                  <a:extLst>
                    <a:ext uri="{FF2B5EF4-FFF2-40B4-BE49-F238E27FC236}">
                      <a16:creationId xmlns:a16="http://schemas.microsoft.com/office/drawing/2014/main" id="{4CDB333E-4C12-434D-A4BE-68FC80DC14A8}"/>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3" name="Freeform 22">
                  <a:extLst>
                    <a:ext uri="{FF2B5EF4-FFF2-40B4-BE49-F238E27FC236}">
                      <a16:creationId xmlns:a16="http://schemas.microsoft.com/office/drawing/2014/main" id="{40C983B1-EB6B-4113-BF69-3D95B5567C59}"/>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4" name="Freeform 23">
                  <a:extLst>
                    <a:ext uri="{FF2B5EF4-FFF2-40B4-BE49-F238E27FC236}">
                      <a16:creationId xmlns:a16="http://schemas.microsoft.com/office/drawing/2014/main" id="{B328DD5D-494E-4650-B343-D3998D5CCD9E}"/>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5" name="Freeform 24">
                  <a:extLst>
                    <a:ext uri="{FF2B5EF4-FFF2-40B4-BE49-F238E27FC236}">
                      <a16:creationId xmlns:a16="http://schemas.microsoft.com/office/drawing/2014/main" id="{33752C01-7539-4160-B02D-D94BAD8C22B5}"/>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6" name="Freeform 25">
                  <a:extLst>
                    <a:ext uri="{FF2B5EF4-FFF2-40B4-BE49-F238E27FC236}">
                      <a16:creationId xmlns:a16="http://schemas.microsoft.com/office/drawing/2014/main" id="{04DB7A85-F890-4434-BB43-FC853C47E25A}"/>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7" name="Freeform 26">
                  <a:extLst>
                    <a:ext uri="{FF2B5EF4-FFF2-40B4-BE49-F238E27FC236}">
                      <a16:creationId xmlns:a16="http://schemas.microsoft.com/office/drawing/2014/main" id="{10332068-C404-43CA-B944-738C7C4CD5A7}"/>
                    </a:ext>
                  </a:extLst>
                </p:cNvPr>
                <p:cNvSpPr>
                  <a:spLocks noEditPoints="1"/>
                </p:cNvSpPr>
                <p:nvPr/>
              </p:nvSpPr>
              <p:spPr bwMode="auto">
                <a:xfrm>
                  <a:off x="2283" y="2478"/>
                  <a:ext cx="29" cy="63"/>
                </a:xfrm>
                <a:custGeom>
                  <a:avLst/>
                  <a:gdLst>
                    <a:gd name="T0" fmla="*/ 17 w 29"/>
                    <a:gd name="T1" fmla="*/ 54 h 63"/>
                    <a:gd name="T2" fmla="*/ 17 w 29"/>
                    <a:gd name="T3" fmla="*/ 9 h 63"/>
                    <a:gd name="T4" fmla="*/ 25 w 29"/>
                    <a:gd name="T5" fmla="*/ 6 h 63"/>
                    <a:gd name="T6" fmla="*/ 25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5" y="6"/>
                      </a:lnTo>
                      <a:lnTo>
                        <a:pt x="25"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153" name="TextBox 152">
                <a:extLst>
                  <a:ext uri="{FF2B5EF4-FFF2-40B4-BE49-F238E27FC236}">
                    <a16:creationId xmlns:a16="http://schemas.microsoft.com/office/drawing/2014/main" id="{47E5C12F-ACF4-4379-B1F9-98D5A86F62E1}"/>
                  </a:ext>
                </a:extLst>
              </p:cNvPr>
              <p:cNvSpPr txBox="1"/>
              <p:nvPr/>
            </p:nvSpPr>
            <p:spPr>
              <a:xfrm>
                <a:off x="8468838" y="1539492"/>
                <a:ext cx="1048670" cy="300514"/>
              </a:xfrm>
              <a:prstGeom prst="rect">
                <a:avLst/>
              </a:prstGeom>
              <a:noFill/>
            </p:spPr>
            <p:txBody>
              <a:bodyPr wrap="none" lIns="0" tIns="0" rIns="0" bIns="0" rtlCol="0">
                <a:spAutoFit/>
              </a:bodyPr>
              <a:lstStyle/>
              <a:p>
                <a:pPr algn="ctr"/>
                <a:r>
                  <a:rPr lang="en-US" sz="900"/>
                  <a:t>Azure </a:t>
                </a:r>
              </a:p>
              <a:p>
                <a:pPr algn="ctr"/>
                <a:r>
                  <a:rPr lang="en-US" sz="900"/>
                  <a:t>Kubernetes Service</a:t>
                </a:r>
              </a:p>
            </p:txBody>
          </p:sp>
          <p:pic>
            <p:nvPicPr>
              <p:cNvPr id="154" name="Graphic 153">
                <a:extLst>
                  <a:ext uri="{FF2B5EF4-FFF2-40B4-BE49-F238E27FC236}">
                    <a16:creationId xmlns:a16="http://schemas.microsoft.com/office/drawing/2014/main" id="{8E5730BF-BCCD-4D6B-AE8B-39A5D5D18E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72577" y="2225473"/>
                <a:ext cx="641192" cy="641192"/>
              </a:xfrm>
              <a:prstGeom prst="rect">
                <a:avLst/>
              </a:prstGeom>
            </p:spPr>
          </p:pic>
          <p:cxnSp>
            <p:nvCxnSpPr>
              <p:cNvPr id="155" name="Straight Arrow Connector 154">
                <a:extLst>
                  <a:ext uri="{FF2B5EF4-FFF2-40B4-BE49-F238E27FC236}">
                    <a16:creationId xmlns:a16="http://schemas.microsoft.com/office/drawing/2014/main" id="{013DAC11-71FF-4792-B713-31532B26EA34}"/>
                  </a:ext>
                </a:extLst>
              </p:cNvPr>
              <p:cNvCxnSpPr/>
              <p:nvPr/>
            </p:nvCxnSpPr>
            <p:spPr>
              <a:xfrm>
                <a:off x="8993173" y="1898244"/>
                <a:ext cx="0" cy="233014"/>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grpSp>
      </p:grpSp>
      <p:cxnSp>
        <p:nvCxnSpPr>
          <p:cNvPr id="419" name="Straight Arrow Connector 418">
            <a:extLst>
              <a:ext uri="{FF2B5EF4-FFF2-40B4-BE49-F238E27FC236}">
                <a16:creationId xmlns:a16="http://schemas.microsoft.com/office/drawing/2014/main" id="{C25D99BE-306C-4BE6-815A-93EE50BECA3F}"/>
              </a:ext>
              <a:ext uri="{C183D7F6-B498-43B3-948B-1728B52AA6E4}">
                <adec:decorative xmlns:adec="http://schemas.microsoft.com/office/drawing/2017/decorative" val="1"/>
              </a:ext>
            </a:extLst>
          </p:cNvPr>
          <p:cNvCxnSpPr>
            <a:cxnSpLocks/>
          </p:cNvCxnSpPr>
          <p:nvPr/>
        </p:nvCxnSpPr>
        <p:spPr>
          <a:xfrm flipH="1">
            <a:off x="6752211" y="1530323"/>
            <a:ext cx="11316" cy="336829"/>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339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715389BD-67EA-402B-8569-AE723BD0B94B}"/>
              </a:ext>
            </a:extLst>
          </p:cNvPr>
          <p:cNvSpPr>
            <a:spLocks noGrp="1"/>
          </p:cNvSpPr>
          <p:nvPr>
            <p:ph type="body" sz="quarter" idx="10"/>
          </p:nvPr>
        </p:nvSpPr>
        <p:spPr>
          <a:xfrm>
            <a:off x="588263" y="1257301"/>
            <a:ext cx="5923886" cy="1168590"/>
          </a:xfrm>
        </p:spPr>
        <p:txBody>
          <a:bodyPr/>
          <a:lstStyle/>
          <a:p>
            <a:pPr lvl="1"/>
            <a:r>
              <a:rPr lang="en-US" sz="1600" b="1">
                <a:solidFill>
                  <a:schemeClr val="accent1"/>
                </a:solidFill>
              </a:rPr>
              <a:t>Robert Bosch GmbH </a:t>
            </a:r>
            <a:r>
              <a:rPr lang="en-US"/>
              <a:t>is an engineering and technology company which creates products and services across Mobility Solutions, Industrial Technology, Consumer Goods, and Energy and Building Technology. With the goal of saving lives, Bosch turned to Azure to help build a wrong-way driver warning service.</a:t>
            </a:r>
          </a:p>
        </p:txBody>
      </p:sp>
      <p:sp>
        <p:nvSpPr>
          <p:cNvPr id="2" name="Title 1">
            <a:extLst>
              <a:ext uri="{FF2B5EF4-FFF2-40B4-BE49-F238E27FC236}">
                <a16:creationId xmlns:a16="http://schemas.microsoft.com/office/drawing/2014/main" id="{4640CC73-7926-49FE-98F5-68CDB1CD01D7}"/>
              </a:ext>
            </a:extLst>
          </p:cNvPr>
          <p:cNvSpPr>
            <a:spLocks noGrp="1"/>
          </p:cNvSpPr>
          <p:nvPr>
            <p:ph type="title"/>
          </p:nvPr>
        </p:nvSpPr>
        <p:spPr>
          <a:xfrm>
            <a:off x="588263" y="457200"/>
            <a:ext cx="5923886" cy="492443"/>
          </a:xfrm>
        </p:spPr>
        <p:txBody>
          <a:bodyPr/>
          <a:lstStyle/>
          <a:p>
            <a:r>
              <a:rPr lang="en-US"/>
              <a:t>Vehicle Safety App</a:t>
            </a:r>
          </a:p>
        </p:txBody>
      </p:sp>
      <p:sp>
        <p:nvSpPr>
          <p:cNvPr id="6" name="Text Placeholder 5">
            <a:extLst>
              <a:ext uri="{FF2B5EF4-FFF2-40B4-BE49-F238E27FC236}">
                <a16:creationId xmlns:a16="http://schemas.microsoft.com/office/drawing/2014/main" id="{A84539AD-6082-4864-9760-9358C1B4690F}"/>
              </a:ext>
            </a:extLst>
          </p:cNvPr>
          <p:cNvSpPr>
            <a:spLocks noGrp="1"/>
          </p:cNvSpPr>
          <p:nvPr>
            <p:ph type="body" sz="quarter" idx="11"/>
          </p:nvPr>
        </p:nvSpPr>
        <p:spPr/>
        <p:txBody>
          <a:bodyPr/>
          <a:lstStyle/>
          <a:p>
            <a:pPr lvl="3"/>
            <a:r>
              <a:rPr lang="en-US"/>
              <a:t>Keeping drivers safe using data </a:t>
            </a:r>
          </a:p>
          <a:p>
            <a:pPr lvl="4"/>
            <a:r>
              <a:rPr lang="en-US"/>
              <a:t>As they set out to solve the problem of drivers going the wrong way on highways, Bosch knew they could not compromise when it came to real-time speed and precision of location data.</a:t>
            </a:r>
          </a:p>
          <a:p>
            <a:pPr lvl="4"/>
            <a:r>
              <a:rPr lang="en-US"/>
              <a:t>Bosch built a solution using Azure managed services, including Azure Database for PostgreSQL, Azure Kubernetes Service, Azure Cache for Redis, Azure Databricks, and more. Leveraging PaaS services freed Bosch’s small development team from time spent managing infrastructure.</a:t>
            </a:r>
          </a:p>
          <a:p>
            <a:pPr lvl="3"/>
            <a:r>
              <a:rPr lang="en-US"/>
              <a:t>Building a cloud-native application</a:t>
            </a:r>
          </a:p>
          <a:p>
            <a:pPr lvl="4"/>
            <a:r>
              <a:rPr lang="en-US"/>
              <a:t>Azure Database for PostgreSQL delivers a highly available relational database that requires almost no administration, saving them time and costs.</a:t>
            </a:r>
          </a:p>
          <a:p>
            <a:pPr lvl="4"/>
            <a:r>
              <a:rPr lang="en-US"/>
              <a:t>Azure Database for PostgreSQL seamlessly integrates with services like Azure Kubernetes Service and Azure Databricks.</a:t>
            </a:r>
          </a:p>
          <a:p>
            <a:pPr lvl="4"/>
            <a:r>
              <a:rPr lang="en-US"/>
              <a:t>The solution ingests 6M requests per day from devices emitting GPS data and from partner systems.</a:t>
            </a:r>
          </a:p>
          <a:p>
            <a:pPr lvl="4"/>
            <a:r>
              <a:rPr lang="en-US"/>
              <a:t>By running on Azure, Bosch improved the average time to calculate whether a driver is going the wrong way to 60 milliseconds.</a:t>
            </a:r>
          </a:p>
        </p:txBody>
      </p:sp>
      <p:pic>
        <p:nvPicPr>
          <p:cNvPr id="195" name="Picture 6" descr="See the source image">
            <a:extLst>
              <a:ext uri="{FF2B5EF4-FFF2-40B4-BE49-F238E27FC236}">
                <a16:creationId xmlns:a16="http://schemas.microsoft.com/office/drawing/2014/main" id="{87A8FC36-B956-4CF2-BF77-A59A988451EB}"/>
              </a:ext>
            </a:extLst>
          </p:cNvPr>
          <p:cNvPicPr>
            <a:picLocks noGrp="1" noChangeAspect="1" noChangeArrowheads="1"/>
          </p:cNvPicPr>
          <p:nvPr>
            <p:ph type="pic" sz="quarter" idx="4294967295"/>
          </p:nvPr>
        </p:nvPicPr>
        <p:blipFill rotWithShape="1">
          <a:blip r:embed="rId3">
            <a:extLst>
              <a:ext uri="{28A0092B-C50C-407E-A947-70E740481C1C}">
                <a14:useLocalDpi xmlns:a14="http://schemas.microsoft.com/office/drawing/2010/main" val="0"/>
              </a:ext>
            </a:extLst>
          </a:blip>
          <a:srcRect/>
          <a:stretch/>
        </p:blipFill>
        <p:spPr bwMode="auto">
          <a:xfrm>
            <a:off x="8597900" y="176213"/>
            <a:ext cx="3594100" cy="1008062"/>
          </a:xfrm>
          <a:noFill/>
          <a:extLst>
            <a:ext uri="{909E8E84-426E-40DD-AFC4-6F175D3DCCD1}">
              <a14:hiddenFill xmlns:a14="http://schemas.microsoft.com/office/drawing/2010/main">
                <a:solidFill>
                  <a:srgbClr val="FFFFFF"/>
                </a:solidFill>
              </a14:hiddenFill>
            </a:ext>
          </a:extLst>
        </p:spPr>
      </p:pic>
      <p:sp>
        <p:nvSpPr>
          <p:cNvPr id="184" name="Freeform: Shape 183">
            <a:extLst>
              <a:ext uri="{FF2B5EF4-FFF2-40B4-BE49-F238E27FC236}">
                <a16:creationId xmlns:a16="http://schemas.microsoft.com/office/drawing/2014/main" id="{B6899954-74F4-467A-B714-9FD6CB2F3E3F}"/>
              </a:ext>
            </a:extLst>
          </p:cNvPr>
          <p:cNvSpPr/>
          <p:nvPr/>
        </p:nvSpPr>
        <p:spPr bwMode="auto">
          <a:xfrm>
            <a:off x="819061" y="2921798"/>
            <a:ext cx="4457895" cy="3517961"/>
          </a:xfrm>
          <a:custGeom>
            <a:avLst/>
            <a:gdLst>
              <a:gd name="connsiteX0" fmla="*/ 0 w 3625960"/>
              <a:gd name="connsiteY0" fmla="*/ 0 h 2727724"/>
              <a:gd name="connsiteX1" fmla="*/ 2216789 w 3625960"/>
              <a:gd name="connsiteY1" fmla="*/ 0 h 2727724"/>
              <a:gd name="connsiteX2" fmla="*/ 2216789 w 3625960"/>
              <a:gd name="connsiteY2" fmla="*/ 1519178 h 2727724"/>
              <a:gd name="connsiteX3" fmla="*/ 3625960 w 3625960"/>
              <a:gd name="connsiteY3" fmla="*/ 1519178 h 2727724"/>
              <a:gd name="connsiteX4" fmla="*/ 3625960 w 3625960"/>
              <a:gd name="connsiteY4" fmla="*/ 2727723 h 2727724"/>
              <a:gd name="connsiteX5" fmla="*/ 2216789 w 3625960"/>
              <a:gd name="connsiteY5" fmla="*/ 2727723 h 2727724"/>
              <a:gd name="connsiteX6" fmla="*/ 2216789 w 3625960"/>
              <a:gd name="connsiteY6" fmla="*/ 2727724 h 2727724"/>
              <a:gd name="connsiteX7" fmla="*/ 0 w 3625960"/>
              <a:gd name="connsiteY7" fmla="*/ 2727724 h 2727724"/>
              <a:gd name="connsiteX0" fmla="*/ 0 w 3625960"/>
              <a:gd name="connsiteY0" fmla="*/ 0 h 2727724"/>
              <a:gd name="connsiteX1" fmla="*/ 2216789 w 3625960"/>
              <a:gd name="connsiteY1" fmla="*/ 0 h 2727724"/>
              <a:gd name="connsiteX2" fmla="*/ 2203939 w 3625960"/>
              <a:gd name="connsiteY2" fmla="*/ 1344637 h 2727724"/>
              <a:gd name="connsiteX3" fmla="*/ 3625960 w 3625960"/>
              <a:gd name="connsiteY3" fmla="*/ 1519178 h 2727724"/>
              <a:gd name="connsiteX4" fmla="*/ 3625960 w 3625960"/>
              <a:gd name="connsiteY4" fmla="*/ 2727723 h 2727724"/>
              <a:gd name="connsiteX5" fmla="*/ 2216789 w 3625960"/>
              <a:gd name="connsiteY5" fmla="*/ 2727723 h 2727724"/>
              <a:gd name="connsiteX6" fmla="*/ 2216789 w 3625960"/>
              <a:gd name="connsiteY6" fmla="*/ 2727724 h 2727724"/>
              <a:gd name="connsiteX7" fmla="*/ 0 w 3625960"/>
              <a:gd name="connsiteY7" fmla="*/ 2727724 h 2727724"/>
              <a:gd name="connsiteX8" fmla="*/ 0 w 3625960"/>
              <a:gd name="connsiteY8" fmla="*/ 0 h 2727724"/>
              <a:gd name="connsiteX0" fmla="*/ 0 w 3625960"/>
              <a:gd name="connsiteY0" fmla="*/ 0 h 2727724"/>
              <a:gd name="connsiteX1" fmla="*/ 2216789 w 3625960"/>
              <a:gd name="connsiteY1" fmla="*/ 0 h 2727724"/>
              <a:gd name="connsiteX2" fmla="*/ 2203939 w 3625960"/>
              <a:gd name="connsiteY2" fmla="*/ 1344637 h 2727724"/>
              <a:gd name="connsiteX3" fmla="*/ 3625960 w 3625960"/>
              <a:gd name="connsiteY3" fmla="*/ 1371199 h 2727724"/>
              <a:gd name="connsiteX4" fmla="*/ 3625960 w 3625960"/>
              <a:gd name="connsiteY4" fmla="*/ 2727723 h 2727724"/>
              <a:gd name="connsiteX5" fmla="*/ 2216789 w 3625960"/>
              <a:gd name="connsiteY5" fmla="*/ 2727723 h 2727724"/>
              <a:gd name="connsiteX6" fmla="*/ 2216789 w 3625960"/>
              <a:gd name="connsiteY6" fmla="*/ 2727724 h 2727724"/>
              <a:gd name="connsiteX7" fmla="*/ 0 w 3625960"/>
              <a:gd name="connsiteY7" fmla="*/ 2727724 h 2727724"/>
              <a:gd name="connsiteX8" fmla="*/ 0 w 3625960"/>
              <a:gd name="connsiteY8" fmla="*/ 0 h 2727724"/>
              <a:gd name="connsiteX0" fmla="*/ 0 w 3625960"/>
              <a:gd name="connsiteY0" fmla="*/ 0 h 2727724"/>
              <a:gd name="connsiteX1" fmla="*/ 2216789 w 3625960"/>
              <a:gd name="connsiteY1" fmla="*/ 0 h 2727724"/>
              <a:gd name="connsiteX2" fmla="*/ 2203939 w 3625960"/>
              <a:gd name="connsiteY2" fmla="*/ 1344637 h 2727724"/>
              <a:gd name="connsiteX3" fmla="*/ 3625960 w 3625960"/>
              <a:gd name="connsiteY3" fmla="*/ 1356022 h 2727724"/>
              <a:gd name="connsiteX4" fmla="*/ 3625960 w 3625960"/>
              <a:gd name="connsiteY4" fmla="*/ 2727723 h 2727724"/>
              <a:gd name="connsiteX5" fmla="*/ 2216789 w 3625960"/>
              <a:gd name="connsiteY5" fmla="*/ 2727723 h 2727724"/>
              <a:gd name="connsiteX6" fmla="*/ 2216789 w 3625960"/>
              <a:gd name="connsiteY6" fmla="*/ 2727724 h 2727724"/>
              <a:gd name="connsiteX7" fmla="*/ 0 w 3625960"/>
              <a:gd name="connsiteY7" fmla="*/ 2727724 h 2727724"/>
              <a:gd name="connsiteX8" fmla="*/ 0 w 3625960"/>
              <a:gd name="connsiteY8" fmla="*/ 0 h 2727724"/>
              <a:gd name="connsiteX0" fmla="*/ 0 w 3625960"/>
              <a:gd name="connsiteY0" fmla="*/ 0 h 2727724"/>
              <a:gd name="connsiteX1" fmla="*/ 2216789 w 3625960"/>
              <a:gd name="connsiteY1" fmla="*/ 0 h 2727724"/>
              <a:gd name="connsiteX2" fmla="*/ 2203939 w 3625960"/>
              <a:gd name="connsiteY2" fmla="*/ 1344637 h 2727724"/>
              <a:gd name="connsiteX3" fmla="*/ 3617393 w 3625960"/>
              <a:gd name="connsiteY3" fmla="*/ 1337050 h 2727724"/>
              <a:gd name="connsiteX4" fmla="*/ 3625960 w 3625960"/>
              <a:gd name="connsiteY4" fmla="*/ 2727723 h 2727724"/>
              <a:gd name="connsiteX5" fmla="*/ 2216789 w 3625960"/>
              <a:gd name="connsiteY5" fmla="*/ 2727723 h 2727724"/>
              <a:gd name="connsiteX6" fmla="*/ 2216789 w 3625960"/>
              <a:gd name="connsiteY6" fmla="*/ 2727724 h 2727724"/>
              <a:gd name="connsiteX7" fmla="*/ 0 w 3625960"/>
              <a:gd name="connsiteY7" fmla="*/ 2727724 h 2727724"/>
              <a:gd name="connsiteX8" fmla="*/ 0 w 3625960"/>
              <a:gd name="connsiteY8" fmla="*/ 0 h 2727724"/>
              <a:gd name="connsiteX0" fmla="*/ 0 w 3801364"/>
              <a:gd name="connsiteY0" fmla="*/ 0 h 2731518"/>
              <a:gd name="connsiteX1" fmla="*/ 2392193 w 3801364"/>
              <a:gd name="connsiteY1" fmla="*/ 3794 h 2731518"/>
              <a:gd name="connsiteX2" fmla="*/ 2379343 w 3801364"/>
              <a:gd name="connsiteY2" fmla="*/ 1348431 h 2731518"/>
              <a:gd name="connsiteX3" fmla="*/ 3792797 w 3801364"/>
              <a:gd name="connsiteY3" fmla="*/ 1340844 h 2731518"/>
              <a:gd name="connsiteX4" fmla="*/ 3801364 w 3801364"/>
              <a:gd name="connsiteY4" fmla="*/ 2731517 h 2731518"/>
              <a:gd name="connsiteX5" fmla="*/ 2392193 w 3801364"/>
              <a:gd name="connsiteY5" fmla="*/ 2731517 h 2731518"/>
              <a:gd name="connsiteX6" fmla="*/ 2392193 w 3801364"/>
              <a:gd name="connsiteY6" fmla="*/ 2731518 h 2731518"/>
              <a:gd name="connsiteX7" fmla="*/ 175404 w 3801364"/>
              <a:gd name="connsiteY7" fmla="*/ 2731518 h 2731518"/>
              <a:gd name="connsiteX8" fmla="*/ 0 w 3801364"/>
              <a:gd name="connsiteY8" fmla="*/ 0 h 2731518"/>
              <a:gd name="connsiteX0" fmla="*/ 8353 w 3809717"/>
              <a:gd name="connsiteY0" fmla="*/ 0 h 2731518"/>
              <a:gd name="connsiteX1" fmla="*/ 2400546 w 3809717"/>
              <a:gd name="connsiteY1" fmla="*/ 3794 h 2731518"/>
              <a:gd name="connsiteX2" fmla="*/ 2387696 w 3809717"/>
              <a:gd name="connsiteY2" fmla="*/ 1348431 h 2731518"/>
              <a:gd name="connsiteX3" fmla="*/ 3801150 w 3809717"/>
              <a:gd name="connsiteY3" fmla="*/ 1340844 h 2731518"/>
              <a:gd name="connsiteX4" fmla="*/ 3809717 w 3809717"/>
              <a:gd name="connsiteY4" fmla="*/ 2731517 h 2731518"/>
              <a:gd name="connsiteX5" fmla="*/ 2400546 w 3809717"/>
              <a:gd name="connsiteY5" fmla="*/ 2731517 h 2731518"/>
              <a:gd name="connsiteX6" fmla="*/ 2400546 w 3809717"/>
              <a:gd name="connsiteY6" fmla="*/ 2731518 h 2731518"/>
              <a:gd name="connsiteX7" fmla="*/ 0 w 3809717"/>
              <a:gd name="connsiteY7" fmla="*/ 2731518 h 2731518"/>
              <a:gd name="connsiteX8" fmla="*/ 8353 w 3809717"/>
              <a:gd name="connsiteY8" fmla="*/ 0 h 273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717" h="2731518">
                <a:moveTo>
                  <a:pt x="8353" y="0"/>
                </a:moveTo>
                <a:lnTo>
                  <a:pt x="2400546" y="3794"/>
                </a:lnTo>
                <a:lnTo>
                  <a:pt x="2387696" y="1348431"/>
                </a:lnTo>
                <a:lnTo>
                  <a:pt x="3801150" y="1340844"/>
                </a:lnTo>
                <a:cubicBezTo>
                  <a:pt x="3804006" y="1804402"/>
                  <a:pt x="3806861" y="2267959"/>
                  <a:pt x="3809717" y="2731517"/>
                </a:cubicBezTo>
                <a:lnTo>
                  <a:pt x="2400546" y="2731517"/>
                </a:lnTo>
                <a:lnTo>
                  <a:pt x="2400546" y="2731518"/>
                </a:lnTo>
                <a:lnTo>
                  <a:pt x="0" y="2731518"/>
                </a:lnTo>
                <a:cubicBezTo>
                  <a:pt x="2784" y="1821012"/>
                  <a:pt x="5569" y="910506"/>
                  <a:pt x="8353" y="0"/>
                </a:cubicBezTo>
                <a:close/>
              </a:path>
            </a:pathLst>
          </a:cu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900">
                <a:solidFill>
                  <a:schemeClr val="accent1"/>
                </a:solidFill>
                <a:cs typeface="Segoe UI" pitchFamily="34" charset="0"/>
              </a:rPr>
              <a:t>Wrong-way driver warning services</a:t>
            </a:r>
          </a:p>
        </p:txBody>
      </p:sp>
      <p:cxnSp>
        <p:nvCxnSpPr>
          <p:cNvPr id="4120" name="Straight Connector 4119">
            <a:extLst>
              <a:ext uri="{FF2B5EF4-FFF2-40B4-BE49-F238E27FC236}">
                <a16:creationId xmlns:a16="http://schemas.microsoft.com/office/drawing/2014/main" id="{942583A4-D692-494F-B245-F2796AD512B3}"/>
              </a:ext>
              <a:ext uri="{C183D7F6-B498-43B3-948B-1728B52AA6E4}">
                <adec:decorative xmlns:adec="http://schemas.microsoft.com/office/drawing/2017/decorative" val="1"/>
              </a:ext>
            </a:extLst>
          </p:cNvPr>
          <p:cNvCxnSpPr>
            <a:cxnSpLocks/>
          </p:cNvCxnSpPr>
          <p:nvPr/>
        </p:nvCxnSpPr>
        <p:spPr>
          <a:xfrm flipH="1">
            <a:off x="4290172" y="3469122"/>
            <a:ext cx="10520" cy="2033654"/>
          </a:xfrm>
          <a:prstGeom prst="line">
            <a:avLst/>
          </a:prstGeom>
          <a:ln>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 name="Group 5">
            <a:extLst>
              <a:ext uri="{FF2B5EF4-FFF2-40B4-BE49-F238E27FC236}">
                <a16:creationId xmlns:a16="http://schemas.microsoft.com/office/drawing/2014/main" id="{32FE6141-C193-45A5-93DE-242C7920F34D}"/>
              </a:ext>
              <a:ext uri="{C183D7F6-B498-43B3-948B-1728B52AA6E4}">
                <adec:decorative xmlns:adec="http://schemas.microsoft.com/office/drawing/2017/decorative" val="1"/>
              </a:ext>
            </a:extLst>
          </p:cNvPr>
          <p:cNvGrpSpPr>
            <a:grpSpLocks noChangeAspect="1"/>
          </p:cNvGrpSpPr>
          <p:nvPr/>
        </p:nvGrpSpPr>
        <p:grpSpPr bwMode="auto">
          <a:xfrm>
            <a:off x="1968478" y="4754756"/>
            <a:ext cx="415277" cy="311595"/>
            <a:chOff x="2099" y="2414"/>
            <a:chExt cx="260" cy="191"/>
          </a:xfrm>
        </p:grpSpPr>
        <p:sp>
          <p:nvSpPr>
            <p:cNvPr id="12" name="AutoShape 4">
              <a:extLst>
                <a:ext uri="{FF2B5EF4-FFF2-40B4-BE49-F238E27FC236}">
                  <a16:creationId xmlns:a16="http://schemas.microsoft.com/office/drawing/2014/main" id="{AE63A4A8-160F-488D-8137-F1236B5EAB3F}"/>
                </a:ext>
              </a:extLst>
            </p:cNvPr>
            <p:cNvSpPr>
              <a:spLocks noChangeAspect="1" noChangeArrowheads="1" noTextEdit="1"/>
            </p:cNvSpPr>
            <p:nvPr/>
          </p:nvSpPr>
          <p:spPr bwMode="auto">
            <a:xfrm>
              <a:off x="2099" y="2416"/>
              <a:ext cx="260"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3" name="Freeform 6">
              <a:extLst>
                <a:ext uri="{FF2B5EF4-FFF2-40B4-BE49-F238E27FC236}">
                  <a16:creationId xmlns:a16="http://schemas.microsoft.com/office/drawing/2014/main" id="{B453A180-532B-431C-A573-8C51F01EC5EB}"/>
                </a:ext>
              </a:extLst>
            </p:cNvPr>
            <p:cNvSpPr>
              <a:spLocks noEditPoints="1"/>
            </p:cNvSpPr>
            <p:nvPr/>
          </p:nvSpPr>
          <p:spPr bwMode="auto">
            <a:xfrm>
              <a:off x="2234"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8 w 29"/>
                <a:gd name="T11" fmla="*/ 54 h 64"/>
                <a:gd name="T12" fmla="*/ 18 w 29"/>
                <a:gd name="T13" fmla="*/ 11 h 64"/>
                <a:gd name="T14" fmla="*/ 27 w 29"/>
                <a:gd name="T15" fmla="*/ 8 h 64"/>
                <a:gd name="T16" fmla="*/ 27 w 29"/>
                <a:gd name="T17" fmla="*/ 57 h 64"/>
                <a:gd name="T18" fmla="*/ 18 w 29"/>
                <a:gd name="T19" fmla="*/ 54 h 64"/>
                <a:gd name="T20" fmla="*/ 9 w 29"/>
                <a:gd name="T21" fmla="*/ 51 h 64"/>
                <a:gd name="T22" fmla="*/ 9 w 29"/>
                <a:gd name="T23" fmla="*/ 12 h 64"/>
                <a:gd name="T24" fmla="*/ 16 w 29"/>
                <a:gd name="T25" fmla="*/ 11 h 64"/>
                <a:gd name="T26" fmla="*/ 16 w 29"/>
                <a:gd name="T27" fmla="*/ 54 h 64"/>
                <a:gd name="T28" fmla="*/ 9 w 29"/>
                <a:gd name="T29" fmla="*/ 51 h 64"/>
                <a:gd name="T30" fmla="*/ 2 w 29"/>
                <a:gd name="T31" fmla="*/ 49 h 64"/>
                <a:gd name="T32" fmla="*/ 2 w 29"/>
                <a:gd name="T33" fmla="*/ 15 h 64"/>
                <a:gd name="T34" fmla="*/ 7 w 29"/>
                <a:gd name="T35" fmla="*/ 14 h 64"/>
                <a:gd name="T36" fmla="*/ 7 w 29"/>
                <a:gd name="T37" fmla="*/ 51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8" y="54"/>
                  </a:moveTo>
                  <a:lnTo>
                    <a:pt x="18" y="11"/>
                  </a:lnTo>
                  <a:lnTo>
                    <a:pt x="27" y="8"/>
                  </a:lnTo>
                  <a:lnTo>
                    <a:pt x="27" y="57"/>
                  </a:lnTo>
                  <a:lnTo>
                    <a:pt x="18" y="54"/>
                  </a:lnTo>
                  <a:close/>
                  <a:moveTo>
                    <a:pt x="9" y="51"/>
                  </a:moveTo>
                  <a:lnTo>
                    <a:pt x="9" y="12"/>
                  </a:lnTo>
                  <a:lnTo>
                    <a:pt x="16" y="11"/>
                  </a:lnTo>
                  <a:lnTo>
                    <a:pt x="16" y="54"/>
                  </a:lnTo>
                  <a:lnTo>
                    <a:pt x="9" y="51"/>
                  </a:lnTo>
                  <a:close/>
                  <a:moveTo>
                    <a:pt x="2" y="49"/>
                  </a:moveTo>
                  <a:lnTo>
                    <a:pt x="2" y="15"/>
                  </a:lnTo>
                  <a:lnTo>
                    <a:pt x="7" y="14"/>
                  </a:lnTo>
                  <a:lnTo>
                    <a:pt x="7" y="51"/>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4" name="Freeform 7">
              <a:extLst>
                <a:ext uri="{FF2B5EF4-FFF2-40B4-BE49-F238E27FC236}">
                  <a16:creationId xmlns:a16="http://schemas.microsoft.com/office/drawing/2014/main" id="{0B80AD6E-FB8F-4E4A-9AC9-6D5A4CBB3CE7}"/>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C79A3EC1-DE06-42EB-B3C5-CE80595D3E57}"/>
                </a:ext>
              </a:extLst>
            </p:cNvPr>
            <p:cNvSpPr>
              <a:spLocks noEditPoints="1"/>
            </p:cNvSpPr>
            <p:nvPr/>
          </p:nvSpPr>
          <p:spPr bwMode="auto">
            <a:xfrm>
              <a:off x="2142"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7 w 29"/>
                <a:gd name="T11" fmla="*/ 54 h 64"/>
                <a:gd name="T12" fmla="*/ 17 w 29"/>
                <a:gd name="T13" fmla="*/ 11 h 64"/>
                <a:gd name="T14" fmla="*/ 26 w 29"/>
                <a:gd name="T15" fmla="*/ 8 h 64"/>
                <a:gd name="T16" fmla="*/ 26 w 29"/>
                <a:gd name="T17" fmla="*/ 57 h 64"/>
                <a:gd name="T18" fmla="*/ 17 w 29"/>
                <a:gd name="T19" fmla="*/ 54 h 64"/>
                <a:gd name="T20" fmla="*/ 8 w 29"/>
                <a:gd name="T21" fmla="*/ 51 h 64"/>
                <a:gd name="T22" fmla="*/ 8 w 29"/>
                <a:gd name="T23" fmla="*/ 12 h 64"/>
                <a:gd name="T24" fmla="*/ 16 w 29"/>
                <a:gd name="T25" fmla="*/ 11 h 64"/>
                <a:gd name="T26" fmla="*/ 16 w 29"/>
                <a:gd name="T27" fmla="*/ 54 h 64"/>
                <a:gd name="T28" fmla="*/ 8 w 29"/>
                <a:gd name="T29" fmla="*/ 51 h 64"/>
                <a:gd name="T30" fmla="*/ 1 w 29"/>
                <a:gd name="T31" fmla="*/ 49 h 64"/>
                <a:gd name="T32" fmla="*/ 1 w 29"/>
                <a:gd name="T33" fmla="*/ 15 h 64"/>
                <a:gd name="T34" fmla="*/ 7 w 29"/>
                <a:gd name="T35" fmla="*/ 14 h 64"/>
                <a:gd name="T36" fmla="*/ 7 w 29"/>
                <a:gd name="T37" fmla="*/ 51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7" y="54"/>
                  </a:moveTo>
                  <a:lnTo>
                    <a:pt x="17" y="11"/>
                  </a:lnTo>
                  <a:lnTo>
                    <a:pt x="26" y="8"/>
                  </a:lnTo>
                  <a:lnTo>
                    <a:pt x="26" y="57"/>
                  </a:lnTo>
                  <a:lnTo>
                    <a:pt x="17" y="54"/>
                  </a:lnTo>
                  <a:close/>
                  <a:moveTo>
                    <a:pt x="8" y="51"/>
                  </a:moveTo>
                  <a:lnTo>
                    <a:pt x="8" y="12"/>
                  </a:lnTo>
                  <a:lnTo>
                    <a:pt x="16" y="11"/>
                  </a:lnTo>
                  <a:lnTo>
                    <a:pt x="16" y="54"/>
                  </a:lnTo>
                  <a:lnTo>
                    <a:pt x="8" y="51"/>
                  </a:lnTo>
                  <a:close/>
                  <a:moveTo>
                    <a:pt x="1" y="49"/>
                  </a:moveTo>
                  <a:lnTo>
                    <a:pt x="1" y="15"/>
                  </a:lnTo>
                  <a:lnTo>
                    <a:pt x="7" y="14"/>
                  </a:lnTo>
                  <a:lnTo>
                    <a:pt x="7" y="51"/>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86EE48B9-03AC-441E-8A37-5A4733F56532}"/>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5D3D430E-2BC1-4303-8683-F49A9FB20385}"/>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E5125732-8AEF-42D3-B292-D986AE4A5981}"/>
                </a:ext>
              </a:extLst>
            </p:cNvPr>
            <p:cNvSpPr>
              <a:spLocks noEditPoints="1"/>
            </p:cNvSpPr>
            <p:nvPr/>
          </p:nvSpPr>
          <p:spPr bwMode="auto">
            <a:xfrm>
              <a:off x="2142"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7 w 29"/>
                <a:gd name="T11" fmla="*/ 53 h 64"/>
                <a:gd name="T12" fmla="*/ 17 w 29"/>
                <a:gd name="T13" fmla="*/ 10 h 64"/>
                <a:gd name="T14" fmla="*/ 26 w 29"/>
                <a:gd name="T15" fmla="*/ 7 h 64"/>
                <a:gd name="T16" fmla="*/ 26 w 29"/>
                <a:gd name="T17" fmla="*/ 56 h 64"/>
                <a:gd name="T18" fmla="*/ 17 w 29"/>
                <a:gd name="T19" fmla="*/ 53 h 64"/>
                <a:gd name="T20" fmla="*/ 8 w 29"/>
                <a:gd name="T21" fmla="*/ 50 h 64"/>
                <a:gd name="T22" fmla="*/ 8 w 29"/>
                <a:gd name="T23" fmla="*/ 12 h 64"/>
                <a:gd name="T24" fmla="*/ 16 w 29"/>
                <a:gd name="T25" fmla="*/ 10 h 64"/>
                <a:gd name="T26" fmla="*/ 16 w 29"/>
                <a:gd name="T27" fmla="*/ 53 h 64"/>
                <a:gd name="T28" fmla="*/ 8 w 29"/>
                <a:gd name="T29" fmla="*/ 50 h 64"/>
                <a:gd name="T30" fmla="*/ 1 w 29"/>
                <a:gd name="T31" fmla="*/ 49 h 64"/>
                <a:gd name="T32" fmla="*/ 1 w 29"/>
                <a:gd name="T33" fmla="*/ 15 h 64"/>
                <a:gd name="T34" fmla="*/ 7 w 29"/>
                <a:gd name="T35" fmla="*/ 13 h 64"/>
                <a:gd name="T36" fmla="*/ 7 w 29"/>
                <a:gd name="T37" fmla="*/ 50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7" y="53"/>
                  </a:moveTo>
                  <a:lnTo>
                    <a:pt x="17" y="10"/>
                  </a:lnTo>
                  <a:lnTo>
                    <a:pt x="26" y="7"/>
                  </a:lnTo>
                  <a:lnTo>
                    <a:pt x="26" y="56"/>
                  </a:lnTo>
                  <a:lnTo>
                    <a:pt x="17" y="53"/>
                  </a:lnTo>
                  <a:close/>
                  <a:moveTo>
                    <a:pt x="8" y="50"/>
                  </a:moveTo>
                  <a:lnTo>
                    <a:pt x="8" y="12"/>
                  </a:lnTo>
                  <a:lnTo>
                    <a:pt x="16" y="10"/>
                  </a:lnTo>
                  <a:lnTo>
                    <a:pt x="16" y="53"/>
                  </a:lnTo>
                  <a:lnTo>
                    <a:pt x="8" y="50"/>
                  </a:lnTo>
                  <a:close/>
                  <a:moveTo>
                    <a:pt x="1" y="49"/>
                  </a:moveTo>
                  <a:lnTo>
                    <a:pt x="1" y="15"/>
                  </a:lnTo>
                  <a:lnTo>
                    <a:pt x="7" y="13"/>
                  </a:lnTo>
                  <a:lnTo>
                    <a:pt x="7" y="50"/>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62755BCD-AB75-4BD3-8216-21C253275E7A}"/>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3">
              <a:extLst>
                <a:ext uri="{FF2B5EF4-FFF2-40B4-BE49-F238E27FC236}">
                  <a16:creationId xmlns:a16="http://schemas.microsoft.com/office/drawing/2014/main" id="{E4044D88-88B7-46DE-81CE-58DE42647CAE}"/>
                </a:ext>
              </a:extLst>
            </p:cNvPr>
            <p:cNvSpPr>
              <a:spLocks noEditPoints="1"/>
            </p:cNvSpPr>
            <p:nvPr/>
          </p:nvSpPr>
          <p:spPr bwMode="auto">
            <a:xfrm>
              <a:off x="2234"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8 w 29"/>
                <a:gd name="T11" fmla="*/ 53 h 64"/>
                <a:gd name="T12" fmla="*/ 18 w 29"/>
                <a:gd name="T13" fmla="*/ 10 h 64"/>
                <a:gd name="T14" fmla="*/ 27 w 29"/>
                <a:gd name="T15" fmla="*/ 7 h 64"/>
                <a:gd name="T16" fmla="*/ 27 w 29"/>
                <a:gd name="T17" fmla="*/ 56 h 64"/>
                <a:gd name="T18" fmla="*/ 18 w 29"/>
                <a:gd name="T19" fmla="*/ 53 h 64"/>
                <a:gd name="T20" fmla="*/ 9 w 29"/>
                <a:gd name="T21" fmla="*/ 50 h 64"/>
                <a:gd name="T22" fmla="*/ 9 w 29"/>
                <a:gd name="T23" fmla="*/ 12 h 64"/>
                <a:gd name="T24" fmla="*/ 16 w 29"/>
                <a:gd name="T25" fmla="*/ 10 h 64"/>
                <a:gd name="T26" fmla="*/ 16 w 29"/>
                <a:gd name="T27" fmla="*/ 53 h 64"/>
                <a:gd name="T28" fmla="*/ 9 w 29"/>
                <a:gd name="T29" fmla="*/ 50 h 64"/>
                <a:gd name="T30" fmla="*/ 2 w 29"/>
                <a:gd name="T31" fmla="*/ 49 h 64"/>
                <a:gd name="T32" fmla="*/ 2 w 29"/>
                <a:gd name="T33" fmla="*/ 15 h 64"/>
                <a:gd name="T34" fmla="*/ 7 w 29"/>
                <a:gd name="T35" fmla="*/ 13 h 64"/>
                <a:gd name="T36" fmla="*/ 7 w 29"/>
                <a:gd name="T37" fmla="*/ 50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8" y="53"/>
                  </a:moveTo>
                  <a:lnTo>
                    <a:pt x="18" y="10"/>
                  </a:lnTo>
                  <a:lnTo>
                    <a:pt x="27" y="7"/>
                  </a:lnTo>
                  <a:lnTo>
                    <a:pt x="27" y="56"/>
                  </a:lnTo>
                  <a:lnTo>
                    <a:pt x="18" y="53"/>
                  </a:lnTo>
                  <a:close/>
                  <a:moveTo>
                    <a:pt x="9" y="50"/>
                  </a:moveTo>
                  <a:lnTo>
                    <a:pt x="9" y="12"/>
                  </a:lnTo>
                  <a:lnTo>
                    <a:pt x="16" y="10"/>
                  </a:lnTo>
                  <a:lnTo>
                    <a:pt x="16" y="53"/>
                  </a:lnTo>
                  <a:lnTo>
                    <a:pt x="9" y="50"/>
                  </a:lnTo>
                  <a:close/>
                  <a:moveTo>
                    <a:pt x="2" y="49"/>
                  </a:moveTo>
                  <a:lnTo>
                    <a:pt x="2" y="15"/>
                  </a:lnTo>
                  <a:lnTo>
                    <a:pt x="7" y="13"/>
                  </a:lnTo>
                  <a:lnTo>
                    <a:pt x="7" y="50"/>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4">
              <a:extLst>
                <a:ext uri="{FF2B5EF4-FFF2-40B4-BE49-F238E27FC236}">
                  <a16:creationId xmlns:a16="http://schemas.microsoft.com/office/drawing/2014/main" id="{C8DA31C6-5B8B-48D9-B6F1-1A92B94B7C6F}"/>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 name="Freeform 15">
              <a:extLst>
                <a:ext uri="{FF2B5EF4-FFF2-40B4-BE49-F238E27FC236}">
                  <a16:creationId xmlns:a16="http://schemas.microsoft.com/office/drawing/2014/main" id="{AB7228AF-B53B-4647-87F7-645C46022FBD}"/>
                </a:ext>
              </a:extLst>
            </p:cNvPr>
            <p:cNvSpPr>
              <a:spLocks noEditPoints="1"/>
            </p:cNvSpPr>
            <p:nvPr/>
          </p:nvSpPr>
          <p:spPr bwMode="auto">
            <a:xfrm>
              <a:off x="2192" y="2478"/>
              <a:ext cx="29" cy="63"/>
            </a:xfrm>
            <a:custGeom>
              <a:avLst/>
              <a:gdLst>
                <a:gd name="T0" fmla="*/ 17 w 29"/>
                <a:gd name="T1" fmla="*/ 54 h 63"/>
                <a:gd name="T2" fmla="*/ 17 w 29"/>
                <a:gd name="T3" fmla="*/ 9 h 63"/>
                <a:gd name="T4" fmla="*/ 24 w 29"/>
                <a:gd name="T5" fmla="*/ 6 h 63"/>
                <a:gd name="T6" fmla="*/ 24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4" y="6"/>
                  </a:lnTo>
                  <a:lnTo>
                    <a:pt x="24"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3" name="Freeform 16">
              <a:extLst>
                <a:ext uri="{FF2B5EF4-FFF2-40B4-BE49-F238E27FC236}">
                  <a16:creationId xmlns:a16="http://schemas.microsoft.com/office/drawing/2014/main" id="{E3E62B77-C248-4B36-9A41-DEF7CF5E8686}"/>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4" name="Freeform 17">
              <a:extLst>
                <a:ext uri="{FF2B5EF4-FFF2-40B4-BE49-F238E27FC236}">
                  <a16:creationId xmlns:a16="http://schemas.microsoft.com/office/drawing/2014/main" id="{A93EC76A-B008-49BE-84FA-4F6C46613AEB}"/>
                </a:ext>
              </a:extLst>
            </p:cNvPr>
            <p:cNvSpPr>
              <a:spLocks noEditPoints="1"/>
            </p:cNvSpPr>
            <p:nvPr/>
          </p:nvSpPr>
          <p:spPr bwMode="auto">
            <a:xfrm>
              <a:off x="2099" y="2478"/>
              <a:ext cx="29" cy="63"/>
            </a:xfrm>
            <a:custGeom>
              <a:avLst/>
              <a:gdLst>
                <a:gd name="T0" fmla="*/ 0 w 29"/>
                <a:gd name="T1" fmla="*/ 9 h 63"/>
                <a:gd name="T2" fmla="*/ 0 w 29"/>
                <a:gd name="T3" fmla="*/ 51 h 63"/>
                <a:gd name="T4" fmla="*/ 29 w 29"/>
                <a:gd name="T5" fmla="*/ 63 h 63"/>
                <a:gd name="T6" fmla="*/ 29 w 29"/>
                <a:gd name="T7" fmla="*/ 0 h 63"/>
                <a:gd name="T8" fmla="*/ 0 w 29"/>
                <a:gd name="T9" fmla="*/ 9 h 63"/>
                <a:gd name="T10" fmla="*/ 18 w 29"/>
                <a:gd name="T11" fmla="*/ 54 h 63"/>
                <a:gd name="T12" fmla="*/ 18 w 29"/>
                <a:gd name="T13" fmla="*/ 9 h 63"/>
                <a:gd name="T14" fmla="*/ 26 w 29"/>
                <a:gd name="T15" fmla="*/ 6 h 63"/>
                <a:gd name="T16" fmla="*/ 26 w 29"/>
                <a:gd name="T17" fmla="*/ 55 h 63"/>
                <a:gd name="T18" fmla="*/ 18 w 29"/>
                <a:gd name="T19" fmla="*/ 54 h 63"/>
                <a:gd name="T20" fmla="*/ 9 w 29"/>
                <a:gd name="T21" fmla="*/ 51 h 63"/>
                <a:gd name="T22" fmla="*/ 9 w 29"/>
                <a:gd name="T23" fmla="*/ 12 h 63"/>
                <a:gd name="T24" fmla="*/ 15 w 29"/>
                <a:gd name="T25" fmla="*/ 11 h 63"/>
                <a:gd name="T26" fmla="*/ 15 w 29"/>
                <a:gd name="T27" fmla="*/ 52 h 63"/>
                <a:gd name="T28" fmla="*/ 9 w 29"/>
                <a:gd name="T29" fmla="*/ 51 h 63"/>
                <a:gd name="T30" fmla="*/ 1 w 29"/>
                <a:gd name="T31" fmla="*/ 48 h 63"/>
                <a:gd name="T32" fmla="*/ 1 w 29"/>
                <a:gd name="T33" fmla="*/ 14 h 63"/>
                <a:gd name="T34" fmla="*/ 6 w 29"/>
                <a:gd name="T35" fmla="*/ 12 h 63"/>
                <a:gd name="T36" fmla="*/ 6 w 29"/>
                <a:gd name="T37" fmla="*/ 49 h 63"/>
                <a:gd name="T38" fmla="*/ 1 w 29"/>
                <a:gd name="T3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0" y="9"/>
                  </a:moveTo>
                  <a:lnTo>
                    <a:pt x="0" y="51"/>
                  </a:lnTo>
                  <a:lnTo>
                    <a:pt x="29" y="63"/>
                  </a:lnTo>
                  <a:lnTo>
                    <a:pt x="29" y="0"/>
                  </a:lnTo>
                  <a:lnTo>
                    <a:pt x="0" y="9"/>
                  </a:lnTo>
                  <a:close/>
                  <a:moveTo>
                    <a:pt x="18" y="54"/>
                  </a:moveTo>
                  <a:lnTo>
                    <a:pt x="18" y="9"/>
                  </a:lnTo>
                  <a:lnTo>
                    <a:pt x="26" y="6"/>
                  </a:lnTo>
                  <a:lnTo>
                    <a:pt x="26" y="55"/>
                  </a:lnTo>
                  <a:lnTo>
                    <a:pt x="18" y="54"/>
                  </a:lnTo>
                  <a:close/>
                  <a:moveTo>
                    <a:pt x="9" y="51"/>
                  </a:moveTo>
                  <a:lnTo>
                    <a:pt x="9" y="12"/>
                  </a:lnTo>
                  <a:lnTo>
                    <a:pt x="15" y="11"/>
                  </a:lnTo>
                  <a:lnTo>
                    <a:pt x="15" y="52"/>
                  </a:lnTo>
                  <a:lnTo>
                    <a:pt x="9" y="51"/>
                  </a:lnTo>
                  <a:close/>
                  <a:moveTo>
                    <a:pt x="1" y="48"/>
                  </a:moveTo>
                  <a:lnTo>
                    <a:pt x="1" y="14"/>
                  </a:lnTo>
                  <a:lnTo>
                    <a:pt x="6" y="12"/>
                  </a:lnTo>
                  <a:lnTo>
                    <a:pt x="6" y="49"/>
                  </a:lnTo>
                  <a:lnTo>
                    <a:pt x="1" y="48"/>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18">
              <a:extLst>
                <a:ext uri="{FF2B5EF4-FFF2-40B4-BE49-F238E27FC236}">
                  <a16:creationId xmlns:a16="http://schemas.microsoft.com/office/drawing/2014/main" id="{6CDE824D-D95D-40AF-9843-376416382470}"/>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19">
              <a:extLst>
                <a:ext uri="{FF2B5EF4-FFF2-40B4-BE49-F238E27FC236}">
                  <a16:creationId xmlns:a16="http://schemas.microsoft.com/office/drawing/2014/main" id="{52234891-2651-461B-A6F7-3811BF01DEF6}"/>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20">
              <a:extLst>
                <a:ext uri="{FF2B5EF4-FFF2-40B4-BE49-F238E27FC236}">
                  <a16:creationId xmlns:a16="http://schemas.microsoft.com/office/drawing/2014/main" id="{598842A1-C5B2-46B3-9053-D2B7D518DB9A}"/>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21">
              <a:extLst>
                <a:ext uri="{FF2B5EF4-FFF2-40B4-BE49-F238E27FC236}">
                  <a16:creationId xmlns:a16="http://schemas.microsoft.com/office/drawing/2014/main" id="{35BCC401-8C77-457F-9B4B-DA7332AF5882}"/>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22">
              <a:extLst>
                <a:ext uri="{FF2B5EF4-FFF2-40B4-BE49-F238E27FC236}">
                  <a16:creationId xmlns:a16="http://schemas.microsoft.com/office/drawing/2014/main" id="{BE2E4874-FDF2-4189-B46E-70A058ABF22A}"/>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23">
              <a:extLst>
                <a:ext uri="{FF2B5EF4-FFF2-40B4-BE49-F238E27FC236}">
                  <a16:creationId xmlns:a16="http://schemas.microsoft.com/office/drawing/2014/main" id="{BF262E18-ADE3-4DDC-9A2D-5EB5229DC6C2}"/>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2" name="Freeform 24">
              <a:extLst>
                <a:ext uri="{FF2B5EF4-FFF2-40B4-BE49-F238E27FC236}">
                  <a16:creationId xmlns:a16="http://schemas.microsoft.com/office/drawing/2014/main" id="{D47FE421-8961-4B24-B694-B8426609CFEA}"/>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3" name="Freeform 25">
              <a:extLst>
                <a:ext uri="{FF2B5EF4-FFF2-40B4-BE49-F238E27FC236}">
                  <a16:creationId xmlns:a16="http://schemas.microsoft.com/office/drawing/2014/main" id="{3C748832-19D1-4310-9EAF-C01AB7E0FBF1}"/>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4" name="Freeform 26">
              <a:extLst>
                <a:ext uri="{FF2B5EF4-FFF2-40B4-BE49-F238E27FC236}">
                  <a16:creationId xmlns:a16="http://schemas.microsoft.com/office/drawing/2014/main" id="{63B804B5-5035-42CE-8F14-982314F8D846}"/>
                </a:ext>
              </a:extLst>
            </p:cNvPr>
            <p:cNvSpPr>
              <a:spLocks noEditPoints="1"/>
            </p:cNvSpPr>
            <p:nvPr/>
          </p:nvSpPr>
          <p:spPr bwMode="auto">
            <a:xfrm>
              <a:off x="2283" y="2478"/>
              <a:ext cx="29" cy="63"/>
            </a:xfrm>
            <a:custGeom>
              <a:avLst/>
              <a:gdLst>
                <a:gd name="T0" fmla="*/ 17 w 29"/>
                <a:gd name="T1" fmla="*/ 54 h 63"/>
                <a:gd name="T2" fmla="*/ 17 w 29"/>
                <a:gd name="T3" fmla="*/ 9 h 63"/>
                <a:gd name="T4" fmla="*/ 25 w 29"/>
                <a:gd name="T5" fmla="*/ 6 h 63"/>
                <a:gd name="T6" fmla="*/ 25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5" y="6"/>
                  </a:lnTo>
                  <a:lnTo>
                    <a:pt x="25"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11" name="TextBox 10">
            <a:extLst>
              <a:ext uri="{FF2B5EF4-FFF2-40B4-BE49-F238E27FC236}">
                <a16:creationId xmlns:a16="http://schemas.microsoft.com/office/drawing/2014/main" id="{96755B5D-F4F6-4E09-B594-36D9C70DA761}"/>
              </a:ext>
            </a:extLst>
          </p:cNvPr>
          <p:cNvSpPr txBox="1"/>
          <p:nvPr/>
        </p:nvSpPr>
        <p:spPr>
          <a:xfrm>
            <a:off x="1651781" y="5102206"/>
            <a:ext cx="1048670" cy="300514"/>
          </a:xfrm>
          <a:prstGeom prst="rect">
            <a:avLst/>
          </a:prstGeom>
          <a:noFill/>
        </p:spPr>
        <p:txBody>
          <a:bodyPr wrap="none" lIns="0" tIns="0" rIns="0" bIns="0" rtlCol="0">
            <a:spAutoFit/>
          </a:bodyPr>
          <a:lstStyle/>
          <a:p>
            <a:pPr algn="ctr"/>
            <a:r>
              <a:rPr lang="en-US" sz="900"/>
              <a:t>Azure </a:t>
            </a:r>
          </a:p>
          <a:p>
            <a:pPr algn="ctr"/>
            <a:r>
              <a:rPr lang="en-US" sz="900"/>
              <a:t>Kubernetes Service</a:t>
            </a:r>
          </a:p>
        </p:txBody>
      </p:sp>
      <p:sp>
        <p:nvSpPr>
          <p:cNvPr id="88" name="TextBox 87">
            <a:extLst>
              <a:ext uri="{FF2B5EF4-FFF2-40B4-BE49-F238E27FC236}">
                <a16:creationId xmlns:a16="http://schemas.microsoft.com/office/drawing/2014/main" id="{300B4D75-95F2-4552-910B-96CD3420D085}"/>
              </a:ext>
            </a:extLst>
          </p:cNvPr>
          <p:cNvSpPr txBox="1"/>
          <p:nvPr/>
        </p:nvSpPr>
        <p:spPr>
          <a:xfrm>
            <a:off x="2936067" y="5102206"/>
            <a:ext cx="956498" cy="300514"/>
          </a:xfrm>
          <a:prstGeom prst="rect">
            <a:avLst/>
          </a:prstGeom>
          <a:noFill/>
        </p:spPr>
        <p:txBody>
          <a:bodyPr wrap="none" lIns="0" tIns="0" rIns="0" bIns="0" rtlCol="0">
            <a:spAutoFit/>
          </a:bodyPr>
          <a:lstStyle/>
          <a:p>
            <a:pPr algn="ctr"/>
            <a:r>
              <a:rPr lang="en-US" sz="900"/>
              <a:t>Kafka on</a:t>
            </a:r>
          </a:p>
          <a:p>
            <a:pPr algn="ctr"/>
            <a:r>
              <a:rPr lang="en-US" sz="900"/>
              <a:t>Azure </a:t>
            </a:r>
            <a:r>
              <a:rPr lang="en-US" sz="900" err="1"/>
              <a:t>HDInsights</a:t>
            </a:r>
            <a:endParaRPr lang="en-US" sz="900"/>
          </a:p>
        </p:txBody>
      </p:sp>
      <p:sp>
        <p:nvSpPr>
          <p:cNvPr id="89" name="TextBox 88">
            <a:extLst>
              <a:ext uri="{FF2B5EF4-FFF2-40B4-BE49-F238E27FC236}">
                <a16:creationId xmlns:a16="http://schemas.microsoft.com/office/drawing/2014/main" id="{D49F47B3-8637-46A6-8297-9C008F4D1104}"/>
              </a:ext>
            </a:extLst>
          </p:cNvPr>
          <p:cNvSpPr txBox="1"/>
          <p:nvPr/>
        </p:nvSpPr>
        <p:spPr>
          <a:xfrm>
            <a:off x="913307" y="4995147"/>
            <a:ext cx="719983" cy="150257"/>
          </a:xfrm>
          <a:prstGeom prst="rect">
            <a:avLst/>
          </a:prstGeom>
          <a:noFill/>
        </p:spPr>
        <p:txBody>
          <a:bodyPr wrap="none" lIns="0" tIns="0" rIns="0" bIns="0" rtlCol="0">
            <a:spAutoFit/>
          </a:bodyPr>
          <a:lstStyle/>
          <a:p>
            <a:pPr algn="ctr"/>
            <a:r>
              <a:rPr lang="en-US" sz="900"/>
              <a:t>Push servicer</a:t>
            </a:r>
          </a:p>
        </p:txBody>
      </p:sp>
      <p:grpSp>
        <p:nvGrpSpPr>
          <p:cNvPr id="91" name="Group 90">
            <a:extLst>
              <a:ext uri="{FF2B5EF4-FFF2-40B4-BE49-F238E27FC236}">
                <a16:creationId xmlns:a16="http://schemas.microsoft.com/office/drawing/2014/main" id="{35F64CDB-BF88-4D29-831A-E2E0BD4BE21C}"/>
              </a:ext>
              <a:ext uri="{C183D7F6-B498-43B3-948B-1728B52AA6E4}">
                <adec:decorative xmlns:adec="http://schemas.microsoft.com/office/drawing/2017/decorative" val="1"/>
              </a:ext>
            </a:extLst>
          </p:cNvPr>
          <p:cNvGrpSpPr>
            <a:grpSpLocks noChangeAspect="1"/>
          </p:cNvGrpSpPr>
          <p:nvPr/>
        </p:nvGrpSpPr>
        <p:grpSpPr>
          <a:xfrm>
            <a:off x="2014392" y="4039861"/>
            <a:ext cx="323448" cy="163621"/>
            <a:chOff x="43735" y="3292743"/>
            <a:chExt cx="440097" cy="222631"/>
          </a:xfrm>
          <a:solidFill>
            <a:srgbClr val="7EB900"/>
          </a:solidFill>
        </p:grpSpPr>
        <p:sp>
          <p:nvSpPr>
            <p:cNvPr id="92" name="Freeform: Shape 91">
              <a:extLst>
                <a:ext uri="{FF2B5EF4-FFF2-40B4-BE49-F238E27FC236}">
                  <a16:creationId xmlns:a16="http://schemas.microsoft.com/office/drawing/2014/main" id="{71C92AD6-D01B-490B-BE19-D52A3FF087D9}"/>
                </a:ext>
              </a:extLst>
            </p:cNvPr>
            <p:cNvSpPr/>
            <p:nvPr/>
          </p:nvSpPr>
          <p:spPr>
            <a:xfrm>
              <a:off x="43735" y="3293079"/>
              <a:ext cx="126494" cy="217571"/>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59B3D8"/>
            </a:solidFill>
            <a:ln w="5695" cap="flat">
              <a:noFill/>
              <a:prstDash val="solid"/>
              <a:miter/>
            </a:ln>
          </p:spPr>
          <p:txBody>
            <a:bodyPr rtlCol="0" anchor="ctr"/>
            <a:lstStyle/>
            <a:p>
              <a:endParaRPr lang="en-US" sz="900"/>
            </a:p>
          </p:txBody>
        </p:sp>
        <p:sp>
          <p:nvSpPr>
            <p:cNvPr id="93" name="Freeform: Shape 92">
              <a:extLst>
                <a:ext uri="{FF2B5EF4-FFF2-40B4-BE49-F238E27FC236}">
                  <a16:creationId xmlns:a16="http://schemas.microsoft.com/office/drawing/2014/main" id="{631C5573-C975-4073-B351-AF16E9974027}"/>
                </a:ext>
              </a:extLst>
            </p:cNvPr>
            <p:cNvSpPr/>
            <p:nvPr/>
          </p:nvSpPr>
          <p:spPr>
            <a:xfrm>
              <a:off x="352278" y="3292743"/>
              <a:ext cx="131554" cy="222631"/>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59B3D8"/>
            </a:solidFill>
            <a:ln w="5695" cap="flat">
              <a:noFill/>
              <a:prstDash val="solid"/>
              <a:miter/>
            </a:ln>
          </p:spPr>
          <p:txBody>
            <a:bodyPr rtlCol="0" anchor="ctr"/>
            <a:lstStyle/>
            <a:p>
              <a:endParaRPr lang="en-US" sz="900"/>
            </a:p>
          </p:txBody>
        </p:sp>
        <p:sp>
          <p:nvSpPr>
            <p:cNvPr id="94" name="Freeform: Shape 93">
              <a:extLst>
                <a:ext uri="{FF2B5EF4-FFF2-40B4-BE49-F238E27FC236}">
                  <a16:creationId xmlns:a16="http://schemas.microsoft.com/office/drawing/2014/main" id="{AF69539D-75AA-4A81-92F3-F7B7E0CF24DB}"/>
                </a:ext>
              </a:extLst>
            </p:cNvPr>
            <p:cNvSpPr/>
            <p:nvPr/>
          </p:nvSpPr>
          <p:spPr>
            <a:xfrm>
              <a:off x="159314" y="3375241"/>
              <a:ext cx="50598" cy="50598"/>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endParaRPr lang="en-US" sz="900"/>
            </a:p>
          </p:txBody>
        </p:sp>
        <p:sp>
          <p:nvSpPr>
            <p:cNvPr id="95" name="Freeform: Shape 94">
              <a:extLst>
                <a:ext uri="{FF2B5EF4-FFF2-40B4-BE49-F238E27FC236}">
                  <a16:creationId xmlns:a16="http://schemas.microsoft.com/office/drawing/2014/main" id="{F301D0E9-92E2-465C-A43F-AF4D3CA04AD2}"/>
                </a:ext>
              </a:extLst>
            </p:cNvPr>
            <p:cNvSpPr/>
            <p:nvPr/>
          </p:nvSpPr>
          <p:spPr>
            <a:xfrm>
              <a:off x="235680" y="3375241"/>
              <a:ext cx="50598" cy="50598"/>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endParaRPr lang="en-US" sz="900"/>
            </a:p>
          </p:txBody>
        </p:sp>
        <p:sp>
          <p:nvSpPr>
            <p:cNvPr id="96" name="Freeform: Shape 95">
              <a:extLst>
                <a:ext uri="{FF2B5EF4-FFF2-40B4-BE49-F238E27FC236}">
                  <a16:creationId xmlns:a16="http://schemas.microsoft.com/office/drawing/2014/main" id="{4BE475B9-5030-40AE-A24A-BE0843A1DA78}"/>
                </a:ext>
              </a:extLst>
            </p:cNvPr>
            <p:cNvSpPr/>
            <p:nvPr/>
          </p:nvSpPr>
          <p:spPr>
            <a:xfrm>
              <a:off x="312556" y="3375241"/>
              <a:ext cx="50598" cy="50598"/>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endParaRPr lang="en-US" sz="900"/>
            </a:p>
          </p:txBody>
        </p:sp>
      </p:grpSp>
      <p:sp>
        <p:nvSpPr>
          <p:cNvPr id="98" name="TextBox 97">
            <a:extLst>
              <a:ext uri="{FF2B5EF4-FFF2-40B4-BE49-F238E27FC236}">
                <a16:creationId xmlns:a16="http://schemas.microsoft.com/office/drawing/2014/main" id="{13209D2D-94A0-4E3E-B1C3-FBBC8727B33A}"/>
              </a:ext>
            </a:extLst>
          </p:cNvPr>
          <p:cNvSpPr txBox="1"/>
          <p:nvPr/>
        </p:nvSpPr>
        <p:spPr>
          <a:xfrm>
            <a:off x="1755256" y="4199132"/>
            <a:ext cx="841719" cy="300514"/>
          </a:xfrm>
          <a:prstGeom prst="rect">
            <a:avLst/>
          </a:prstGeom>
          <a:noFill/>
        </p:spPr>
        <p:txBody>
          <a:bodyPr wrap="none" lIns="0" tIns="0" rIns="0" bIns="0" rtlCol="0">
            <a:spAutoFit/>
          </a:bodyPr>
          <a:lstStyle/>
          <a:p>
            <a:pPr algn="ctr"/>
            <a:r>
              <a:rPr lang="en-US" sz="900"/>
              <a:t>Virtual network</a:t>
            </a:r>
          </a:p>
          <a:p>
            <a:pPr algn="ctr"/>
            <a:r>
              <a:rPr lang="en-US" sz="900"/>
              <a:t>security</a:t>
            </a:r>
          </a:p>
        </p:txBody>
      </p:sp>
      <p:sp>
        <p:nvSpPr>
          <p:cNvPr id="99" name="TextBox 98">
            <a:extLst>
              <a:ext uri="{FF2B5EF4-FFF2-40B4-BE49-F238E27FC236}">
                <a16:creationId xmlns:a16="http://schemas.microsoft.com/office/drawing/2014/main" id="{995967FD-7222-4E06-90A3-5E4A90D32427}"/>
              </a:ext>
            </a:extLst>
          </p:cNvPr>
          <p:cNvSpPr txBox="1"/>
          <p:nvPr/>
        </p:nvSpPr>
        <p:spPr>
          <a:xfrm>
            <a:off x="1806560" y="3566870"/>
            <a:ext cx="739113" cy="300514"/>
          </a:xfrm>
          <a:prstGeom prst="rect">
            <a:avLst/>
          </a:prstGeom>
          <a:noFill/>
        </p:spPr>
        <p:txBody>
          <a:bodyPr wrap="none" lIns="0" tIns="0" rIns="0" bIns="0" rtlCol="0">
            <a:spAutoFit/>
          </a:bodyPr>
          <a:lstStyle/>
          <a:p>
            <a:pPr algn="ctr"/>
            <a:r>
              <a:rPr lang="en-US" sz="900"/>
              <a:t>Virtual API </a:t>
            </a:r>
          </a:p>
          <a:p>
            <a:pPr algn="ctr"/>
            <a:r>
              <a:rPr lang="en-US" sz="900"/>
              <a:t>Management</a:t>
            </a:r>
          </a:p>
        </p:txBody>
      </p:sp>
      <p:sp>
        <p:nvSpPr>
          <p:cNvPr id="100" name="TextBox 99">
            <a:extLst>
              <a:ext uri="{FF2B5EF4-FFF2-40B4-BE49-F238E27FC236}">
                <a16:creationId xmlns:a16="http://schemas.microsoft.com/office/drawing/2014/main" id="{D823D641-5AC2-49D8-8DFC-EDD2122C616E}"/>
              </a:ext>
            </a:extLst>
          </p:cNvPr>
          <p:cNvSpPr txBox="1"/>
          <p:nvPr/>
        </p:nvSpPr>
        <p:spPr>
          <a:xfrm>
            <a:off x="2893709" y="3566870"/>
            <a:ext cx="645227" cy="300514"/>
          </a:xfrm>
          <a:prstGeom prst="rect">
            <a:avLst/>
          </a:prstGeom>
          <a:noFill/>
        </p:spPr>
        <p:txBody>
          <a:bodyPr wrap="square" lIns="0" tIns="0" rIns="0" bIns="0" rtlCol="0">
            <a:spAutoFit/>
          </a:bodyPr>
          <a:lstStyle/>
          <a:p>
            <a:pPr algn="ctr"/>
            <a:r>
              <a:rPr lang="en-US" sz="900"/>
              <a:t>Virtual</a:t>
            </a:r>
          </a:p>
          <a:p>
            <a:pPr algn="ctr"/>
            <a:r>
              <a:rPr lang="en-US" sz="900"/>
              <a:t> Key Vault</a:t>
            </a:r>
          </a:p>
        </p:txBody>
      </p:sp>
      <p:pic>
        <p:nvPicPr>
          <p:cNvPr id="101" name="Graphic 100" descr="Key Vault">
            <a:extLst>
              <a:ext uri="{FF2B5EF4-FFF2-40B4-BE49-F238E27FC236}">
                <a16:creationId xmlns:a16="http://schemas.microsoft.com/office/drawing/2014/main" id="{01E98CFF-198C-4590-A933-371C512923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62442" y="3236417"/>
            <a:ext cx="329198" cy="329198"/>
          </a:xfrm>
          <a:prstGeom prst="rect">
            <a:avLst/>
          </a:prstGeom>
        </p:spPr>
      </p:pic>
      <p:pic>
        <p:nvPicPr>
          <p:cNvPr id="105" name="Graphic 104">
            <a:extLst>
              <a:ext uri="{FF2B5EF4-FFF2-40B4-BE49-F238E27FC236}">
                <a16:creationId xmlns:a16="http://schemas.microsoft.com/office/drawing/2014/main" id="{26FB5B03-9DF7-4E31-A6CA-369631C9E44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11022" y="3218848"/>
            <a:ext cx="330188" cy="330188"/>
          </a:xfrm>
          <a:prstGeom prst="rect">
            <a:avLst/>
          </a:prstGeom>
        </p:spPr>
      </p:pic>
      <p:pic>
        <p:nvPicPr>
          <p:cNvPr id="107" name="Graphic 106">
            <a:extLst>
              <a:ext uri="{FF2B5EF4-FFF2-40B4-BE49-F238E27FC236}">
                <a16:creationId xmlns:a16="http://schemas.microsoft.com/office/drawing/2014/main" id="{DA13AF00-0BAF-4AE4-8DF5-F70C9AF5E64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0828" y="5677145"/>
            <a:ext cx="219490" cy="219490"/>
          </a:xfrm>
          <a:prstGeom prst="rect">
            <a:avLst/>
          </a:prstGeom>
        </p:spPr>
      </p:pic>
      <p:sp>
        <p:nvSpPr>
          <p:cNvPr id="110" name="TextBox 109">
            <a:extLst>
              <a:ext uri="{FF2B5EF4-FFF2-40B4-BE49-F238E27FC236}">
                <a16:creationId xmlns:a16="http://schemas.microsoft.com/office/drawing/2014/main" id="{56192E05-C077-4178-8CA6-1A2B33E084C3}"/>
              </a:ext>
            </a:extLst>
          </p:cNvPr>
          <p:cNvSpPr txBox="1"/>
          <p:nvPr/>
        </p:nvSpPr>
        <p:spPr>
          <a:xfrm>
            <a:off x="983316" y="6015105"/>
            <a:ext cx="740851" cy="300514"/>
          </a:xfrm>
          <a:prstGeom prst="rect">
            <a:avLst/>
          </a:prstGeom>
          <a:noFill/>
        </p:spPr>
        <p:txBody>
          <a:bodyPr wrap="none" lIns="0" tIns="0" rIns="0" bIns="0" rtlCol="0">
            <a:spAutoFit/>
          </a:bodyPr>
          <a:lstStyle/>
          <a:p>
            <a:pPr algn="ctr"/>
            <a:r>
              <a:rPr lang="en-US" sz="900"/>
              <a:t>Azure </a:t>
            </a:r>
          </a:p>
          <a:p>
            <a:pPr algn="ctr"/>
            <a:r>
              <a:rPr lang="en-US" sz="900"/>
              <a:t>Data Explorer</a:t>
            </a:r>
          </a:p>
        </p:txBody>
      </p:sp>
      <p:sp>
        <p:nvSpPr>
          <p:cNvPr id="111" name="TextBox 110">
            <a:extLst>
              <a:ext uri="{FF2B5EF4-FFF2-40B4-BE49-F238E27FC236}">
                <a16:creationId xmlns:a16="http://schemas.microsoft.com/office/drawing/2014/main" id="{D2DBE06D-3E68-4DBB-B5AC-51F668AAE208}"/>
              </a:ext>
            </a:extLst>
          </p:cNvPr>
          <p:cNvSpPr txBox="1"/>
          <p:nvPr/>
        </p:nvSpPr>
        <p:spPr>
          <a:xfrm>
            <a:off x="1889184" y="6015105"/>
            <a:ext cx="445207" cy="300514"/>
          </a:xfrm>
          <a:prstGeom prst="rect">
            <a:avLst/>
          </a:prstGeom>
          <a:noFill/>
        </p:spPr>
        <p:txBody>
          <a:bodyPr wrap="none" lIns="0" tIns="0" rIns="0" bIns="0" rtlCol="0">
            <a:spAutoFit/>
          </a:bodyPr>
          <a:lstStyle/>
          <a:p>
            <a:pPr algn="ctr"/>
            <a:r>
              <a:rPr lang="en-US" sz="900"/>
              <a:t>Azure </a:t>
            </a:r>
          </a:p>
          <a:p>
            <a:pPr algn="ctr"/>
            <a:r>
              <a:rPr lang="en-US" sz="900"/>
              <a:t>Monitor</a:t>
            </a:r>
          </a:p>
        </p:txBody>
      </p:sp>
      <p:pic>
        <p:nvPicPr>
          <p:cNvPr id="112" name="Graphic 111">
            <a:extLst>
              <a:ext uri="{FF2B5EF4-FFF2-40B4-BE49-F238E27FC236}">
                <a16:creationId xmlns:a16="http://schemas.microsoft.com/office/drawing/2014/main" id="{4E6931F3-25B3-463C-AD92-35379BFC7076}"/>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968802" y="5675466"/>
            <a:ext cx="285969" cy="285969"/>
          </a:xfrm>
          <a:prstGeom prst="rect">
            <a:avLst/>
          </a:prstGeom>
        </p:spPr>
      </p:pic>
      <p:sp>
        <p:nvSpPr>
          <p:cNvPr id="113" name="TextBox 112">
            <a:extLst>
              <a:ext uri="{FF2B5EF4-FFF2-40B4-BE49-F238E27FC236}">
                <a16:creationId xmlns:a16="http://schemas.microsoft.com/office/drawing/2014/main" id="{8AAD89E2-1701-4198-A62A-77A17DDB2DA8}"/>
              </a:ext>
            </a:extLst>
          </p:cNvPr>
          <p:cNvSpPr txBox="1"/>
          <p:nvPr/>
        </p:nvSpPr>
        <p:spPr>
          <a:xfrm>
            <a:off x="2499408" y="6015105"/>
            <a:ext cx="860849" cy="300514"/>
          </a:xfrm>
          <a:prstGeom prst="rect">
            <a:avLst/>
          </a:prstGeom>
          <a:noFill/>
        </p:spPr>
        <p:txBody>
          <a:bodyPr wrap="none" lIns="0" tIns="0" rIns="0" bIns="0" rtlCol="0">
            <a:spAutoFit/>
          </a:bodyPr>
          <a:lstStyle/>
          <a:p>
            <a:pPr algn="ctr"/>
            <a:r>
              <a:rPr lang="en-US" sz="900"/>
              <a:t>Azure </a:t>
            </a:r>
          </a:p>
          <a:p>
            <a:pPr algn="ctr"/>
            <a:r>
              <a:rPr lang="en-US" sz="900"/>
              <a:t>Cache for Redis</a:t>
            </a:r>
          </a:p>
        </p:txBody>
      </p:sp>
      <p:pic>
        <p:nvPicPr>
          <p:cNvPr id="115" name="Graphic 114">
            <a:extLst>
              <a:ext uri="{FF2B5EF4-FFF2-40B4-BE49-F238E27FC236}">
                <a16:creationId xmlns:a16="http://schemas.microsoft.com/office/drawing/2014/main" id="{3B8515E6-79E5-450A-86B1-0853E2DB3D56}"/>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781403" y="5688116"/>
            <a:ext cx="277405" cy="277405"/>
          </a:xfrm>
          <a:prstGeom prst="rect">
            <a:avLst/>
          </a:prstGeom>
        </p:spPr>
      </p:pic>
      <p:sp>
        <p:nvSpPr>
          <p:cNvPr id="116" name="TextBox 115">
            <a:extLst>
              <a:ext uri="{FF2B5EF4-FFF2-40B4-BE49-F238E27FC236}">
                <a16:creationId xmlns:a16="http://schemas.microsoft.com/office/drawing/2014/main" id="{739B9811-A9DC-473A-ACE0-82C89974483D}"/>
              </a:ext>
            </a:extLst>
          </p:cNvPr>
          <p:cNvSpPr txBox="1"/>
          <p:nvPr/>
        </p:nvSpPr>
        <p:spPr>
          <a:xfrm>
            <a:off x="3525275" y="6015105"/>
            <a:ext cx="867805" cy="300514"/>
          </a:xfrm>
          <a:prstGeom prst="rect">
            <a:avLst/>
          </a:prstGeom>
          <a:noFill/>
        </p:spPr>
        <p:txBody>
          <a:bodyPr wrap="none" lIns="0" tIns="0" rIns="0" bIns="0" rtlCol="0">
            <a:spAutoFit/>
          </a:bodyPr>
          <a:lstStyle/>
          <a:p>
            <a:pPr algn="ctr"/>
            <a:r>
              <a:rPr lang="en-US" sz="900"/>
              <a:t>Azure Database</a:t>
            </a:r>
          </a:p>
          <a:p>
            <a:pPr algn="ctr"/>
            <a:r>
              <a:rPr lang="en-US" sz="900"/>
              <a:t>for PostgreSQL</a:t>
            </a:r>
          </a:p>
        </p:txBody>
      </p:sp>
      <p:sp>
        <p:nvSpPr>
          <p:cNvPr id="118" name="TextBox 117">
            <a:extLst>
              <a:ext uri="{FF2B5EF4-FFF2-40B4-BE49-F238E27FC236}">
                <a16:creationId xmlns:a16="http://schemas.microsoft.com/office/drawing/2014/main" id="{59D9E498-6D88-4C14-89B5-3EA6E510DD64}"/>
              </a:ext>
            </a:extLst>
          </p:cNvPr>
          <p:cNvSpPr txBox="1"/>
          <p:nvPr/>
        </p:nvSpPr>
        <p:spPr>
          <a:xfrm>
            <a:off x="4630913" y="6015105"/>
            <a:ext cx="577377" cy="300514"/>
          </a:xfrm>
          <a:prstGeom prst="rect">
            <a:avLst/>
          </a:prstGeom>
          <a:noFill/>
        </p:spPr>
        <p:txBody>
          <a:bodyPr wrap="none" lIns="0" tIns="0" rIns="0" bIns="0" rtlCol="0">
            <a:spAutoFit/>
          </a:bodyPr>
          <a:lstStyle/>
          <a:p>
            <a:pPr algn="ctr"/>
            <a:r>
              <a:rPr lang="en-US" sz="900"/>
              <a:t>Azure </a:t>
            </a:r>
          </a:p>
          <a:p>
            <a:pPr algn="ctr"/>
            <a:r>
              <a:rPr lang="en-US" sz="900"/>
              <a:t>Databricks</a:t>
            </a:r>
          </a:p>
        </p:txBody>
      </p:sp>
      <p:pic>
        <p:nvPicPr>
          <p:cNvPr id="119" name="Graphic 118">
            <a:extLst>
              <a:ext uri="{FF2B5EF4-FFF2-40B4-BE49-F238E27FC236}">
                <a16:creationId xmlns:a16="http://schemas.microsoft.com/office/drawing/2014/main" id="{350C2DD8-C3BF-4D2D-B1C6-C9F5F353C2EA}"/>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812527" y="5668134"/>
            <a:ext cx="293301" cy="293301"/>
          </a:xfrm>
          <a:prstGeom prst="rect">
            <a:avLst/>
          </a:prstGeom>
        </p:spPr>
      </p:pic>
      <p:pic>
        <p:nvPicPr>
          <p:cNvPr id="120" name="Graphic 119">
            <a:extLst>
              <a:ext uri="{FF2B5EF4-FFF2-40B4-BE49-F238E27FC236}">
                <a16:creationId xmlns:a16="http://schemas.microsoft.com/office/drawing/2014/main" id="{5D01D512-7A1F-4816-BF4F-28A11465A2DD}"/>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4809856" y="5651926"/>
            <a:ext cx="219490" cy="219490"/>
          </a:xfrm>
          <a:prstGeom prst="rect">
            <a:avLst/>
          </a:prstGeom>
        </p:spPr>
      </p:pic>
      <p:sp>
        <p:nvSpPr>
          <p:cNvPr id="121" name="TextBox 120">
            <a:extLst>
              <a:ext uri="{FF2B5EF4-FFF2-40B4-BE49-F238E27FC236}">
                <a16:creationId xmlns:a16="http://schemas.microsoft.com/office/drawing/2014/main" id="{1C1B55DE-3517-4CE2-9494-D3D019DBEB0C}"/>
              </a:ext>
            </a:extLst>
          </p:cNvPr>
          <p:cNvSpPr txBox="1"/>
          <p:nvPr/>
        </p:nvSpPr>
        <p:spPr>
          <a:xfrm>
            <a:off x="4414374" y="5144154"/>
            <a:ext cx="840727" cy="300514"/>
          </a:xfrm>
          <a:prstGeom prst="rect">
            <a:avLst/>
          </a:prstGeom>
          <a:noFill/>
        </p:spPr>
        <p:txBody>
          <a:bodyPr wrap="square" lIns="0" tIns="0" rIns="0" bIns="0" rtlCol="0">
            <a:spAutoFit/>
          </a:bodyPr>
          <a:lstStyle/>
          <a:p>
            <a:r>
              <a:rPr lang="en-US" sz="900" i="1"/>
              <a:t>Continuous Map updates</a:t>
            </a:r>
          </a:p>
        </p:txBody>
      </p:sp>
      <p:pic>
        <p:nvPicPr>
          <p:cNvPr id="122" name="Graphic 121">
            <a:extLst>
              <a:ext uri="{FF2B5EF4-FFF2-40B4-BE49-F238E27FC236}">
                <a16:creationId xmlns:a16="http://schemas.microsoft.com/office/drawing/2014/main" id="{EDEE441F-D96F-4F0A-A47E-ECDF22AEEB6B}"/>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4112823" y="4052490"/>
            <a:ext cx="365218" cy="365218"/>
          </a:xfrm>
          <a:prstGeom prst="rect">
            <a:avLst/>
          </a:prstGeom>
        </p:spPr>
      </p:pic>
      <p:sp>
        <p:nvSpPr>
          <p:cNvPr id="123" name="TextBox 122">
            <a:extLst>
              <a:ext uri="{FF2B5EF4-FFF2-40B4-BE49-F238E27FC236}">
                <a16:creationId xmlns:a16="http://schemas.microsoft.com/office/drawing/2014/main" id="{23B690D4-A09D-4090-B0BA-A3BB0BF0C54E}"/>
              </a:ext>
            </a:extLst>
          </p:cNvPr>
          <p:cNvSpPr txBox="1"/>
          <p:nvPr/>
        </p:nvSpPr>
        <p:spPr>
          <a:xfrm>
            <a:off x="4533416" y="4160477"/>
            <a:ext cx="892152" cy="300514"/>
          </a:xfrm>
          <a:prstGeom prst="rect">
            <a:avLst/>
          </a:prstGeom>
          <a:noFill/>
        </p:spPr>
        <p:txBody>
          <a:bodyPr wrap="none" lIns="0" tIns="0" rIns="0" bIns="0" rtlCol="0">
            <a:spAutoFit/>
          </a:bodyPr>
          <a:lstStyle/>
          <a:p>
            <a:r>
              <a:rPr lang="en-US" sz="900"/>
              <a:t>Azure Container</a:t>
            </a:r>
          </a:p>
          <a:p>
            <a:r>
              <a:rPr lang="en-US" sz="900"/>
              <a:t>Registry</a:t>
            </a:r>
          </a:p>
        </p:txBody>
      </p:sp>
      <p:sp>
        <p:nvSpPr>
          <p:cNvPr id="124" name="TextBox 123">
            <a:extLst>
              <a:ext uri="{FF2B5EF4-FFF2-40B4-BE49-F238E27FC236}">
                <a16:creationId xmlns:a16="http://schemas.microsoft.com/office/drawing/2014/main" id="{6FD8D8DD-3AAA-4E8C-BD19-740E1886B01E}"/>
              </a:ext>
            </a:extLst>
          </p:cNvPr>
          <p:cNvSpPr txBox="1"/>
          <p:nvPr/>
        </p:nvSpPr>
        <p:spPr>
          <a:xfrm>
            <a:off x="4534561" y="3781834"/>
            <a:ext cx="684548" cy="300514"/>
          </a:xfrm>
          <a:prstGeom prst="rect">
            <a:avLst/>
          </a:prstGeom>
          <a:noFill/>
        </p:spPr>
        <p:txBody>
          <a:bodyPr wrap="square" lIns="0" tIns="0" rIns="0" bIns="0" rtlCol="0">
            <a:spAutoFit/>
          </a:bodyPr>
          <a:lstStyle/>
          <a:p>
            <a:r>
              <a:rPr lang="en-US" sz="900"/>
              <a:t>Azure App Service</a:t>
            </a:r>
          </a:p>
        </p:txBody>
      </p:sp>
      <p:pic>
        <p:nvPicPr>
          <p:cNvPr id="125" name="Graphic 124">
            <a:extLst>
              <a:ext uri="{FF2B5EF4-FFF2-40B4-BE49-F238E27FC236}">
                <a16:creationId xmlns:a16="http://schemas.microsoft.com/office/drawing/2014/main" id="{9DEF7908-399F-4657-A60B-531BAA8818E7}"/>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4142589" y="3724571"/>
            <a:ext cx="305686" cy="305686"/>
          </a:xfrm>
          <a:prstGeom prst="rect">
            <a:avLst/>
          </a:prstGeom>
        </p:spPr>
      </p:pic>
      <p:sp>
        <p:nvSpPr>
          <p:cNvPr id="126" name="TextBox 125">
            <a:extLst>
              <a:ext uri="{FF2B5EF4-FFF2-40B4-BE49-F238E27FC236}">
                <a16:creationId xmlns:a16="http://schemas.microsoft.com/office/drawing/2014/main" id="{283067F0-791C-47E4-95B8-C4663D179B66}"/>
              </a:ext>
            </a:extLst>
          </p:cNvPr>
          <p:cNvSpPr txBox="1"/>
          <p:nvPr/>
        </p:nvSpPr>
        <p:spPr>
          <a:xfrm>
            <a:off x="4956477" y="3436039"/>
            <a:ext cx="934204" cy="300514"/>
          </a:xfrm>
          <a:prstGeom prst="rect">
            <a:avLst/>
          </a:prstGeom>
          <a:noFill/>
        </p:spPr>
        <p:txBody>
          <a:bodyPr wrap="square" lIns="0" tIns="0" rIns="0" bIns="0" rtlCol="0">
            <a:spAutoFit/>
          </a:bodyPr>
          <a:lstStyle/>
          <a:p>
            <a:r>
              <a:rPr lang="en-US" sz="900"/>
              <a:t>Azure App </a:t>
            </a:r>
          </a:p>
          <a:p>
            <a:r>
              <a:rPr lang="en-US" sz="900"/>
              <a:t>for Containers</a:t>
            </a:r>
          </a:p>
        </p:txBody>
      </p:sp>
      <p:grpSp>
        <p:nvGrpSpPr>
          <p:cNvPr id="4096" name="Group 4095">
            <a:extLst>
              <a:ext uri="{FF2B5EF4-FFF2-40B4-BE49-F238E27FC236}">
                <a16:creationId xmlns:a16="http://schemas.microsoft.com/office/drawing/2014/main" id="{651F8737-DB39-4456-8CBB-52A44B562696}"/>
              </a:ext>
              <a:ext uri="{C183D7F6-B498-43B3-948B-1728B52AA6E4}">
                <adec:decorative xmlns:adec="http://schemas.microsoft.com/office/drawing/2017/decorative" val="1"/>
              </a:ext>
            </a:extLst>
          </p:cNvPr>
          <p:cNvGrpSpPr/>
          <p:nvPr/>
        </p:nvGrpSpPr>
        <p:grpSpPr>
          <a:xfrm>
            <a:off x="4169082" y="3407452"/>
            <a:ext cx="252700" cy="218091"/>
            <a:chOff x="3505501" y="3723288"/>
            <a:chExt cx="232926" cy="201025"/>
          </a:xfrm>
        </p:grpSpPr>
        <p:pic>
          <p:nvPicPr>
            <p:cNvPr id="128" name="Picture 127" descr="Browser">
              <a:extLst>
                <a:ext uri="{FF2B5EF4-FFF2-40B4-BE49-F238E27FC236}">
                  <a16:creationId xmlns:a16="http://schemas.microsoft.com/office/drawing/2014/main" id="{BBB8BC16-5DAA-4D0B-9017-80B91766B15E}"/>
                </a:ext>
              </a:extLst>
            </p:cNvPr>
            <p:cNvPicPr>
              <a:picLocks noChangeAspect="1"/>
            </p:cNvPicPr>
            <p:nvPr/>
          </p:nvPicPr>
          <p:blipFill>
            <a:blip r:embed="rId22"/>
            <a:stretch>
              <a:fillRect/>
            </a:stretch>
          </p:blipFill>
          <p:spPr>
            <a:xfrm>
              <a:off x="3505501" y="3723288"/>
              <a:ext cx="232926" cy="201025"/>
            </a:xfrm>
            <a:prstGeom prst="rect">
              <a:avLst/>
            </a:prstGeom>
          </p:spPr>
        </p:pic>
        <p:grpSp>
          <p:nvGrpSpPr>
            <p:cNvPr id="109" name="Group 108">
              <a:extLst>
                <a:ext uri="{FF2B5EF4-FFF2-40B4-BE49-F238E27FC236}">
                  <a16:creationId xmlns:a16="http://schemas.microsoft.com/office/drawing/2014/main" id="{66698496-5B2F-49E4-85E9-389F6C79DD89}"/>
                </a:ext>
              </a:extLst>
            </p:cNvPr>
            <p:cNvGrpSpPr>
              <a:grpSpLocks noChangeAspect="1"/>
            </p:cNvGrpSpPr>
            <p:nvPr/>
          </p:nvGrpSpPr>
          <p:grpSpPr>
            <a:xfrm>
              <a:off x="3576244" y="3857401"/>
              <a:ext cx="91440" cy="20324"/>
              <a:chOff x="4891042" y="4070815"/>
              <a:chExt cx="753411" cy="167458"/>
            </a:xfrm>
          </p:grpSpPr>
          <p:sp>
            <p:nvSpPr>
              <p:cNvPr id="108" name="Oval 107">
                <a:extLst>
                  <a:ext uri="{FF2B5EF4-FFF2-40B4-BE49-F238E27FC236}">
                    <a16:creationId xmlns:a16="http://schemas.microsoft.com/office/drawing/2014/main" id="{E75B4A4D-F016-4DC5-B4C8-BBA00E2AAA43}"/>
                  </a:ext>
                </a:extLst>
              </p:cNvPr>
              <p:cNvSpPr/>
              <p:nvPr/>
            </p:nvSpPr>
            <p:spPr bwMode="auto">
              <a:xfrm>
                <a:off x="4891042" y="4070815"/>
                <a:ext cx="167458" cy="16745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900" err="1">
                  <a:solidFill>
                    <a:srgbClr val="000000"/>
                  </a:solidFill>
                  <a:ea typeface="Segoe UI" pitchFamily="34" charset="0"/>
                  <a:cs typeface="Segoe UI" pitchFamily="34" charset="0"/>
                </a:endParaRPr>
              </a:p>
            </p:txBody>
          </p:sp>
          <p:sp>
            <p:nvSpPr>
              <p:cNvPr id="130" name="Oval 129">
                <a:extLst>
                  <a:ext uri="{FF2B5EF4-FFF2-40B4-BE49-F238E27FC236}">
                    <a16:creationId xmlns:a16="http://schemas.microsoft.com/office/drawing/2014/main" id="{26B3BF94-AE72-41C9-8122-DDFA830D1DE9}"/>
                  </a:ext>
                </a:extLst>
              </p:cNvPr>
              <p:cNvSpPr/>
              <p:nvPr/>
            </p:nvSpPr>
            <p:spPr bwMode="auto">
              <a:xfrm>
                <a:off x="5184019" y="4070815"/>
                <a:ext cx="167458" cy="16745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900" err="1">
                  <a:solidFill>
                    <a:srgbClr val="000000"/>
                  </a:solidFill>
                  <a:ea typeface="Segoe UI" pitchFamily="34" charset="0"/>
                  <a:cs typeface="Segoe UI" pitchFamily="34" charset="0"/>
                </a:endParaRPr>
              </a:p>
            </p:txBody>
          </p:sp>
          <p:sp>
            <p:nvSpPr>
              <p:cNvPr id="131" name="Oval 130">
                <a:extLst>
                  <a:ext uri="{FF2B5EF4-FFF2-40B4-BE49-F238E27FC236}">
                    <a16:creationId xmlns:a16="http://schemas.microsoft.com/office/drawing/2014/main" id="{7242AEC7-E30E-473C-8AC6-70C13D598BF8}"/>
                  </a:ext>
                </a:extLst>
              </p:cNvPr>
              <p:cNvSpPr/>
              <p:nvPr/>
            </p:nvSpPr>
            <p:spPr bwMode="auto">
              <a:xfrm>
                <a:off x="5476995" y="4070815"/>
                <a:ext cx="167458" cy="16745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900" err="1">
                  <a:solidFill>
                    <a:srgbClr val="000000"/>
                  </a:solidFill>
                  <a:ea typeface="Segoe UI" pitchFamily="34" charset="0"/>
                  <a:cs typeface="Segoe UI" pitchFamily="34" charset="0"/>
                </a:endParaRPr>
              </a:p>
            </p:txBody>
          </p:sp>
        </p:grpSp>
      </p:grpSp>
      <p:grpSp>
        <p:nvGrpSpPr>
          <p:cNvPr id="134" name="Group 133">
            <a:extLst>
              <a:ext uri="{FF2B5EF4-FFF2-40B4-BE49-F238E27FC236}">
                <a16:creationId xmlns:a16="http://schemas.microsoft.com/office/drawing/2014/main" id="{6427E148-C41A-48E6-A826-D1AFFBE49964}"/>
              </a:ext>
              <a:ext uri="{C183D7F6-B498-43B3-948B-1728B52AA6E4}">
                <adec:decorative xmlns:adec="http://schemas.microsoft.com/office/drawing/2017/decorative" val="1"/>
              </a:ext>
            </a:extLst>
          </p:cNvPr>
          <p:cNvGrpSpPr/>
          <p:nvPr/>
        </p:nvGrpSpPr>
        <p:grpSpPr>
          <a:xfrm>
            <a:off x="4647624" y="3407452"/>
            <a:ext cx="252700" cy="218091"/>
            <a:chOff x="3505501" y="3723288"/>
            <a:chExt cx="232926" cy="201025"/>
          </a:xfrm>
        </p:grpSpPr>
        <p:pic>
          <p:nvPicPr>
            <p:cNvPr id="135" name="Picture 134" descr="Browser">
              <a:extLst>
                <a:ext uri="{FF2B5EF4-FFF2-40B4-BE49-F238E27FC236}">
                  <a16:creationId xmlns:a16="http://schemas.microsoft.com/office/drawing/2014/main" id="{92B4F2CF-9D63-4E38-A638-6FCCE133E8C7}"/>
                </a:ext>
              </a:extLst>
            </p:cNvPr>
            <p:cNvPicPr>
              <a:picLocks noChangeAspect="1"/>
            </p:cNvPicPr>
            <p:nvPr/>
          </p:nvPicPr>
          <p:blipFill>
            <a:blip r:embed="rId22"/>
            <a:stretch>
              <a:fillRect/>
            </a:stretch>
          </p:blipFill>
          <p:spPr>
            <a:xfrm>
              <a:off x="3505501" y="3723288"/>
              <a:ext cx="232926" cy="201025"/>
            </a:xfrm>
            <a:prstGeom prst="rect">
              <a:avLst/>
            </a:prstGeom>
          </p:spPr>
        </p:pic>
        <p:grpSp>
          <p:nvGrpSpPr>
            <p:cNvPr id="136" name="Group 135">
              <a:extLst>
                <a:ext uri="{FF2B5EF4-FFF2-40B4-BE49-F238E27FC236}">
                  <a16:creationId xmlns:a16="http://schemas.microsoft.com/office/drawing/2014/main" id="{59FC9D30-5E13-46EB-ADBB-D28E97E02E72}"/>
                </a:ext>
              </a:extLst>
            </p:cNvPr>
            <p:cNvGrpSpPr>
              <a:grpSpLocks noChangeAspect="1"/>
            </p:cNvGrpSpPr>
            <p:nvPr/>
          </p:nvGrpSpPr>
          <p:grpSpPr>
            <a:xfrm>
              <a:off x="3576244" y="3857401"/>
              <a:ext cx="91440" cy="20324"/>
              <a:chOff x="4891042" y="4070815"/>
              <a:chExt cx="753411" cy="167458"/>
            </a:xfrm>
          </p:grpSpPr>
          <p:sp>
            <p:nvSpPr>
              <p:cNvPr id="137" name="Oval 136">
                <a:extLst>
                  <a:ext uri="{FF2B5EF4-FFF2-40B4-BE49-F238E27FC236}">
                    <a16:creationId xmlns:a16="http://schemas.microsoft.com/office/drawing/2014/main" id="{74F4E02A-B933-4574-9C02-682FC1234264}"/>
                  </a:ext>
                </a:extLst>
              </p:cNvPr>
              <p:cNvSpPr/>
              <p:nvPr/>
            </p:nvSpPr>
            <p:spPr bwMode="auto">
              <a:xfrm>
                <a:off x="4891042" y="4070815"/>
                <a:ext cx="167458" cy="16745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900" err="1">
                  <a:solidFill>
                    <a:srgbClr val="000000"/>
                  </a:solidFill>
                  <a:ea typeface="Segoe UI" pitchFamily="34" charset="0"/>
                  <a:cs typeface="Segoe UI" pitchFamily="34" charset="0"/>
                </a:endParaRPr>
              </a:p>
            </p:txBody>
          </p:sp>
          <p:sp>
            <p:nvSpPr>
              <p:cNvPr id="138" name="Oval 137">
                <a:extLst>
                  <a:ext uri="{FF2B5EF4-FFF2-40B4-BE49-F238E27FC236}">
                    <a16:creationId xmlns:a16="http://schemas.microsoft.com/office/drawing/2014/main" id="{B2072745-524F-4C00-B79A-343078E12200}"/>
                  </a:ext>
                </a:extLst>
              </p:cNvPr>
              <p:cNvSpPr/>
              <p:nvPr/>
            </p:nvSpPr>
            <p:spPr bwMode="auto">
              <a:xfrm>
                <a:off x="5184019" y="4070815"/>
                <a:ext cx="167458" cy="16745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900" err="1">
                  <a:solidFill>
                    <a:srgbClr val="000000"/>
                  </a:solidFill>
                  <a:ea typeface="Segoe UI" pitchFamily="34" charset="0"/>
                  <a:cs typeface="Segoe UI" pitchFamily="34" charset="0"/>
                </a:endParaRPr>
              </a:p>
            </p:txBody>
          </p:sp>
          <p:sp>
            <p:nvSpPr>
              <p:cNvPr id="139" name="Oval 138">
                <a:extLst>
                  <a:ext uri="{FF2B5EF4-FFF2-40B4-BE49-F238E27FC236}">
                    <a16:creationId xmlns:a16="http://schemas.microsoft.com/office/drawing/2014/main" id="{9DBB862B-71C6-4A92-9EDC-D60ECA0519B8}"/>
                  </a:ext>
                </a:extLst>
              </p:cNvPr>
              <p:cNvSpPr/>
              <p:nvPr/>
            </p:nvSpPr>
            <p:spPr bwMode="auto">
              <a:xfrm>
                <a:off x="5476995" y="4070815"/>
                <a:ext cx="167458" cy="16745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900" err="1">
                  <a:solidFill>
                    <a:srgbClr val="000000"/>
                  </a:solidFill>
                  <a:ea typeface="Segoe UI" pitchFamily="34" charset="0"/>
                  <a:cs typeface="Segoe UI" pitchFamily="34" charset="0"/>
                </a:endParaRPr>
              </a:p>
            </p:txBody>
          </p:sp>
        </p:grpSp>
      </p:grpSp>
      <p:sp>
        <p:nvSpPr>
          <p:cNvPr id="140" name="TextBox 139">
            <a:extLst>
              <a:ext uri="{FF2B5EF4-FFF2-40B4-BE49-F238E27FC236}">
                <a16:creationId xmlns:a16="http://schemas.microsoft.com/office/drawing/2014/main" id="{70C2959C-924B-48AF-A227-2A7A70F63159}"/>
              </a:ext>
            </a:extLst>
          </p:cNvPr>
          <p:cNvSpPr txBox="1"/>
          <p:nvPr/>
        </p:nvSpPr>
        <p:spPr>
          <a:xfrm>
            <a:off x="3857060" y="3021410"/>
            <a:ext cx="903627" cy="300514"/>
          </a:xfrm>
          <a:prstGeom prst="rect">
            <a:avLst/>
          </a:prstGeom>
          <a:solidFill>
            <a:schemeClr val="bg1"/>
          </a:solidFill>
        </p:spPr>
        <p:txBody>
          <a:bodyPr wrap="square" lIns="0" tIns="0" rIns="0" bIns="0" rtlCol="0">
            <a:spAutoFit/>
          </a:bodyPr>
          <a:lstStyle/>
          <a:p>
            <a:pPr algn="ctr"/>
            <a:r>
              <a:rPr lang="en-US" sz="900"/>
              <a:t>Azure AD authentication</a:t>
            </a:r>
          </a:p>
        </p:txBody>
      </p:sp>
      <p:pic>
        <p:nvPicPr>
          <p:cNvPr id="141" name="Graphic 140" descr="Azure AD">
            <a:extLst>
              <a:ext uri="{FF2B5EF4-FFF2-40B4-BE49-F238E27FC236}">
                <a16:creationId xmlns:a16="http://schemas.microsoft.com/office/drawing/2014/main" id="{BDDF294A-2B27-4938-A783-FBE6137365E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115379" y="2614613"/>
            <a:ext cx="401534" cy="407809"/>
          </a:xfrm>
          <a:prstGeom prst="rect">
            <a:avLst/>
          </a:prstGeom>
        </p:spPr>
      </p:pic>
      <p:grpSp>
        <p:nvGrpSpPr>
          <p:cNvPr id="4097" name="Group 4096">
            <a:extLst>
              <a:ext uri="{FF2B5EF4-FFF2-40B4-BE49-F238E27FC236}">
                <a16:creationId xmlns:a16="http://schemas.microsoft.com/office/drawing/2014/main" id="{F64BAAD6-D5EB-4206-9F87-A11613A0A56B}"/>
              </a:ext>
              <a:ext uri="{C183D7F6-B498-43B3-948B-1728B52AA6E4}">
                <adec:decorative xmlns:adec="http://schemas.microsoft.com/office/drawing/2017/decorative" val="1"/>
              </a:ext>
            </a:extLst>
          </p:cNvPr>
          <p:cNvGrpSpPr/>
          <p:nvPr/>
        </p:nvGrpSpPr>
        <p:grpSpPr>
          <a:xfrm>
            <a:off x="5734601" y="4003343"/>
            <a:ext cx="432629" cy="528486"/>
            <a:chOff x="4336310" y="4255411"/>
            <a:chExt cx="398776" cy="487132"/>
          </a:xfrm>
        </p:grpSpPr>
        <p:pic>
          <p:nvPicPr>
            <p:cNvPr id="4100" name="Picture 4" descr="See the source image">
              <a:extLst>
                <a:ext uri="{FF2B5EF4-FFF2-40B4-BE49-F238E27FC236}">
                  <a16:creationId xmlns:a16="http://schemas.microsoft.com/office/drawing/2014/main" id="{853C769A-8A34-492F-8064-72209C514FBC}"/>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a:stretch/>
          </p:blipFill>
          <p:spPr bwMode="auto">
            <a:xfrm>
              <a:off x="4336310" y="4255411"/>
              <a:ext cx="315184" cy="356175"/>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4" descr="See the source image">
              <a:extLst>
                <a:ext uri="{FF2B5EF4-FFF2-40B4-BE49-F238E27FC236}">
                  <a16:creationId xmlns:a16="http://schemas.microsoft.com/office/drawing/2014/main" id="{EAA9CB48-88D5-432C-AE59-30D3C2940791}"/>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a:stretch/>
          </p:blipFill>
          <p:spPr bwMode="auto">
            <a:xfrm>
              <a:off x="4360624" y="4468709"/>
              <a:ext cx="374462" cy="2738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02" name="Graphic 4100">
            <a:extLst>
              <a:ext uri="{FF2B5EF4-FFF2-40B4-BE49-F238E27FC236}">
                <a16:creationId xmlns:a16="http://schemas.microsoft.com/office/drawing/2014/main" id="{48A8E1D4-D84C-4C31-94C4-E7F4FB753918}"/>
              </a:ext>
              <a:ext uri="{C183D7F6-B498-43B3-948B-1728B52AA6E4}">
                <adec:decorative xmlns:adec="http://schemas.microsoft.com/office/drawing/2017/decorative" val="1"/>
              </a:ext>
            </a:extLst>
          </p:cNvPr>
          <p:cNvGrpSpPr/>
          <p:nvPr/>
        </p:nvGrpSpPr>
        <p:grpSpPr>
          <a:xfrm>
            <a:off x="494275" y="3736337"/>
            <a:ext cx="283931" cy="311543"/>
            <a:chOff x="685909" y="3878805"/>
            <a:chExt cx="261713" cy="287165"/>
          </a:xfrm>
        </p:grpSpPr>
        <p:sp>
          <p:nvSpPr>
            <p:cNvPr id="4103" name="Freeform: Shape 4102">
              <a:extLst>
                <a:ext uri="{FF2B5EF4-FFF2-40B4-BE49-F238E27FC236}">
                  <a16:creationId xmlns:a16="http://schemas.microsoft.com/office/drawing/2014/main" id="{2452B84A-4772-4D61-AE10-124562EE70AE}"/>
                </a:ext>
              </a:extLst>
            </p:cNvPr>
            <p:cNvSpPr/>
            <p:nvPr/>
          </p:nvSpPr>
          <p:spPr>
            <a:xfrm>
              <a:off x="685909" y="4007827"/>
              <a:ext cx="261713" cy="158143"/>
            </a:xfrm>
            <a:custGeom>
              <a:avLst/>
              <a:gdLst>
                <a:gd name="connsiteX0" fmla="*/ 238422 w 261713"/>
                <a:gd name="connsiteY0" fmla="*/ 158143 h 158143"/>
                <a:gd name="connsiteX1" fmla="*/ 261646 w 261713"/>
                <a:gd name="connsiteY1" fmla="*/ 135104 h 158143"/>
                <a:gd name="connsiteX2" fmla="*/ 261646 w 261713"/>
                <a:gd name="connsiteY2" fmla="*/ 132339 h 158143"/>
                <a:gd name="connsiteX3" fmla="*/ 132625 w 261713"/>
                <a:gd name="connsiteY3" fmla="*/ 0 h 158143"/>
                <a:gd name="connsiteX4" fmla="*/ 101 w 261713"/>
                <a:gd name="connsiteY4" fmla="*/ 132523 h 158143"/>
                <a:gd name="connsiteX5" fmla="*/ 20929 w 261713"/>
                <a:gd name="connsiteY5" fmla="*/ 157959 h 158143"/>
                <a:gd name="connsiteX6" fmla="*/ 238422 w 261713"/>
                <a:gd name="connsiteY6" fmla="*/ 157959 h 158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713" h="158143">
                  <a:moveTo>
                    <a:pt x="238422" y="158143"/>
                  </a:moveTo>
                  <a:cubicBezTo>
                    <a:pt x="251177" y="158143"/>
                    <a:pt x="261544" y="147858"/>
                    <a:pt x="261646" y="135104"/>
                  </a:cubicBezTo>
                  <a:cubicBezTo>
                    <a:pt x="261736" y="134184"/>
                    <a:pt x="261736" y="133259"/>
                    <a:pt x="261646" y="132339"/>
                  </a:cubicBezTo>
                  <a:cubicBezTo>
                    <a:pt x="252614" y="58613"/>
                    <a:pt x="210959" y="0"/>
                    <a:pt x="132625" y="0"/>
                  </a:cubicBezTo>
                  <a:cubicBezTo>
                    <a:pt x="54290" y="0"/>
                    <a:pt x="8948" y="50318"/>
                    <a:pt x="101" y="132523"/>
                  </a:cubicBezTo>
                  <a:cubicBezTo>
                    <a:pt x="-1080" y="145271"/>
                    <a:pt x="8199" y="156602"/>
                    <a:pt x="20929" y="157959"/>
                  </a:cubicBezTo>
                  <a:lnTo>
                    <a:pt x="238422" y="157959"/>
                  </a:lnTo>
                  <a:close/>
                </a:path>
              </a:pathLst>
            </a:custGeom>
            <a:solidFill>
              <a:srgbClr val="32D4F5"/>
            </a:solidFill>
            <a:ln w="17992" cap="flat">
              <a:noFill/>
              <a:prstDash val="solid"/>
              <a:miter/>
            </a:ln>
          </p:spPr>
          <p:txBody>
            <a:bodyPr rtlCol="0" anchor="ctr"/>
            <a:lstStyle/>
            <a:p>
              <a:endParaRPr lang="en-US" sz="900"/>
            </a:p>
          </p:txBody>
        </p:sp>
        <p:sp>
          <p:nvSpPr>
            <p:cNvPr id="4104" name="Freeform: Shape 4103">
              <a:extLst>
                <a:ext uri="{FF2B5EF4-FFF2-40B4-BE49-F238E27FC236}">
                  <a16:creationId xmlns:a16="http://schemas.microsoft.com/office/drawing/2014/main" id="{2386DCBA-A639-4712-AF7F-17047F73A098}"/>
                </a:ext>
              </a:extLst>
            </p:cNvPr>
            <p:cNvSpPr/>
            <p:nvPr/>
          </p:nvSpPr>
          <p:spPr>
            <a:xfrm>
              <a:off x="778168" y="4013356"/>
              <a:ext cx="77781" cy="102479"/>
            </a:xfrm>
            <a:custGeom>
              <a:avLst/>
              <a:gdLst>
                <a:gd name="connsiteX0" fmla="*/ 39259 w 77781"/>
                <a:gd name="connsiteY0" fmla="*/ 11796 h 102479"/>
                <a:gd name="connsiteX1" fmla="*/ 0 w 77781"/>
                <a:gd name="connsiteY1" fmla="*/ 0 h 102479"/>
                <a:gd name="connsiteX2" fmla="*/ 38706 w 77781"/>
                <a:gd name="connsiteY2" fmla="*/ 102480 h 102479"/>
                <a:gd name="connsiteX3" fmla="*/ 77781 w 77781"/>
                <a:gd name="connsiteY3" fmla="*/ 737 h 102479"/>
                <a:gd name="connsiteX4" fmla="*/ 39259 w 77781"/>
                <a:gd name="connsiteY4" fmla="*/ 11796 h 102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81" h="102479">
                  <a:moveTo>
                    <a:pt x="39259" y="11796"/>
                  </a:moveTo>
                  <a:cubicBezTo>
                    <a:pt x="25312" y="11716"/>
                    <a:pt x="11682" y="7621"/>
                    <a:pt x="0" y="0"/>
                  </a:cubicBezTo>
                  <a:lnTo>
                    <a:pt x="38706" y="102480"/>
                  </a:lnTo>
                  <a:lnTo>
                    <a:pt x="77781" y="737"/>
                  </a:lnTo>
                  <a:cubicBezTo>
                    <a:pt x="66208" y="7910"/>
                    <a:pt x="52875" y="11738"/>
                    <a:pt x="39259" y="11796"/>
                  </a:cubicBezTo>
                  <a:close/>
                </a:path>
              </a:pathLst>
            </a:custGeom>
            <a:solidFill>
              <a:srgbClr val="FFFFFF">
                <a:alpha val="80000"/>
              </a:srgbClr>
            </a:solidFill>
            <a:ln w="17992" cap="flat">
              <a:noFill/>
              <a:prstDash val="solid"/>
              <a:miter/>
            </a:ln>
          </p:spPr>
          <p:txBody>
            <a:bodyPr rtlCol="0" anchor="ctr"/>
            <a:lstStyle/>
            <a:p>
              <a:endParaRPr lang="en-US" sz="900"/>
            </a:p>
          </p:txBody>
        </p:sp>
        <p:sp>
          <p:nvSpPr>
            <p:cNvPr id="4105" name="Freeform: Shape 4104">
              <a:extLst>
                <a:ext uri="{FF2B5EF4-FFF2-40B4-BE49-F238E27FC236}">
                  <a16:creationId xmlns:a16="http://schemas.microsoft.com/office/drawing/2014/main" id="{9DC63308-7E0A-424A-B86C-E8870CCE5560}"/>
                </a:ext>
              </a:extLst>
            </p:cNvPr>
            <p:cNvSpPr/>
            <p:nvPr/>
          </p:nvSpPr>
          <p:spPr>
            <a:xfrm>
              <a:off x="744254" y="3878805"/>
              <a:ext cx="146346" cy="146346"/>
            </a:xfrm>
            <a:custGeom>
              <a:avLst/>
              <a:gdLst>
                <a:gd name="connsiteX0" fmla="*/ 146347 w 146346"/>
                <a:gd name="connsiteY0" fmla="*/ 73173 h 146346"/>
                <a:gd name="connsiteX1" fmla="*/ 73174 w 146346"/>
                <a:gd name="connsiteY1" fmla="*/ 146347 h 146346"/>
                <a:gd name="connsiteX2" fmla="*/ 0 w 146346"/>
                <a:gd name="connsiteY2" fmla="*/ 73173 h 146346"/>
                <a:gd name="connsiteX3" fmla="*/ 73174 w 146346"/>
                <a:gd name="connsiteY3" fmla="*/ 0 h 146346"/>
                <a:gd name="connsiteX4" fmla="*/ 146347 w 146346"/>
                <a:gd name="connsiteY4" fmla="*/ 73173 h 146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46" h="146346">
                  <a:moveTo>
                    <a:pt x="146347" y="73173"/>
                  </a:moveTo>
                  <a:cubicBezTo>
                    <a:pt x="146347" y="113586"/>
                    <a:pt x="113586" y="146347"/>
                    <a:pt x="73174" y="146347"/>
                  </a:cubicBezTo>
                  <a:cubicBezTo>
                    <a:pt x="32761" y="146347"/>
                    <a:pt x="0" y="113586"/>
                    <a:pt x="0" y="73173"/>
                  </a:cubicBezTo>
                  <a:cubicBezTo>
                    <a:pt x="0" y="32761"/>
                    <a:pt x="32761" y="0"/>
                    <a:pt x="73174" y="0"/>
                  </a:cubicBezTo>
                  <a:cubicBezTo>
                    <a:pt x="113586" y="0"/>
                    <a:pt x="146347" y="32761"/>
                    <a:pt x="146347" y="73173"/>
                  </a:cubicBezTo>
                  <a:close/>
                </a:path>
              </a:pathLst>
            </a:custGeom>
            <a:solidFill>
              <a:srgbClr val="32D4F5"/>
            </a:solidFill>
            <a:ln w="17992" cap="flat">
              <a:noFill/>
              <a:prstDash val="solid"/>
              <a:miter/>
            </a:ln>
          </p:spPr>
          <p:txBody>
            <a:bodyPr rtlCol="0" anchor="ctr"/>
            <a:lstStyle/>
            <a:p>
              <a:endParaRPr lang="en-US" sz="900"/>
            </a:p>
          </p:txBody>
        </p:sp>
      </p:grpSp>
      <p:cxnSp>
        <p:nvCxnSpPr>
          <p:cNvPr id="4109" name="Straight Arrow Connector 4108">
            <a:extLst>
              <a:ext uri="{FF2B5EF4-FFF2-40B4-BE49-F238E27FC236}">
                <a16:creationId xmlns:a16="http://schemas.microsoft.com/office/drawing/2014/main" id="{190A1716-A6D5-47F6-A7E5-7AC903F6FBAF}"/>
              </a:ext>
              <a:ext uri="{C183D7F6-B498-43B3-948B-1728B52AA6E4}">
                <adec:decorative xmlns:adec="http://schemas.microsoft.com/office/drawing/2017/decorative" val="1"/>
              </a:ext>
            </a:extLst>
          </p:cNvPr>
          <p:cNvCxnSpPr>
            <a:cxnSpLocks/>
          </p:cNvCxnSpPr>
          <p:nvPr/>
        </p:nvCxnSpPr>
        <p:spPr>
          <a:xfrm>
            <a:off x="929694" y="3805258"/>
            <a:ext cx="70359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FEDE2CA5-3285-40F4-A075-FA0F0E0B70CD}"/>
              </a:ext>
              <a:ext uri="{C183D7F6-B498-43B3-948B-1728B52AA6E4}">
                <adec:decorative xmlns:adec="http://schemas.microsoft.com/office/drawing/2017/decorative" val="1"/>
              </a:ext>
            </a:extLst>
          </p:cNvPr>
          <p:cNvCxnSpPr>
            <a:cxnSpLocks/>
          </p:cNvCxnSpPr>
          <p:nvPr/>
        </p:nvCxnSpPr>
        <p:spPr>
          <a:xfrm flipH="1">
            <a:off x="1589336" y="4954490"/>
            <a:ext cx="332850" cy="0"/>
          </a:xfrm>
          <a:prstGeom prst="straightConnector1">
            <a:avLst/>
          </a:prstGeom>
          <a:ln>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BB77F8C9-F97B-4C40-B6F0-D10E333ED42E}"/>
              </a:ext>
              <a:ext uri="{C183D7F6-B498-43B3-948B-1728B52AA6E4}">
                <adec:decorative xmlns:adec="http://schemas.microsoft.com/office/drawing/2017/decorative" val="1"/>
              </a:ext>
            </a:extLst>
          </p:cNvPr>
          <p:cNvCxnSpPr>
            <a:cxnSpLocks/>
          </p:cNvCxnSpPr>
          <p:nvPr/>
        </p:nvCxnSpPr>
        <p:spPr>
          <a:xfrm flipH="1">
            <a:off x="2503582" y="4954490"/>
            <a:ext cx="453084" cy="0"/>
          </a:xfrm>
          <a:prstGeom prst="straightConnector1">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4112" name="Freeform: Shape 4111">
            <a:extLst>
              <a:ext uri="{FF2B5EF4-FFF2-40B4-BE49-F238E27FC236}">
                <a16:creationId xmlns:a16="http://schemas.microsoft.com/office/drawing/2014/main" id="{F00ED24C-9710-40EC-85B9-63B9481CFDD4}"/>
              </a:ext>
              <a:ext uri="{C183D7F6-B498-43B3-948B-1728B52AA6E4}">
                <adec:decorative xmlns:adec="http://schemas.microsoft.com/office/drawing/2017/decorative" val="1"/>
              </a:ext>
            </a:extLst>
          </p:cNvPr>
          <p:cNvSpPr/>
          <p:nvPr/>
        </p:nvSpPr>
        <p:spPr bwMode="auto">
          <a:xfrm>
            <a:off x="638853" y="4088601"/>
            <a:ext cx="211556" cy="877672"/>
          </a:xfrm>
          <a:custGeom>
            <a:avLst/>
            <a:gdLst>
              <a:gd name="connsiteX0" fmla="*/ 195002 w 195002"/>
              <a:gd name="connsiteY0" fmla="*/ 808994 h 808994"/>
              <a:gd name="connsiteX1" fmla="*/ 0 w 195002"/>
              <a:gd name="connsiteY1" fmla="*/ 808994 h 808994"/>
              <a:gd name="connsiteX2" fmla="*/ 0 w 195002"/>
              <a:gd name="connsiteY2" fmla="*/ 0 h 808994"/>
            </a:gdLst>
            <a:ahLst/>
            <a:cxnLst>
              <a:cxn ang="0">
                <a:pos x="connsiteX0" y="connsiteY0"/>
              </a:cxn>
              <a:cxn ang="0">
                <a:pos x="connsiteX1" y="connsiteY1"/>
              </a:cxn>
              <a:cxn ang="0">
                <a:pos x="connsiteX2" y="connsiteY2"/>
              </a:cxn>
            </a:cxnLst>
            <a:rect l="l" t="t" r="r" b="b"/>
            <a:pathLst>
              <a:path w="195002" h="808994">
                <a:moveTo>
                  <a:pt x="195002" y="808994"/>
                </a:moveTo>
                <a:lnTo>
                  <a:pt x="0" y="808994"/>
                </a:lnTo>
                <a:lnTo>
                  <a:pt x="0" y="0"/>
                </a:lnTo>
              </a:path>
            </a:pathLst>
          </a:custGeom>
          <a:ln>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p>
        </p:txBody>
      </p:sp>
      <p:cxnSp>
        <p:nvCxnSpPr>
          <p:cNvPr id="160" name="Straight Arrow Connector 159">
            <a:extLst>
              <a:ext uri="{FF2B5EF4-FFF2-40B4-BE49-F238E27FC236}">
                <a16:creationId xmlns:a16="http://schemas.microsoft.com/office/drawing/2014/main" id="{DC5E3382-D2A2-49E2-A6BF-5A024BF8E628}"/>
              </a:ext>
              <a:ext uri="{C183D7F6-B498-43B3-948B-1728B52AA6E4}">
                <adec:decorative xmlns:adec="http://schemas.microsoft.com/office/drawing/2017/decorative" val="1"/>
              </a:ext>
            </a:extLst>
          </p:cNvPr>
          <p:cNvCxnSpPr>
            <a:cxnSpLocks/>
          </p:cNvCxnSpPr>
          <p:nvPr/>
        </p:nvCxnSpPr>
        <p:spPr>
          <a:xfrm flipH="1">
            <a:off x="3745915" y="4954490"/>
            <a:ext cx="293301" cy="0"/>
          </a:xfrm>
          <a:prstGeom prst="straightConnector1">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92F1C6FA-6391-43C8-A632-ED251021381C}"/>
              </a:ext>
              <a:ext uri="{C183D7F6-B498-43B3-948B-1728B52AA6E4}">
                <adec:decorative xmlns:adec="http://schemas.microsoft.com/office/drawing/2017/decorative" val="1"/>
              </a:ext>
            </a:extLst>
          </p:cNvPr>
          <p:cNvCxnSpPr>
            <a:cxnSpLocks/>
          </p:cNvCxnSpPr>
          <p:nvPr/>
        </p:nvCxnSpPr>
        <p:spPr>
          <a:xfrm flipH="1">
            <a:off x="5543067" y="4273861"/>
            <a:ext cx="198405" cy="0"/>
          </a:xfrm>
          <a:prstGeom prst="straightConnector1">
            <a:avLst/>
          </a:prstGeom>
          <a:ln>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16" name="Straight Arrow Connector 4115">
            <a:extLst>
              <a:ext uri="{FF2B5EF4-FFF2-40B4-BE49-F238E27FC236}">
                <a16:creationId xmlns:a16="http://schemas.microsoft.com/office/drawing/2014/main" id="{44E3E2F1-7219-4D22-84DD-C629937A8492}"/>
              </a:ext>
              <a:ext uri="{C183D7F6-B498-43B3-948B-1728B52AA6E4}">
                <adec:decorative xmlns:adec="http://schemas.microsoft.com/office/drawing/2017/decorative" val="1"/>
              </a:ext>
            </a:extLst>
          </p:cNvPr>
          <p:cNvCxnSpPr/>
          <p:nvPr/>
        </p:nvCxnSpPr>
        <p:spPr>
          <a:xfrm>
            <a:off x="2176116" y="3869662"/>
            <a:ext cx="0" cy="15795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5BCA7893-0D36-4FA7-98D5-A98B18D0123B}"/>
              </a:ext>
              <a:ext uri="{C183D7F6-B498-43B3-948B-1728B52AA6E4}">
                <adec:decorative xmlns:adec="http://schemas.microsoft.com/office/drawing/2017/decorative" val="1"/>
              </a:ext>
            </a:extLst>
          </p:cNvPr>
          <p:cNvCxnSpPr/>
          <p:nvPr/>
        </p:nvCxnSpPr>
        <p:spPr>
          <a:xfrm>
            <a:off x="2176116" y="4522822"/>
            <a:ext cx="0" cy="157957"/>
          </a:xfrm>
          <a:prstGeom prst="straightConnector1">
            <a:avLst/>
          </a:prstGeom>
          <a:ln>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4117" name="Freeform: Shape 4116">
            <a:extLst>
              <a:ext uri="{FF2B5EF4-FFF2-40B4-BE49-F238E27FC236}">
                <a16:creationId xmlns:a16="http://schemas.microsoft.com/office/drawing/2014/main" id="{A64724A2-C6A9-490C-A4B9-89EF5A8D04DE}"/>
              </a:ext>
              <a:ext uri="{C183D7F6-B498-43B3-948B-1728B52AA6E4}">
                <adec:decorative xmlns:adec="http://schemas.microsoft.com/office/drawing/2017/decorative" val="1"/>
              </a:ext>
            </a:extLst>
          </p:cNvPr>
          <p:cNvSpPr/>
          <p:nvPr/>
        </p:nvSpPr>
        <p:spPr bwMode="auto">
          <a:xfrm>
            <a:off x="2668259" y="4465971"/>
            <a:ext cx="1195006" cy="311616"/>
          </a:xfrm>
          <a:custGeom>
            <a:avLst/>
            <a:gdLst>
              <a:gd name="connsiteX0" fmla="*/ 1101496 w 1101496"/>
              <a:gd name="connsiteY0" fmla="*/ 0 h 287232"/>
              <a:gd name="connsiteX1" fmla="*/ 260880 w 1101496"/>
              <a:gd name="connsiteY1" fmla="*/ 0 h 287232"/>
              <a:gd name="connsiteX2" fmla="*/ 260880 w 1101496"/>
              <a:gd name="connsiteY2" fmla="*/ 287232 h 287232"/>
              <a:gd name="connsiteX3" fmla="*/ 0 w 1101496"/>
              <a:gd name="connsiteY3" fmla="*/ 287232 h 287232"/>
            </a:gdLst>
            <a:ahLst/>
            <a:cxnLst>
              <a:cxn ang="0">
                <a:pos x="connsiteX0" y="connsiteY0"/>
              </a:cxn>
              <a:cxn ang="0">
                <a:pos x="connsiteX1" y="connsiteY1"/>
              </a:cxn>
              <a:cxn ang="0">
                <a:pos x="connsiteX2" y="connsiteY2"/>
              </a:cxn>
              <a:cxn ang="0">
                <a:pos x="connsiteX3" y="connsiteY3"/>
              </a:cxn>
            </a:cxnLst>
            <a:rect l="l" t="t" r="r" b="b"/>
            <a:pathLst>
              <a:path w="1101496" h="287232">
                <a:moveTo>
                  <a:pt x="1101496" y="0"/>
                </a:moveTo>
                <a:lnTo>
                  <a:pt x="260880" y="0"/>
                </a:lnTo>
                <a:lnTo>
                  <a:pt x="260880" y="287232"/>
                </a:lnTo>
                <a:lnTo>
                  <a:pt x="0" y="287232"/>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4118" name="Freeform: Shape 4117">
            <a:extLst>
              <a:ext uri="{FF2B5EF4-FFF2-40B4-BE49-F238E27FC236}">
                <a16:creationId xmlns:a16="http://schemas.microsoft.com/office/drawing/2014/main" id="{C4FE117F-F85C-4D63-92FB-B35225DBAAE6}"/>
              </a:ext>
              <a:ext uri="{C183D7F6-B498-43B3-948B-1728B52AA6E4}">
                <adec:decorative xmlns:adec="http://schemas.microsoft.com/office/drawing/2017/decorative" val="1"/>
              </a:ext>
            </a:extLst>
          </p:cNvPr>
          <p:cNvSpPr/>
          <p:nvPr/>
        </p:nvSpPr>
        <p:spPr bwMode="auto">
          <a:xfrm>
            <a:off x="4299405" y="3636369"/>
            <a:ext cx="488866" cy="57177"/>
          </a:xfrm>
          <a:custGeom>
            <a:avLst/>
            <a:gdLst>
              <a:gd name="connsiteX0" fmla="*/ 450612 w 450612"/>
              <a:gd name="connsiteY0" fmla="*/ 0 h 52703"/>
              <a:gd name="connsiteX1" fmla="*/ 450612 w 450612"/>
              <a:gd name="connsiteY1" fmla="*/ 52703 h 52703"/>
              <a:gd name="connsiteX2" fmla="*/ 0 w 450612"/>
              <a:gd name="connsiteY2" fmla="*/ 52703 h 52703"/>
            </a:gdLst>
            <a:ahLst/>
            <a:cxnLst>
              <a:cxn ang="0">
                <a:pos x="connsiteX0" y="connsiteY0"/>
              </a:cxn>
              <a:cxn ang="0">
                <a:pos x="connsiteX1" y="connsiteY1"/>
              </a:cxn>
              <a:cxn ang="0">
                <a:pos x="connsiteX2" y="connsiteY2"/>
              </a:cxn>
            </a:cxnLst>
            <a:rect l="l" t="t" r="r" b="b"/>
            <a:pathLst>
              <a:path w="450612" h="52703">
                <a:moveTo>
                  <a:pt x="450612" y="0"/>
                </a:moveTo>
                <a:lnTo>
                  <a:pt x="450612" y="52703"/>
                </a:lnTo>
                <a:lnTo>
                  <a:pt x="0" y="52703"/>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cxnSp>
        <p:nvCxnSpPr>
          <p:cNvPr id="172" name="Straight Arrow Connector 171">
            <a:extLst>
              <a:ext uri="{FF2B5EF4-FFF2-40B4-BE49-F238E27FC236}">
                <a16:creationId xmlns:a16="http://schemas.microsoft.com/office/drawing/2014/main" id="{54A61E04-CBF4-49C6-B99C-3753E1663531}"/>
              </a:ext>
              <a:ext uri="{C183D7F6-B498-43B3-948B-1728B52AA6E4}">
                <adec:decorative xmlns:adec="http://schemas.microsoft.com/office/drawing/2017/decorative" val="1"/>
              </a:ext>
            </a:extLst>
          </p:cNvPr>
          <p:cNvCxnSpPr>
            <a:cxnSpLocks/>
          </p:cNvCxnSpPr>
          <p:nvPr/>
        </p:nvCxnSpPr>
        <p:spPr>
          <a:xfrm flipH="1">
            <a:off x="4235276" y="5752646"/>
            <a:ext cx="396811" cy="0"/>
          </a:xfrm>
          <a:prstGeom prst="straightConnector1">
            <a:avLst/>
          </a:prstGeom>
          <a:ln>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C02EAABA-E521-4296-B0E1-8F4AB999FABF}"/>
              </a:ext>
              <a:ext uri="{C183D7F6-B498-43B3-948B-1728B52AA6E4}">
                <adec:decorative xmlns:adec="http://schemas.microsoft.com/office/drawing/2017/decorative" val="1"/>
              </a:ext>
            </a:extLst>
          </p:cNvPr>
          <p:cNvCxnSpPr>
            <a:cxnSpLocks/>
          </p:cNvCxnSpPr>
          <p:nvPr/>
        </p:nvCxnSpPr>
        <p:spPr>
          <a:xfrm flipH="1">
            <a:off x="1680433" y="5440045"/>
            <a:ext cx="284780" cy="125461"/>
          </a:xfrm>
          <a:prstGeom prst="straightConnector1">
            <a:avLst/>
          </a:prstGeom>
          <a:ln>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8A3E9104-CAAB-4988-96E9-EA314882BB6E}"/>
              </a:ext>
              <a:ext uri="{C183D7F6-B498-43B3-948B-1728B52AA6E4}">
                <adec:decorative xmlns:adec="http://schemas.microsoft.com/office/drawing/2017/decorative" val="1"/>
              </a:ext>
            </a:extLst>
          </p:cNvPr>
          <p:cNvCxnSpPr>
            <a:cxnSpLocks/>
          </p:cNvCxnSpPr>
          <p:nvPr/>
        </p:nvCxnSpPr>
        <p:spPr>
          <a:xfrm>
            <a:off x="2317320" y="5443505"/>
            <a:ext cx="271003" cy="160336"/>
          </a:xfrm>
          <a:prstGeom prst="straightConnector1">
            <a:avLst/>
          </a:prstGeom>
          <a:ln>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5467B88-F30C-4834-B9F5-227317F76B1D}"/>
              </a:ext>
              <a:ext uri="{C183D7F6-B498-43B3-948B-1728B52AA6E4}">
                <adec:decorative xmlns:adec="http://schemas.microsoft.com/office/drawing/2017/decorative" val="1"/>
              </a:ext>
            </a:extLst>
          </p:cNvPr>
          <p:cNvCxnSpPr>
            <a:cxnSpLocks/>
          </p:cNvCxnSpPr>
          <p:nvPr/>
        </p:nvCxnSpPr>
        <p:spPr>
          <a:xfrm>
            <a:off x="2141267" y="5430670"/>
            <a:ext cx="0" cy="164118"/>
          </a:xfrm>
          <a:prstGeom prst="line">
            <a:avLst/>
          </a:prstGeom>
          <a:ln>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4129" name="Group 4128">
            <a:extLst>
              <a:ext uri="{FF2B5EF4-FFF2-40B4-BE49-F238E27FC236}">
                <a16:creationId xmlns:a16="http://schemas.microsoft.com/office/drawing/2014/main" id="{1731F3E6-B648-44BD-893F-557BB0948671}"/>
              </a:ext>
              <a:ext uri="{C183D7F6-B498-43B3-948B-1728B52AA6E4}">
                <adec:decorative xmlns:adec="http://schemas.microsoft.com/office/drawing/2017/decorative" val="1"/>
              </a:ext>
            </a:extLst>
          </p:cNvPr>
          <p:cNvGrpSpPr/>
          <p:nvPr/>
        </p:nvGrpSpPr>
        <p:grpSpPr>
          <a:xfrm>
            <a:off x="1091121" y="4842007"/>
            <a:ext cx="455556" cy="132046"/>
            <a:chOff x="1086798" y="4797085"/>
            <a:chExt cx="419909" cy="121713"/>
          </a:xfrm>
        </p:grpSpPr>
        <p:pic>
          <p:nvPicPr>
            <p:cNvPr id="4098" name="Picture 2" descr="See the source image">
              <a:extLst>
                <a:ext uri="{FF2B5EF4-FFF2-40B4-BE49-F238E27FC236}">
                  <a16:creationId xmlns:a16="http://schemas.microsoft.com/office/drawing/2014/main" id="{0DD1A262-1F8D-4DA9-B173-82E0BCC059C5}"/>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86798" y="4797085"/>
              <a:ext cx="419909" cy="121713"/>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2" descr="See the source image">
              <a:extLst>
                <a:ext uri="{FF2B5EF4-FFF2-40B4-BE49-F238E27FC236}">
                  <a16:creationId xmlns:a16="http://schemas.microsoft.com/office/drawing/2014/main" id="{3DD12D0B-2AAB-4946-9DE4-6DBEE7FC4145}"/>
                </a:ext>
              </a:extLst>
            </p:cNvPr>
            <p:cNvPicPr>
              <a:picLocks noChangeAspect="1" noChangeArrowheads="1"/>
            </p:cNvPicPr>
            <p:nvPr/>
          </p:nvPicPr>
          <p:blipFill rotWithShape="1">
            <a:blip r:embed="rId28">
              <a:extLst>
                <a:ext uri="{BEBA8EAE-BF5A-486C-A8C5-ECC9F3942E4B}">
                  <a14:imgProps xmlns:a14="http://schemas.microsoft.com/office/drawing/2010/main">
                    <a14:imgLayer r:embed="rId29">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1086799" y="4797086"/>
              <a:ext cx="331088" cy="1217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5">
            <a:extLst>
              <a:ext uri="{FF2B5EF4-FFF2-40B4-BE49-F238E27FC236}">
                <a16:creationId xmlns:a16="http://schemas.microsoft.com/office/drawing/2014/main" id="{E7775D45-5918-48A6-915F-5B3EE766F8A6}"/>
              </a:ext>
              <a:ext uri="{C183D7F6-B498-43B3-948B-1728B52AA6E4}">
                <adec:decorative xmlns:adec="http://schemas.microsoft.com/office/drawing/2017/decorative" val="1"/>
              </a:ext>
            </a:extLst>
          </p:cNvPr>
          <p:cNvGrpSpPr>
            <a:grpSpLocks noChangeAspect="1"/>
          </p:cNvGrpSpPr>
          <p:nvPr/>
        </p:nvGrpSpPr>
        <p:grpSpPr bwMode="auto">
          <a:xfrm>
            <a:off x="4077362" y="4784152"/>
            <a:ext cx="415277" cy="305067"/>
            <a:chOff x="2099" y="2414"/>
            <a:chExt cx="260" cy="191"/>
          </a:xfrm>
        </p:grpSpPr>
        <p:sp>
          <p:nvSpPr>
            <p:cNvPr id="36" name="AutoShape 4">
              <a:extLst>
                <a:ext uri="{FF2B5EF4-FFF2-40B4-BE49-F238E27FC236}">
                  <a16:creationId xmlns:a16="http://schemas.microsoft.com/office/drawing/2014/main" id="{124CBCA4-FC37-48F8-884E-77DE3DBB898C}"/>
                </a:ext>
              </a:extLst>
            </p:cNvPr>
            <p:cNvSpPr>
              <a:spLocks noChangeAspect="1" noChangeArrowheads="1" noTextEdit="1"/>
            </p:cNvSpPr>
            <p:nvPr/>
          </p:nvSpPr>
          <p:spPr bwMode="auto">
            <a:xfrm>
              <a:off x="2099" y="2416"/>
              <a:ext cx="260"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8" name="Freeform 6">
              <a:extLst>
                <a:ext uri="{FF2B5EF4-FFF2-40B4-BE49-F238E27FC236}">
                  <a16:creationId xmlns:a16="http://schemas.microsoft.com/office/drawing/2014/main" id="{6FE059AE-4F8E-4C8C-9195-00F8AE0115C2}"/>
                </a:ext>
              </a:extLst>
            </p:cNvPr>
            <p:cNvSpPr>
              <a:spLocks noEditPoints="1"/>
            </p:cNvSpPr>
            <p:nvPr/>
          </p:nvSpPr>
          <p:spPr bwMode="auto">
            <a:xfrm>
              <a:off x="2234"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8 w 29"/>
                <a:gd name="T11" fmla="*/ 54 h 64"/>
                <a:gd name="T12" fmla="*/ 18 w 29"/>
                <a:gd name="T13" fmla="*/ 11 h 64"/>
                <a:gd name="T14" fmla="*/ 27 w 29"/>
                <a:gd name="T15" fmla="*/ 8 h 64"/>
                <a:gd name="T16" fmla="*/ 27 w 29"/>
                <a:gd name="T17" fmla="*/ 57 h 64"/>
                <a:gd name="T18" fmla="*/ 18 w 29"/>
                <a:gd name="T19" fmla="*/ 54 h 64"/>
                <a:gd name="T20" fmla="*/ 9 w 29"/>
                <a:gd name="T21" fmla="*/ 51 h 64"/>
                <a:gd name="T22" fmla="*/ 9 w 29"/>
                <a:gd name="T23" fmla="*/ 12 h 64"/>
                <a:gd name="T24" fmla="*/ 16 w 29"/>
                <a:gd name="T25" fmla="*/ 11 h 64"/>
                <a:gd name="T26" fmla="*/ 16 w 29"/>
                <a:gd name="T27" fmla="*/ 54 h 64"/>
                <a:gd name="T28" fmla="*/ 9 w 29"/>
                <a:gd name="T29" fmla="*/ 51 h 64"/>
                <a:gd name="T30" fmla="*/ 2 w 29"/>
                <a:gd name="T31" fmla="*/ 49 h 64"/>
                <a:gd name="T32" fmla="*/ 2 w 29"/>
                <a:gd name="T33" fmla="*/ 15 h 64"/>
                <a:gd name="T34" fmla="*/ 7 w 29"/>
                <a:gd name="T35" fmla="*/ 14 h 64"/>
                <a:gd name="T36" fmla="*/ 7 w 29"/>
                <a:gd name="T37" fmla="*/ 51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8" y="54"/>
                  </a:moveTo>
                  <a:lnTo>
                    <a:pt x="18" y="11"/>
                  </a:lnTo>
                  <a:lnTo>
                    <a:pt x="27" y="8"/>
                  </a:lnTo>
                  <a:lnTo>
                    <a:pt x="27" y="57"/>
                  </a:lnTo>
                  <a:lnTo>
                    <a:pt x="18" y="54"/>
                  </a:lnTo>
                  <a:close/>
                  <a:moveTo>
                    <a:pt x="9" y="51"/>
                  </a:moveTo>
                  <a:lnTo>
                    <a:pt x="9" y="12"/>
                  </a:lnTo>
                  <a:lnTo>
                    <a:pt x="16" y="11"/>
                  </a:lnTo>
                  <a:lnTo>
                    <a:pt x="16" y="54"/>
                  </a:lnTo>
                  <a:lnTo>
                    <a:pt x="9" y="51"/>
                  </a:lnTo>
                  <a:close/>
                  <a:moveTo>
                    <a:pt x="2" y="49"/>
                  </a:moveTo>
                  <a:lnTo>
                    <a:pt x="2" y="15"/>
                  </a:lnTo>
                  <a:lnTo>
                    <a:pt x="7" y="14"/>
                  </a:lnTo>
                  <a:lnTo>
                    <a:pt x="7" y="51"/>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9" name="Freeform 7">
              <a:extLst>
                <a:ext uri="{FF2B5EF4-FFF2-40B4-BE49-F238E27FC236}">
                  <a16:creationId xmlns:a16="http://schemas.microsoft.com/office/drawing/2014/main" id="{F030A403-E213-48F4-B7F2-439A8778ADB0}"/>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0" name="Freeform 8">
              <a:extLst>
                <a:ext uri="{FF2B5EF4-FFF2-40B4-BE49-F238E27FC236}">
                  <a16:creationId xmlns:a16="http://schemas.microsoft.com/office/drawing/2014/main" id="{851757C8-56A1-42C1-B54A-2437790B26E1}"/>
                </a:ext>
              </a:extLst>
            </p:cNvPr>
            <p:cNvSpPr>
              <a:spLocks noEditPoints="1"/>
            </p:cNvSpPr>
            <p:nvPr/>
          </p:nvSpPr>
          <p:spPr bwMode="auto">
            <a:xfrm>
              <a:off x="2142"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7 w 29"/>
                <a:gd name="T11" fmla="*/ 54 h 64"/>
                <a:gd name="T12" fmla="*/ 17 w 29"/>
                <a:gd name="T13" fmla="*/ 11 h 64"/>
                <a:gd name="T14" fmla="*/ 26 w 29"/>
                <a:gd name="T15" fmla="*/ 8 h 64"/>
                <a:gd name="T16" fmla="*/ 26 w 29"/>
                <a:gd name="T17" fmla="*/ 57 h 64"/>
                <a:gd name="T18" fmla="*/ 17 w 29"/>
                <a:gd name="T19" fmla="*/ 54 h 64"/>
                <a:gd name="T20" fmla="*/ 8 w 29"/>
                <a:gd name="T21" fmla="*/ 51 h 64"/>
                <a:gd name="T22" fmla="*/ 8 w 29"/>
                <a:gd name="T23" fmla="*/ 12 h 64"/>
                <a:gd name="T24" fmla="*/ 16 w 29"/>
                <a:gd name="T25" fmla="*/ 11 h 64"/>
                <a:gd name="T26" fmla="*/ 16 w 29"/>
                <a:gd name="T27" fmla="*/ 54 h 64"/>
                <a:gd name="T28" fmla="*/ 8 w 29"/>
                <a:gd name="T29" fmla="*/ 51 h 64"/>
                <a:gd name="T30" fmla="*/ 1 w 29"/>
                <a:gd name="T31" fmla="*/ 49 h 64"/>
                <a:gd name="T32" fmla="*/ 1 w 29"/>
                <a:gd name="T33" fmla="*/ 15 h 64"/>
                <a:gd name="T34" fmla="*/ 7 w 29"/>
                <a:gd name="T35" fmla="*/ 14 h 64"/>
                <a:gd name="T36" fmla="*/ 7 w 29"/>
                <a:gd name="T37" fmla="*/ 51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7" y="54"/>
                  </a:moveTo>
                  <a:lnTo>
                    <a:pt x="17" y="11"/>
                  </a:lnTo>
                  <a:lnTo>
                    <a:pt x="26" y="8"/>
                  </a:lnTo>
                  <a:lnTo>
                    <a:pt x="26" y="57"/>
                  </a:lnTo>
                  <a:lnTo>
                    <a:pt x="17" y="54"/>
                  </a:lnTo>
                  <a:close/>
                  <a:moveTo>
                    <a:pt x="8" y="51"/>
                  </a:moveTo>
                  <a:lnTo>
                    <a:pt x="8" y="12"/>
                  </a:lnTo>
                  <a:lnTo>
                    <a:pt x="16" y="11"/>
                  </a:lnTo>
                  <a:lnTo>
                    <a:pt x="16" y="54"/>
                  </a:lnTo>
                  <a:lnTo>
                    <a:pt x="8" y="51"/>
                  </a:lnTo>
                  <a:close/>
                  <a:moveTo>
                    <a:pt x="1" y="49"/>
                  </a:moveTo>
                  <a:lnTo>
                    <a:pt x="1" y="15"/>
                  </a:lnTo>
                  <a:lnTo>
                    <a:pt x="7" y="14"/>
                  </a:lnTo>
                  <a:lnTo>
                    <a:pt x="7" y="51"/>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1" name="Freeform 9">
              <a:extLst>
                <a:ext uri="{FF2B5EF4-FFF2-40B4-BE49-F238E27FC236}">
                  <a16:creationId xmlns:a16="http://schemas.microsoft.com/office/drawing/2014/main" id="{E56C546C-6181-4305-A31C-7D83EC47FD64}"/>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2" name="Freeform 10">
              <a:extLst>
                <a:ext uri="{FF2B5EF4-FFF2-40B4-BE49-F238E27FC236}">
                  <a16:creationId xmlns:a16="http://schemas.microsoft.com/office/drawing/2014/main" id="{FE948DD8-E1D3-4668-8633-D30843352B62}"/>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3" name="Freeform 11">
              <a:extLst>
                <a:ext uri="{FF2B5EF4-FFF2-40B4-BE49-F238E27FC236}">
                  <a16:creationId xmlns:a16="http://schemas.microsoft.com/office/drawing/2014/main" id="{556B20BA-AD83-4CCE-B42F-C8E8049DBCC8}"/>
                </a:ext>
              </a:extLst>
            </p:cNvPr>
            <p:cNvSpPr>
              <a:spLocks noEditPoints="1"/>
            </p:cNvSpPr>
            <p:nvPr/>
          </p:nvSpPr>
          <p:spPr bwMode="auto">
            <a:xfrm>
              <a:off x="2142"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7 w 29"/>
                <a:gd name="T11" fmla="*/ 53 h 64"/>
                <a:gd name="T12" fmla="*/ 17 w 29"/>
                <a:gd name="T13" fmla="*/ 10 h 64"/>
                <a:gd name="T14" fmla="*/ 26 w 29"/>
                <a:gd name="T15" fmla="*/ 7 h 64"/>
                <a:gd name="T16" fmla="*/ 26 w 29"/>
                <a:gd name="T17" fmla="*/ 56 h 64"/>
                <a:gd name="T18" fmla="*/ 17 w 29"/>
                <a:gd name="T19" fmla="*/ 53 h 64"/>
                <a:gd name="T20" fmla="*/ 8 w 29"/>
                <a:gd name="T21" fmla="*/ 50 h 64"/>
                <a:gd name="T22" fmla="*/ 8 w 29"/>
                <a:gd name="T23" fmla="*/ 12 h 64"/>
                <a:gd name="T24" fmla="*/ 16 w 29"/>
                <a:gd name="T25" fmla="*/ 10 h 64"/>
                <a:gd name="T26" fmla="*/ 16 w 29"/>
                <a:gd name="T27" fmla="*/ 53 h 64"/>
                <a:gd name="T28" fmla="*/ 8 w 29"/>
                <a:gd name="T29" fmla="*/ 50 h 64"/>
                <a:gd name="T30" fmla="*/ 1 w 29"/>
                <a:gd name="T31" fmla="*/ 49 h 64"/>
                <a:gd name="T32" fmla="*/ 1 w 29"/>
                <a:gd name="T33" fmla="*/ 15 h 64"/>
                <a:gd name="T34" fmla="*/ 7 w 29"/>
                <a:gd name="T35" fmla="*/ 13 h 64"/>
                <a:gd name="T36" fmla="*/ 7 w 29"/>
                <a:gd name="T37" fmla="*/ 50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7" y="53"/>
                  </a:moveTo>
                  <a:lnTo>
                    <a:pt x="17" y="10"/>
                  </a:lnTo>
                  <a:lnTo>
                    <a:pt x="26" y="7"/>
                  </a:lnTo>
                  <a:lnTo>
                    <a:pt x="26" y="56"/>
                  </a:lnTo>
                  <a:lnTo>
                    <a:pt x="17" y="53"/>
                  </a:lnTo>
                  <a:close/>
                  <a:moveTo>
                    <a:pt x="8" y="50"/>
                  </a:moveTo>
                  <a:lnTo>
                    <a:pt x="8" y="12"/>
                  </a:lnTo>
                  <a:lnTo>
                    <a:pt x="16" y="10"/>
                  </a:lnTo>
                  <a:lnTo>
                    <a:pt x="16" y="53"/>
                  </a:lnTo>
                  <a:lnTo>
                    <a:pt x="8" y="50"/>
                  </a:lnTo>
                  <a:close/>
                  <a:moveTo>
                    <a:pt x="1" y="49"/>
                  </a:moveTo>
                  <a:lnTo>
                    <a:pt x="1" y="15"/>
                  </a:lnTo>
                  <a:lnTo>
                    <a:pt x="7" y="13"/>
                  </a:lnTo>
                  <a:lnTo>
                    <a:pt x="7" y="50"/>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4" name="Freeform 12">
              <a:extLst>
                <a:ext uri="{FF2B5EF4-FFF2-40B4-BE49-F238E27FC236}">
                  <a16:creationId xmlns:a16="http://schemas.microsoft.com/office/drawing/2014/main" id="{9621397B-75B7-4C5B-8577-D24599B73D8A}"/>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5" name="Freeform 13">
              <a:extLst>
                <a:ext uri="{FF2B5EF4-FFF2-40B4-BE49-F238E27FC236}">
                  <a16:creationId xmlns:a16="http://schemas.microsoft.com/office/drawing/2014/main" id="{BD085A91-B05D-48DA-B681-7A9FA1F3F614}"/>
                </a:ext>
              </a:extLst>
            </p:cNvPr>
            <p:cNvSpPr>
              <a:spLocks noEditPoints="1"/>
            </p:cNvSpPr>
            <p:nvPr/>
          </p:nvSpPr>
          <p:spPr bwMode="auto">
            <a:xfrm>
              <a:off x="2234"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8 w 29"/>
                <a:gd name="T11" fmla="*/ 53 h 64"/>
                <a:gd name="T12" fmla="*/ 18 w 29"/>
                <a:gd name="T13" fmla="*/ 10 h 64"/>
                <a:gd name="T14" fmla="*/ 27 w 29"/>
                <a:gd name="T15" fmla="*/ 7 h 64"/>
                <a:gd name="T16" fmla="*/ 27 w 29"/>
                <a:gd name="T17" fmla="*/ 56 h 64"/>
                <a:gd name="T18" fmla="*/ 18 w 29"/>
                <a:gd name="T19" fmla="*/ 53 h 64"/>
                <a:gd name="T20" fmla="*/ 9 w 29"/>
                <a:gd name="T21" fmla="*/ 50 h 64"/>
                <a:gd name="T22" fmla="*/ 9 w 29"/>
                <a:gd name="T23" fmla="*/ 12 h 64"/>
                <a:gd name="T24" fmla="*/ 16 w 29"/>
                <a:gd name="T25" fmla="*/ 10 h 64"/>
                <a:gd name="T26" fmla="*/ 16 w 29"/>
                <a:gd name="T27" fmla="*/ 53 h 64"/>
                <a:gd name="T28" fmla="*/ 9 w 29"/>
                <a:gd name="T29" fmla="*/ 50 h 64"/>
                <a:gd name="T30" fmla="*/ 2 w 29"/>
                <a:gd name="T31" fmla="*/ 49 h 64"/>
                <a:gd name="T32" fmla="*/ 2 w 29"/>
                <a:gd name="T33" fmla="*/ 15 h 64"/>
                <a:gd name="T34" fmla="*/ 7 w 29"/>
                <a:gd name="T35" fmla="*/ 13 h 64"/>
                <a:gd name="T36" fmla="*/ 7 w 29"/>
                <a:gd name="T37" fmla="*/ 50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8" y="53"/>
                  </a:moveTo>
                  <a:lnTo>
                    <a:pt x="18" y="10"/>
                  </a:lnTo>
                  <a:lnTo>
                    <a:pt x="27" y="7"/>
                  </a:lnTo>
                  <a:lnTo>
                    <a:pt x="27" y="56"/>
                  </a:lnTo>
                  <a:lnTo>
                    <a:pt x="18" y="53"/>
                  </a:lnTo>
                  <a:close/>
                  <a:moveTo>
                    <a:pt x="9" y="50"/>
                  </a:moveTo>
                  <a:lnTo>
                    <a:pt x="9" y="12"/>
                  </a:lnTo>
                  <a:lnTo>
                    <a:pt x="16" y="10"/>
                  </a:lnTo>
                  <a:lnTo>
                    <a:pt x="16" y="53"/>
                  </a:lnTo>
                  <a:lnTo>
                    <a:pt x="9" y="50"/>
                  </a:lnTo>
                  <a:close/>
                  <a:moveTo>
                    <a:pt x="2" y="49"/>
                  </a:moveTo>
                  <a:lnTo>
                    <a:pt x="2" y="15"/>
                  </a:lnTo>
                  <a:lnTo>
                    <a:pt x="7" y="13"/>
                  </a:lnTo>
                  <a:lnTo>
                    <a:pt x="7" y="50"/>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6" name="Freeform 14">
              <a:extLst>
                <a:ext uri="{FF2B5EF4-FFF2-40B4-BE49-F238E27FC236}">
                  <a16:creationId xmlns:a16="http://schemas.microsoft.com/office/drawing/2014/main" id="{581776BD-B813-48B9-A7E9-7473806E880C}"/>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7" name="Freeform 15">
              <a:extLst>
                <a:ext uri="{FF2B5EF4-FFF2-40B4-BE49-F238E27FC236}">
                  <a16:creationId xmlns:a16="http://schemas.microsoft.com/office/drawing/2014/main" id="{1A070637-B39D-4B0A-A5FF-1D1E2196906F}"/>
                </a:ext>
              </a:extLst>
            </p:cNvPr>
            <p:cNvSpPr>
              <a:spLocks noEditPoints="1"/>
            </p:cNvSpPr>
            <p:nvPr/>
          </p:nvSpPr>
          <p:spPr bwMode="auto">
            <a:xfrm>
              <a:off x="2192" y="2478"/>
              <a:ext cx="29" cy="63"/>
            </a:xfrm>
            <a:custGeom>
              <a:avLst/>
              <a:gdLst>
                <a:gd name="T0" fmla="*/ 17 w 29"/>
                <a:gd name="T1" fmla="*/ 54 h 63"/>
                <a:gd name="T2" fmla="*/ 17 w 29"/>
                <a:gd name="T3" fmla="*/ 9 h 63"/>
                <a:gd name="T4" fmla="*/ 24 w 29"/>
                <a:gd name="T5" fmla="*/ 6 h 63"/>
                <a:gd name="T6" fmla="*/ 24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4" y="6"/>
                  </a:lnTo>
                  <a:lnTo>
                    <a:pt x="24"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8" name="Freeform 16">
              <a:extLst>
                <a:ext uri="{FF2B5EF4-FFF2-40B4-BE49-F238E27FC236}">
                  <a16:creationId xmlns:a16="http://schemas.microsoft.com/office/drawing/2014/main" id="{974D9E85-9211-4AA5-89EB-528AD2551AFF}"/>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9" name="Freeform 17">
              <a:extLst>
                <a:ext uri="{FF2B5EF4-FFF2-40B4-BE49-F238E27FC236}">
                  <a16:creationId xmlns:a16="http://schemas.microsoft.com/office/drawing/2014/main" id="{09E14B30-CB03-4518-9AF2-7CCD508D330A}"/>
                </a:ext>
              </a:extLst>
            </p:cNvPr>
            <p:cNvSpPr>
              <a:spLocks noEditPoints="1"/>
            </p:cNvSpPr>
            <p:nvPr/>
          </p:nvSpPr>
          <p:spPr bwMode="auto">
            <a:xfrm>
              <a:off x="2099" y="2478"/>
              <a:ext cx="29" cy="63"/>
            </a:xfrm>
            <a:custGeom>
              <a:avLst/>
              <a:gdLst>
                <a:gd name="T0" fmla="*/ 0 w 29"/>
                <a:gd name="T1" fmla="*/ 9 h 63"/>
                <a:gd name="T2" fmla="*/ 0 w 29"/>
                <a:gd name="T3" fmla="*/ 51 h 63"/>
                <a:gd name="T4" fmla="*/ 29 w 29"/>
                <a:gd name="T5" fmla="*/ 63 h 63"/>
                <a:gd name="T6" fmla="*/ 29 w 29"/>
                <a:gd name="T7" fmla="*/ 0 h 63"/>
                <a:gd name="T8" fmla="*/ 0 w 29"/>
                <a:gd name="T9" fmla="*/ 9 h 63"/>
                <a:gd name="T10" fmla="*/ 18 w 29"/>
                <a:gd name="T11" fmla="*/ 54 h 63"/>
                <a:gd name="T12" fmla="*/ 18 w 29"/>
                <a:gd name="T13" fmla="*/ 9 h 63"/>
                <a:gd name="T14" fmla="*/ 26 w 29"/>
                <a:gd name="T15" fmla="*/ 6 h 63"/>
                <a:gd name="T16" fmla="*/ 26 w 29"/>
                <a:gd name="T17" fmla="*/ 55 h 63"/>
                <a:gd name="T18" fmla="*/ 18 w 29"/>
                <a:gd name="T19" fmla="*/ 54 h 63"/>
                <a:gd name="T20" fmla="*/ 9 w 29"/>
                <a:gd name="T21" fmla="*/ 51 h 63"/>
                <a:gd name="T22" fmla="*/ 9 w 29"/>
                <a:gd name="T23" fmla="*/ 12 h 63"/>
                <a:gd name="T24" fmla="*/ 15 w 29"/>
                <a:gd name="T25" fmla="*/ 11 h 63"/>
                <a:gd name="T26" fmla="*/ 15 w 29"/>
                <a:gd name="T27" fmla="*/ 52 h 63"/>
                <a:gd name="T28" fmla="*/ 9 w 29"/>
                <a:gd name="T29" fmla="*/ 51 h 63"/>
                <a:gd name="T30" fmla="*/ 1 w 29"/>
                <a:gd name="T31" fmla="*/ 48 h 63"/>
                <a:gd name="T32" fmla="*/ 1 w 29"/>
                <a:gd name="T33" fmla="*/ 14 h 63"/>
                <a:gd name="T34" fmla="*/ 6 w 29"/>
                <a:gd name="T35" fmla="*/ 12 h 63"/>
                <a:gd name="T36" fmla="*/ 6 w 29"/>
                <a:gd name="T37" fmla="*/ 49 h 63"/>
                <a:gd name="T38" fmla="*/ 1 w 29"/>
                <a:gd name="T3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0" y="9"/>
                  </a:moveTo>
                  <a:lnTo>
                    <a:pt x="0" y="51"/>
                  </a:lnTo>
                  <a:lnTo>
                    <a:pt x="29" y="63"/>
                  </a:lnTo>
                  <a:lnTo>
                    <a:pt x="29" y="0"/>
                  </a:lnTo>
                  <a:lnTo>
                    <a:pt x="0" y="9"/>
                  </a:lnTo>
                  <a:close/>
                  <a:moveTo>
                    <a:pt x="18" y="54"/>
                  </a:moveTo>
                  <a:lnTo>
                    <a:pt x="18" y="9"/>
                  </a:lnTo>
                  <a:lnTo>
                    <a:pt x="26" y="6"/>
                  </a:lnTo>
                  <a:lnTo>
                    <a:pt x="26" y="55"/>
                  </a:lnTo>
                  <a:lnTo>
                    <a:pt x="18" y="54"/>
                  </a:lnTo>
                  <a:close/>
                  <a:moveTo>
                    <a:pt x="9" y="51"/>
                  </a:moveTo>
                  <a:lnTo>
                    <a:pt x="9" y="12"/>
                  </a:lnTo>
                  <a:lnTo>
                    <a:pt x="15" y="11"/>
                  </a:lnTo>
                  <a:lnTo>
                    <a:pt x="15" y="52"/>
                  </a:lnTo>
                  <a:lnTo>
                    <a:pt x="9" y="51"/>
                  </a:lnTo>
                  <a:close/>
                  <a:moveTo>
                    <a:pt x="1" y="48"/>
                  </a:moveTo>
                  <a:lnTo>
                    <a:pt x="1" y="14"/>
                  </a:lnTo>
                  <a:lnTo>
                    <a:pt x="6" y="12"/>
                  </a:lnTo>
                  <a:lnTo>
                    <a:pt x="6" y="49"/>
                  </a:lnTo>
                  <a:lnTo>
                    <a:pt x="1" y="48"/>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0" name="Freeform 18">
              <a:extLst>
                <a:ext uri="{FF2B5EF4-FFF2-40B4-BE49-F238E27FC236}">
                  <a16:creationId xmlns:a16="http://schemas.microsoft.com/office/drawing/2014/main" id="{1705377F-88B5-4EBB-844A-00641533D501}"/>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1" name="Freeform 19">
              <a:extLst>
                <a:ext uri="{FF2B5EF4-FFF2-40B4-BE49-F238E27FC236}">
                  <a16:creationId xmlns:a16="http://schemas.microsoft.com/office/drawing/2014/main" id="{F70FD996-4891-4506-9FDA-00BD5A5DBB87}"/>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2" name="Freeform 20">
              <a:extLst>
                <a:ext uri="{FF2B5EF4-FFF2-40B4-BE49-F238E27FC236}">
                  <a16:creationId xmlns:a16="http://schemas.microsoft.com/office/drawing/2014/main" id="{20764818-A66C-4BDD-A60A-AB572C6A0214}"/>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3" name="Freeform 21">
              <a:extLst>
                <a:ext uri="{FF2B5EF4-FFF2-40B4-BE49-F238E27FC236}">
                  <a16:creationId xmlns:a16="http://schemas.microsoft.com/office/drawing/2014/main" id="{96107C33-14A0-4978-AEDB-AC2F09FC6FB3}"/>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4" name="Freeform 22">
              <a:extLst>
                <a:ext uri="{FF2B5EF4-FFF2-40B4-BE49-F238E27FC236}">
                  <a16:creationId xmlns:a16="http://schemas.microsoft.com/office/drawing/2014/main" id="{BEA52564-D3BA-4B50-9A01-7B5397832A37}"/>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5" name="Freeform 23">
              <a:extLst>
                <a:ext uri="{FF2B5EF4-FFF2-40B4-BE49-F238E27FC236}">
                  <a16:creationId xmlns:a16="http://schemas.microsoft.com/office/drawing/2014/main" id="{0039BAA1-6DB1-483E-8136-BE0AB611FCE8}"/>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6" name="Freeform 24">
              <a:extLst>
                <a:ext uri="{FF2B5EF4-FFF2-40B4-BE49-F238E27FC236}">
                  <a16:creationId xmlns:a16="http://schemas.microsoft.com/office/drawing/2014/main" id="{4D75D47F-186B-4C8C-84A2-4A6D149A2F5E}"/>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7" name="Freeform 25">
              <a:extLst>
                <a:ext uri="{FF2B5EF4-FFF2-40B4-BE49-F238E27FC236}">
                  <a16:creationId xmlns:a16="http://schemas.microsoft.com/office/drawing/2014/main" id="{DFAF1A0F-0737-4D1D-B756-4F9D9E8A8632}"/>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8" name="Freeform 26">
              <a:extLst>
                <a:ext uri="{FF2B5EF4-FFF2-40B4-BE49-F238E27FC236}">
                  <a16:creationId xmlns:a16="http://schemas.microsoft.com/office/drawing/2014/main" id="{C97436FE-D662-476B-A244-FA8334448BA8}"/>
                </a:ext>
              </a:extLst>
            </p:cNvPr>
            <p:cNvSpPr>
              <a:spLocks noEditPoints="1"/>
            </p:cNvSpPr>
            <p:nvPr/>
          </p:nvSpPr>
          <p:spPr bwMode="auto">
            <a:xfrm>
              <a:off x="2283" y="2478"/>
              <a:ext cx="29" cy="63"/>
            </a:xfrm>
            <a:custGeom>
              <a:avLst/>
              <a:gdLst>
                <a:gd name="T0" fmla="*/ 17 w 29"/>
                <a:gd name="T1" fmla="*/ 54 h 63"/>
                <a:gd name="T2" fmla="*/ 17 w 29"/>
                <a:gd name="T3" fmla="*/ 9 h 63"/>
                <a:gd name="T4" fmla="*/ 25 w 29"/>
                <a:gd name="T5" fmla="*/ 6 h 63"/>
                <a:gd name="T6" fmla="*/ 25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5" y="6"/>
                  </a:lnTo>
                  <a:lnTo>
                    <a:pt x="25"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pic>
        <p:nvPicPr>
          <p:cNvPr id="190" name="Graphic 189">
            <a:extLst>
              <a:ext uri="{FF2B5EF4-FFF2-40B4-BE49-F238E27FC236}">
                <a16:creationId xmlns:a16="http://schemas.microsoft.com/office/drawing/2014/main" id="{FF30D3FA-E3EE-46B5-92AF-248068EF0F90}"/>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235747" y="4762722"/>
            <a:ext cx="348203" cy="348203"/>
          </a:xfrm>
          <a:prstGeom prst="rect">
            <a:avLst/>
          </a:prstGeom>
        </p:spPr>
      </p:pic>
      <p:pic>
        <p:nvPicPr>
          <p:cNvPr id="3074" name="Picture 2" descr="Story logo">
            <a:extLst>
              <a:ext uri="{FF2B5EF4-FFF2-40B4-BE49-F238E27FC236}">
                <a16:creationId xmlns:a16="http://schemas.microsoft.com/office/drawing/2014/main" id="{44A1FE59-F4E1-47D9-9579-817D43B592C7}"/>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935850" y="93118"/>
            <a:ext cx="1164183" cy="1164183"/>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12">
            <a:extLst>
              <a:ext uri="{FF2B5EF4-FFF2-40B4-BE49-F238E27FC236}">
                <a16:creationId xmlns:a16="http://schemas.microsoft.com/office/drawing/2014/main" id="{950FF3E1-F2A1-476E-AE30-5F0A1658D3A9}"/>
              </a:ext>
            </a:extLst>
          </p:cNvPr>
          <p:cNvSpPr txBox="1">
            <a:spLocks/>
          </p:cNvSpPr>
          <p:nvPr/>
        </p:nvSpPr>
        <p:spPr>
          <a:xfrm>
            <a:off x="6096001" y="6366717"/>
            <a:ext cx="5717830" cy="600164"/>
          </a:xfrm>
          <a:prstGeom prst="rect">
            <a:avLst/>
          </a:prstGeom>
        </p:spPr>
        <p:txBody>
          <a:bodyPr vert="horz" wrap="square" lIns="0" tIns="0" rIns="0" bIns="0" rtlCol="0">
            <a:spAutoFit/>
          </a:bodyPr>
          <a:lstStyle>
            <a:lvl1pPr marL="0" marR="0" indent="0" algn="r" defTabSz="932742" rtl="0" eaLnBrk="1" fontAlgn="auto" latinLnBrk="0" hangingPunct="1">
              <a:lnSpc>
                <a:spcPct val="100000"/>
              </a:lnSpc>
              <a:spcBef>
                <a:spcPts val="1200"/>
              </a:spcBef>
              <a:spcAft>
                <a:spcPts val="600"/>
              </a:spcAft>
              <a:buClrTx/>
              <a:buSzPct val="90000"/>
              <a:buFont typeface="Wingdings" panose="05000000000000000000" pitchFamily="2" charset="2"/>
              <a:buNone/>
              <a:tabLst/>
              <a:defRPr sz="1200" b="0" kern="1200" spc="0" baseline="0">
                <a:solidFill>
                  <a:schemeClr val="tx1"/>
                </a:solidFill>
                <a:latin typeface="+mn-lt"/>
                <a:ea typeface="+mn-ea"/>
                <a:cs typeface="Segoe UI" panose="020B0502040204020203" pitchFamily="34" charset="0"/>
              </a:defRPr>
            </a:lvl1pPr>
            <a:lvl2pPr marL="0" marR="0" indent="0" algn="l" defTabSz="762000" rtl="0" eaLnBrk="1" fontAlgn="auto" latinLnBrk="0" hangingPunct="1">
              <a:lnSpc>
                <a:spcPct val="107000"/>
              </a:lnSpc>
              <a:spcBef>
                <a:spcPts val="0"/>
              </a:spcBef>
              <a:spcAft>
                <a:spcPts val="600"/>
              </a:spcAft>
              <a:buClr>
                <a:schemeClr val="tx2"/>
              </a:buClr>
              <a:buSzPct val="90000"/>
              <a:buFont typeface="Arial" panose="020B0604020202020204" pitchFamily="34" charset="0"/>
              <a:buNone/>
              <a:tabLst/>
              <a:defRPr lang="en-US" sz="1400" kern="1200" spc="0" baseline="0" dirty="0" smtClean="0">
                <a:solidFill>
                  <a:schemeClr val="tx1"/>
                </a:solidFill>
                <a:latin typeface="+mn-lt"/>
                <a:ea typeface="+mn-ea"/>
                <a:cs typeface="Times New Roman" panose="02020603050405020304" pitchFamily="18" charset="0"/>
              </a:defRPr>
            </a:lvl2pPr>
            <a:lvl3pPr marL="0" marR="0" indent="0" algn="l" defTabSz="762000" rtl="0" eaLnBrk="1" fontAlgn="auto" latinLnBrk="0" hangingPunct="1">
              <a:lnSpc>
                <a:spcPct val="100000"/>
              </a:lnSpc>
              <a:spcBef>
                <a:spcPct val="20000"/>
              </a:spcBef>
              <a:spcAft>
                <a:spcPts val="600"/>
              </a:spcAft>
              <a:buClr>
                <a:schemeClr val="tx2"/>
              </a:buClr>
              <a:buSzPct val="90000"/>
              <a:buFont typeface="Wingdings" panose="05000000000000000000" pitchFamily="2" charset="2"/>
              <a:buNone/>
              <a:tabLst/>
              <a:defRPr sz="1400" kern="1200" spc="0" baseline="0">
                <a:solidFill>
                  <a:schemeClr val="tx1"/>
                </a:solidFill>
                <a:latin typeface="+mn-lt"/>
                <a:ea typeface="+mn-ea"/>
                <a:cs typeface="+mn-cs"/>
              </a:defRPr>
            </a:lvl3pPr>
            <a:lvl4pPr marL="0" marR="0" indent="0" algn="l" defTabSz="762000" rtl="0" eaLnBrk="1" fontAlgn="auto" latinLnBrk="0" hangingPunct="1">
              <a:lnSpc>
                <a:spcPct val="100000"/>
              </a:lnSpc>
              <a:spcBef>
                <a:spcPct val="20000"/>
              </a:spcBef>
              <a:spcAft>
                <a:spcPts val="600"/>
              </a:spcAft>
              <a:buClr>
                <a:schemeClr val="tx2"/>
              </a:buClr>
              <a:buSzPct val="90000"/>
              <a:buFont typeface="Wingdings" panose="05000000000000000000" pitchFamily="2" charset="2"/>
              <a:buNone/>
              <a:tabLst/>
              <a:defRPr sz="1200" kern="1200" spc="0" baseline="0">
                <a:solidFill>
                  <a:schemeClr val="tx1"/>
                </a:solidFill>
                <a:latin typeface="+mn-lt"/>
                <a:ea typeface="+mn-ea"/>
                <a:cs typeface="+mn-cs"/>
              </a:defRPr>
            </a:lvl4pPr>
            <a:lvl5pPr marL="0" marR="0" indent="0" algn="l" defTabSz="762000" rtl="0" eaLnBrk="1" fontAlgn="auto" latinLnBrk="0" hangingPunct="1">
              <a:lnSpc>
                <a:spcPct val="100000"/>
              </a:lnSpc>
              <a:spcBef>
                <a:spcPct val="20000"/>
              </a:spcBef>
              <a:spcAft>
                <a:spcPts val="600"/>
              </a:spcAft>
              <a:buClr>
                <a:schemeClr val="tx2"/>
              </a:buClr>
              <a:buSzPct val="90000"/>
              <a:buFont typeface="Wingdings" panose="05000000000000000000" pitchFamily="2" charset="2"/>
              <a:buNone/>
              <a:tabLst/>
              <a:defRPr sz="1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Read the </a:t>
            </a:r>
            <a:r>
              <a:rPr lang="en-US">
                <a:hlinkClick r:id="rId33"/>
              </a:rPr>
              <a:t>case study</a:t>
            </a:r>
            <a:endParaRPr lang="en-US"/>
          </a:p>
          <a:p>
            <a:endParaRPr lang="en-US"/>
          </a:p>
        </p:txBody>
      </p:sp>
    </p:spTree>
    <p:extLst>
      <p:ext uri="{BB962C8B-B14F-4D97-AF65-F5344CB8AC3E}">
        <p14:creationId xmlns:p14="http://schemas.microsoft.com/office/powerpoint/2010/main" val="367839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CF250393-1D96-41D3-A86F-5E9EA099B5CC}"/>
              </a:ext>
            </a:extLst>
          </p:cNvPr>
          <p:cNvSpPr>
            <a:spLocks noGrp="1"/>
          </p:cNvSpPr>
          <p:nvPr>
            <p:ph type="body" sz="quarter" idx="10"/>
          </p:nvPr>
        </p:nvSpPr>
        <p:spPr>
          <a:xfrm>
            <a:off x="588963" y="1103979"/>
            <a:ext cx="5110162" cy="5521512"/>
          </a:xfrm>
        </p:spPr>
        <p:txBody>
          <a:bodyPr/>
          <a:lstStyle/>
          <a:p>
            <a:r>
              <a:rPr lang="en-US"/>
              <a:t>Build apps to facilitate retail transactions</a:t>
            </a:r>
          </a:p>
          <a:p>
            <a:pPr lvl="1"/>
            <a:r>
              <a:rPr lang="en-GB"/>
              <a:t>Azure Database for PostgreSQL is often used in retail applications; for example, storing point of sale data, facilitating e-commerce transactions, or powering inventory management systems.</a:t>
            </a:r>
          </a:p>
          <a:p>
            <a:pPr lvl="1"/>
            <a:r>
              <a:rPr lang="en-GB"/>
              <a:t>Here, a large grocery chain uses Azure Database for PostgreSQL for an app that distributes data on prices, promotions and product images to checkout tills in around 4,000 stores.</a:t>
            </a:r>
          </a:p>
          <a:p>
            <a:pPr lvl="1"/>
            <a:r>
              <a:rPr lang="en-GB"/>
              <a:t>Updates happen in near real time, and cannot have a high impact on the network, as the network is used for many different purposes, including card payments. </a:t>
            </a:r>
          </a:p>
          <a:p>
            <a:pPr lvl="1"/>
            <a:r>
              <a:rPr lang="en-GB"/>
              <a:t>There must be consistency across stores even while updates are being made centrally to prices in the PostgreSQL database. A mechanism similar to Kafka offsets was used to achieve consistency, and PostgreSQL was selected as it supports this. The current offset is a pointer to the last record sent to the device in the most recent poll. In-store devices poll APIs for updates using offsets. Updates up to a maximum offset are sent to a server in each store which, in turn, distributes the updates to tills.</a:t>
            </a:r>
          </a:p>
          <a:p>
            <a:pPr lvl="1"/>
            <a:r>
              <a:rPr lang="en-GB"/>
              <a:t>Updates to price and product data are published to a HTTP endpoint. The data is inserted into the PostgreSQL database, with an offset assigned.</a:t>
            </a:r>
            <a:endParaRPr lang="en-US"/>
          </a:p>
        </p:txBody>
      </p:sp>
      <p:sp>
        <p:nvSpPr>
          <p:cNvPr id="2" name="Title 1"/>
          <p:cNvSpPr>
            <a:spLocks noGrp="1"/>
          </p:cNvSpPr>
          <p:nvPr>
            <p:ph type="title"/>
          </p:nvPr>
        </p:nvSpPr>
        <p:spPr>
          <a:xfrm>
            <a:off x="588963" y="457200"/>
            <a:ext cx="11017250" cy="492443"/>
          </a:xfrm>
        </p:spPr>
        <p:txBody>
          <a:bodyPr/>
          <a:lstStyle/>
          <a:p>
            <a:r>
              <a:rPr lang="en-US"/>
              <a:t>Retail Store App</a:t>
            </a:r>
          </a:p>
        </p:txBody>
      </p:sp>
      <p:grpSp>
        <p:nvGrpSpPr>
          <p:cNvPr id="3" name="Group 2">
            <a:extLst>
              <a:ext uri="{FF2B5EF4-FFF2-40B4-BE49-F238E27FC236}">
                <a16:creationId xmlns:a16="http://schemas.microsoft.com/office/drawing/2014/main" id="{6D545434-AB5B-4426-8139-7963357AFAFF}"/>
              </a:ext>
              <a:ext uri="{C183D7F6-B498-43B3-948B-1728B52AA6E4}">
                <adec:decorative xmlns:adec="http://schemas.microsoft.com/office/drawing/2017/decorative" val="1"/>
              </a:ext>
            </a:extLst>
          </p:cNvPr>
          <p:cNvGrpSpPr/>
          <p:nvPr/>
        </p:nvGrpSpPr>
        <p:grpSpPr>
          <a:xfrm>
            <a:off x="6096000" y="1501629"/>
            <a:ext cx="5849257" cy="4070047"/>
            <a:chOff x="5950949" y="1746447"/>
            <a:chExt cx="5497764" cy="3825470"/>
          </a:xfrm>
        </p:grpSpPr>
        <p:sp>
          <p:nvSpPr>
            <p:cNvPr id="63" name="Rectangle: Rounded Corners 62">
              <a:extLst>
                <a:ext uri="{FF2B5EF4-FFF2-40B4-BE49-F238E27FC236}">
                  <a16:creationId xmlns:a16="http://schemas.microsoft.com/office/drawing/2014/main" id="{336C66DC-8A6E-4E05-A63F-AC058EB0D78D}"/>
                </a:ext>
              </a:extLst>
            </p:cNvPr>
            <p:cNvSpPr/>
            <p:nvPr/>
          </p:nvSpPr>
          <p:spPr bwMode="auto">
            <a:xfrm>
              <a:off x="6579587" y="2801064"/>
              <a:ext cx="4869126" cy="2770853"/>
            </a:xfrm>
            <a:prstGeom prst="roundRect">
              <a:avLst>
                <a:gd name="adj" fmla="val 501"/>
              </a:avLst>
            </a:pr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err="1">
                <a:solidFill>
                  <a:schemeClr val="accent1"/>
                </a:solidFill>
                <a:cs typeface="Segoe UI" pitchFamily="34" charset="0"/>
              </a:endParaRPr>
            </a:p>
          </p:txBody>
        </p:sp>
        <p:sp>
          <p:nvSpPr>
            <p:cNvPr id="8" name="TextBox 7">
              <a:extLst>
                <a:ext uri="{FF2B5EF4-FFF2-40B4-BE49-F238E27FC236}">
                  <a16:creationId xmlns:a16="http://schemas.microsoft.com/office/drawing/2014/main" id="{38077F9D-F324-4BB1-BB25-56718ABD8AE3}"/>
                </a:ext>
              </a:extLst>
            </p:cNvPr>
            <p:cNvSpPr txBox="1"/>
            <p:nvPr/>
          </p:nvSpPr>
          <p:spPr>
            <a:xfrm>
              <a:off x="10096772" y="4929089"/>
              <a:ext cx="931345" cy="323165"/>
            </a:xfrm>
            <a:prstGeom prst="rect">
              <a:avLst/>
            </a:prstGeom>
            <a:noFill/>
          </p:spPr>
          <p:txBody>
            <a:bodyPr wrap="none" lIns="0" tIns="0" rIns="0" bIns="0" rtlCol="0">
              <a:spAutoFit/>
            </a:bodyPr>
            <a:lstStyle/>
            <a:p>
              <a:pPr algn="ctr"/>
              <a:r>
                <a:rPr lang="en-US" sz="1050"/>
                <a:t>Azure Database</a:t>
              </a:r>
            </a:p>
            <a:p>
              <a:pPr algn="ctr"/>
              <a:r>
                <a:rPr lang="en-US" sz="1050"/>
                <a:t>for PostgreSQL</a:t>
              </a:r>
            </a:p>
          </p:txBody>
        </p:sp>
        <p:grpSp>
          <p:nvGrpSpPr>
            <p:cNvPr id="9" name="Group 5">
              <a:extLst>
                <a:ext uri="{FF2B5EF4-FFF2-40B4-BE49-F238E27FC236}">
                  <a16:creationId xmlns:a16="http://schemas.microsoft.com/office/drawing/2014/main" id="{1C8CCECA-3B24-40FE-B10D-6794A942F4FE}"/>
                </a:ext>
              </a:extLst>
            </p:cNvPr>
            <p:cNvGrpSpPr>
              <a:grpSpLocks noChangeAspect="1"/>
            </p:cNvGrpSpPr>
            <p:nvPr/>
          </p:nvGrpSpPr>
          <p:grpSpPr bwMode="auto">
            <a:xfrm>
              <a:off x="8788375" y="4293423"/>
              <a:ext cx="743056" cy="557538"/>
              <a:chOff x="2099" y="2414"/>
              <a:chExt cx="260" cy="191"/>
            </a:xfrm>
          </p:grpSpPr>
          <p:sp>
            <p:nvSpPr>
              <p:cNvPr id="10" name="AutoShape 4">
                <a:extLst>
                  <a:ext uri="{FF2B5EF4-FFF2-40B4-BE49-F238E27FC236}">
                    <a16:creationId xmlns:a16="http://schemas.microsoft.com/office/drawing/2014/main" id="{37AFBE17-439F-4DC2-9B9F-8A39C311980D}"/>
                  </a:ext>
                </a:extLst>
              </p:cNvPr>
              <p:cNvSpPr>
                <a:spLocks noChangeAspect="1" noChangeArrowheads="1" noTextEdit="1"/>
              </p:cNvSpPr>
              <p:nvPr/>
            </p:nvSpPr>
            <p:spPr bwMode="auto">
              <a:xfrm>
                <a:off x="2099" y="2416"/>
                <a:ext cx="260"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1" name="Freeform 6">
                <a:extLst>
                  <a:ext uri="{FF2B5EF4-FFF2-40B4-BE49-F238E27FC236}">
                    <a16:creationId xmlns:a16="http://schemas.microsoft.com/office/drawing/2014/main" id="{89AC5840-2AC6-4D70-B327-E57A8EB0C796}"/>
                  </a:ext>
                </a:extLst>
              </p:cNvPr>
              <p:cNvSpPr>
                <a:spLocks noEditPoints="1"/>
              </p:cNvSpPr>
              <p:nvPr/>
            </p:nvSpPr>
            <p:spPr bwMode="auto">
              <a:xfrm>
                <a:off x="2234"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8 w 29"/>
                  <a:gd name="T11" fmla="*/ 54 h 64"/>
                  <a:gd name="T12" fmla="*/ 18 w 29"/>
                  <a:gd name="T13" fmla="*/ 11 h 64"/>
                  <a:gd name="T14" fmla="*/ 27 w 29"/>
                  <a:gd name="T15" fmla="*/ 8 h 64"/>
                  <a:gd name="T16" fmla="*/ 27 w 29"/>
                  <a:gd name="T17" fmla="*/ 57 h 64"/>
                  <a:gd name="T18" fmla="*/ 18 w 29"/>
                  <a:gd name="T19" fmla="*/ 54 h 64"/>
                  <a:gd name="T20" fmla="*/ 9 w 29"/>
                  <a:gd name="T21" fmla="*/ 51 h 64"/>
                  <a:gd name="T22" fmla="*/ 9 w 29"/>
                  <a:gd name="T23" fmla="*/ 12 h 64"/>
                  <a:gd name="T24" fmla="*/ 16 w 29"/>
                  <a:gd name="T25" fmla="*/ 11 h 64"/>
                  <a:gd name="T26" fmla="*/ 16 w 29"/>
                  <a:gd name="T27" fmla="*/ 54 h 64"/>
                  <a:gd name="T28" fmla="*/ 9 w 29"/>
                  <a:gd name="T29" fmla="*/ 51 h 64"/>
                  <a:gd name="T30" fmla="*/ 2 w 29"/>
                  <a:gd name="T31" fmla="*/ 49 h 64"/>
                  <a:gd name="T32" fmla="*/ 2 w 29"/>
                  <a:gd name="T33" fmla="*/ 15 h 64"/>
                  <a:gd name="T34" fmla="*/ 7 w 29"/>
                  <a:gd name="T35" fmla="*/ 14 h 64"/>
                  <a:gd name="T36" fmla="*/ 7 w 29"/>
                  <a:gd name="T37" fmla="*/ 51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8" y="54"/>
                    </a:moveTo>
                    <a:lnTo>
                      <a:pt x="18" y="11"/>
                    </a:lnTo>
                    <a:lnTo>
                      <a:pt x="27" y="8"/>
                    </a:lnTo>
                    <a:lnTo>
                      <a:pt x="27" y="57"/>
                    </a:lnTo>
                    <a:lnTo>
                      <a:pt x="18" y="54"/>
                    </a:lnTo>
                    <a:close/>
                    <a:moveTo>
                      <a:pt x="9" y="51"/>
                    </a:moveTo>
                    <a:lnTo>
                      <a:pt x="9" y="12"/>
                    </a:lnTo>
                    <a:lnTo>
                      <a:pt x="16" y="11"/>
                    </a:lnTo>
                    <a:lnTo>
                      <a:pt x="16" y="54"/>
                    </a:lnTo>
                    <a:lnTo>
                      <a:pt x="9" y="51"/>
                    </a:lnTo>
                    <a:close/>
                    <a:moveTo>
                      <a:pt x="2" y="49"/>
                    </a:moveTo>
                    <a:lnTo>
                      <a:pt x="2" y="15"/>
                    </a:lnTo>
                    <a:lnTo>
                      <a:pt x="7" y="14"/>
                    </a:lnTo>
                    <a:lnTo>
                      <a:pt x="7" y="51"/>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2" name="Freeform 7">
                <a:extLst>
                  <a:ext uri="{FF2B5EF4-FFF2-40B4-BE49-F238E27FC236}">
                    <a16:creationId xmlns:a16="http://schemas.microsoft.com/office/drawing/2014/main" id="{97FB02D7-D338-4CBF-BB15-12B800D7D26C}"/>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3" name="Freeform 8">
                <a:extLst>
                  <a:ext uri="{FF2B5EF4-FFF2-40B4-BE49-F238E27FC236}">
                    <a16:creationId xmlns:a16="http://schemas.microsoft.com/office/drawing/2014/main" id="{F2A6BAC1-367D-40A4-A790-F9C74217630F}"/>
                  </a:ext>
                </a:extLst>
              </p:cNvPr>
              <p:cNvSpPr>
                <a:spLocks noEditPoints="1"/>
              </p:cNvSpPr>
              <p:nvPr/>
            </p:nvSpPr>
            <p:spPr bwMode="auto">
              <a:xfrm>
                <a:off x="2142"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7 w 29"/>
                  <a:gd name="T11" fmla="*/ 54 h 64"/>
                  <a:gd name="T12" fmla="*/ 17 w 29"/>
                  <a:gd name="T13" fmla="*/ 11 h 64"/>
                  <a:gd name="T14" fmla="*/ 26 w 29"/>
                  <a:gd name="T15" fmla="*/ 8 h 64"/>
                  <a:gd name="T16" fmla="*/ 26 w 29"/>
                  <a:gd name="T17" fmla="*/ 57 h 64"/>
                  <a:gd name="T18" fmla="*/ 17 w 29"/>
                  <a:gd name="T19" fmla="*/ 54 h 64"/>
                  <a:gd name="T20" fmla="*/ 8 w 29"/>
                  <a:gd name="T21" fmla="*/ 51 h 64"/>
                  <a:gd name="T22" fmla="*/ 8 w 29"/>
                  <a:gd name="T23" fmla="*/ 12 h 64"/>
                  <a:gd name="T24" fmla="*/ 16 w 29"/>
                  <a:gd name="T25" fmla="*/ 11 h 64"/>
                  <a:gd name="T26" fmla="*/ 16 w 29"/>
                  <a:gd name="T27" fmla="*/ 54 h 64"/>
                  <a:gd name="T28" fmla="*/ 8 w 29"/>
                  <a:gd name="T29" fmla="*/ 51 h 64"/>
                  <a:gd name="T30" fmla="*/ 1 w 29"/>
                  <a:gd name="T31" fmla="*/ 49 h 64"/>
                  <a:gd name="T32" fmla="*/ 1 w 29"/>
                  <a:gd name="T33" fmla="*/ 15 h 64"/>
                  <a:gd name="T34" fmla="*/ 7 w 29"/>
                  <a:gd name="T35" fmla="*/ 14 h 64"/>
                  <a:gd name="T36" fmla="*/ 7 w 29"/>
                  <a:gd name="T37" fmla="*/ 51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7" y="54"/>
                    </a:moveTo>
                    <a:lnTo>
                      <a:pt x="17" y="11"/>
                    </a:lnTo>
                    <a:lnTo>
                      <a:pt x="26" y="8"/>
                    </a:lnTo>
                    <a:lnTo>
                      <a:pt x="26" y="57"/>
                    </a:lnTo>
                    <a:lnTo>
                      <a:pt x="17" y="54"/>
                    </a:lnTo>
                    <a:close/>
                    <a:moveTo>
                      <a:pt x="8" y="51"/>
                    </a:moveTo>
                    <a:lnTo>
                      <a:pt x="8" y="12"/>
                    </a:lnTo>
                    <a:lnTo>
                      <a:pt x="16" y="11"/>
                    </a:lnTo>
                    <a:lnTo>
                      <a:pt x="16" y="54"/>
                    </a:lnTo>
                    <a:lnTo>
                      <a:pt x="8" y="51"/>
                    </a:lnTo>
                    <a:close/>
                    <a:moveTo>
                      <a:pt x="1" y="49"/>
                    </a:moveTo>
                    <a:lnTo>
                      <a:pt x="1" y="15"/>
                    </a:lnTo>
                    <a:lnTo>
                      <a:pt x="7" y="14"/>
                    </a:lnTo>
                    <a:lnTo>
                      <a:pt x="7" y="51"/>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4" name="Freeform 9">
                <a:extLst>
                  <a:ext uri="{FF2B5EF4-FFF2-40B4-BE49-F238E27FC236}">
                    <a16:creationId xmlns:a16="http://schemas.microsoft.com/office/drawing/2014/main" id="{F7CAC8DB-D26E-4F07-9B6A-2B5BF0AEB70E}"/>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5" name="Freeform 10">
                <a:extLst>
                  <a:ext uri="{FF2B5EF4-FFF2-40B4-BE49-F238E27FC236}">
                    <a16:creationId xmlns:a16="http://schemas.microsoft.com/office/drawing/2014/main" id="{8DB28ED8-5D4C-4F81-926B-AD368CDDB12D}"/>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6" name="Freeform 11">
                <a:extLst>
                  <a:ext uri="{FF2B5EF4-FFF2-40B4-BE49-F238E27FC236}">
                    <a16:creationId xmlns:a16="http://schemas.microsoft.com/office/drawing/2014/main" id="{17C6EF22-3E74-4A0D-A692-41D1E94B1D10}"/>
                  </a:ext>
                </a:extLst>
              </p:cNvPr>
              <p:cNvSpPr>
                <a:spLocks noEditPoints="1"/>
              </p:cNvSpPr>
              <p:nvPr/>
            </p:nvSpPr>
            <p:spPr bwMode="auto">
              <a:xfrm>
                <a:off x="2142"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7 w 29"/>
                  <a:gd name="T11" fmla="*/ 53 h 64"/>
                  <a:gd name="T12" fmla="*/ 17 w 29"/>
                  <a:gd name="T13" fmla="*/ 10 h 64"/>
                  <a:gd name="T14" fmla="*/ 26 w 29"/>
                  <a:gd name="T15" fmla="*/ 7 h 64"/>
                  <a:gd name="T16" fmla="*/ 26 w 29"/>
                  <a:gd name="T17" fmla="*/ 56 h 64"/>
                  <a:gd name="T18" fmla="*/ 17 w 29"/>
                  <a:gd name="T19" fmla="*/ 53 h 64"/>
                  <a:gd name="T20" fmla="*/ 8 w 29"/>
                  <a:gd name="T21" fmla="*/ 50 h 64"/>
                  <a:gd name="T22" fmla="*/ 8 w 29"/>
                  <a:gd name="T23" fmla="*/ 12 h 64"/>
                  <a:gd name="T24" fmla="*/ 16 w 29"/>
                  <a:gd name="T25" fmla="*/ 10 h 64"/>
                  <a:gd name="T26" fmla="*/ 16 w 29"/>
                  <a:gd name="T27" fmla="*/ 53 h 64"/>
                  <a:gd name="T28" fmla="*/ 8 w 29"/>
                  <a:gd name="T29" fmla="*/ 50 h 64"/>
                  <a:gd name="T30" fmla="*/ 1 w 29"/>
                  <a:gd name="T31" fmla="*/ 49 h 64"/>
                  <a:gd name="T32" fmla="*/ 1 w 29"/>
                  <a:gd name="T33" fmla="*/ 15 h 64"/>
                  <a:gd name="T34" fmla="*/ 7 w 29"/>
                  <a:gd name="T35" fmla="*/ 13 h 64"/>
                  <a:gd name="T36" fmla="*/ 7 w 29"/>
                  <a:gd name="T37" fmla="*/ 50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7" y="53"/>
                    </a:moveTo>
                    <a:lnTo>
                      <a:pt x="17" y="10"/>
                    </a:lnTo>
                    <a:lnTo>
                      <a:pt x="26" y="7"/>
                    </a:lnTo>
                    <a:lnTo>
                      <a:pt x="26" y="56"/>
                    </a:lnTo>
                    <a:lnTo>
                      <a:pt x="17" y="53"/>
                    </a:lnTo>
                    <a:close/>
                    <a:moveTo>
                      <a:pt x="8" y="50"/>
                    </a:moveTo>
                    <a:lnTo>
                      <a:pt x="8" y="12"/>
                    </a:lnTo>
                    <a:lnTo>
                      <a:pt x="16" y="10"/>
                    </a:lnTo>
                    <a:lnTo>
                      <a:pt x="16" y="53"/>
                    </a:lnTo>
                    <a:lnTo>
                      <a:pt x="8" y="50"/>
                    </a:lnTo>
                    <a:close/>
                    <a:moveTo>
                      <a:pt x="1" y="49"/>
                    </a:moveTo>
                    <a:lnTo>
                      <a:pt x="1" y="15"/>
                    </a:lnTo>
                    <a:lnTo>
                      <a:pt x="7" y="13"/>
                    </a:lnTo>
                    <a:lnTo>
                      <a:pt x="7" y="50"/>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7" name="Freeform 12">
                <a:extLst>
                  <a:ext uri="{FF2B5EF4-FFF2-40B4-BE49-F238E27FC236}">
                    <a16:creationId xmlns:a16="http://schemas.microsoft.com/office/drawing/2014/main" id="{3DB1F7C3-AE88-403B-9CF9-8694833AEB40}"/>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8" name="Freeform 13">
                <a:extLst>
                  <a:ext uri="{FF2B5EF4-FFF2-40B4-BE49-F238E27FC236}">
                    <a16:creationId xmlns:a16="http://schemas.microsoft.com/office/drawing/2014/main" id="{66FF99A9-39E3-445D-925B-315A43EC8157}"/>
                  </a:ext>
                </a:extLst>
              </p:cNvPr>
              <p:cNvSpPr>
                <a:spLocks noEditPoints="1"/>
              </p:cNvSpPr>
              <p:nvPr/>
            </p:nvSpPr>
            <p:spPr bwMode="auto">
              <a:xfrm>
                <a:off x="2234"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8 w 29"/>
                  <a:gd name="T11" fmla="*/ 53 h 64"/>
                  <a:gd name="T12" fmla="*/ 18 w 29"/>
                  <a:gd name="T13" fmla="*/ 10 h 64"/>
                  <a:gd name="T14" fmla="*/ 27 w 29"/>
                  <a:gd name="T15" fmla="*/ 7 h 64"/>
                  <a:gd name="T16" fmla="*/ 27 w 29"/>
                  <a:gd name="T17" fmla="*/ 56 h 64"/>
                  <a:gd name="T18" fmla="*/ 18 w 29"/>
                  <a:gd name="T19" fmla="*/ 53 h 64"/>
                  <a:gd name="T20" fmla="*/ 9 w 29"/>
                  <a:gd name="T21" fmla="*/ 50 h 64"/>
                  <a:gd name="T22" fmla="*/ 9 w 29"/>
                  <a:gd name="T23" fmla="*/ 12 h 64"/>
                  <a:gd name="T24" fmla="*/ 16 w 29"/>
                  <a:gd name="T25" fmla="*/ 10 h 64"/>
                  <a:gd name="T26" fmla="*/ 16 w 29"/>
                  <a:gd name="T27" fmla="*/ 53 h 64"/>
                  <a:gd name="T28" fmla="*/ 9 w 29"/>
                  <a:gd name="T29" fmla="*/ 50 h 64"/>
                  <a:gd name="T30" fmla="*/ 2 w 29"/>
                  <a:gd name="T31" fmla="*/ 49 h 64"/>
                  <a:gd name="T32" fmla="*/ 2 w 29"/>
                  <a:gd name="T33" fmla="*/ 15 h 64"/>
                  <a:gd name="T34" fmla="*/ 7 w 29"/>
                  <a:gd name="T35" fmla="*/ 13 h 64"/>
                  <a:gd name="T36" fmla="*/ 7 w 29"/>
                  <a:gd name="T37" fmla="*/ 50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8" y="53"/>
                    </a:moveTo>
                    <a:lnTo>
                      <a:pt x="18" y="10"/>
                    </a:lnTo>
                    <a:lnTo>
                      <a:pt x="27" y="7"/>
                    </a:lnTo>
                    <a:lnTo>
                      <a:pt x="27" y="56"/>
                    </a:lnTo>
                    <a:lnTo>
                      <a:pt x="18" y="53"/>
                    </a:lnTo>
                    <a:close/>
                    <a:moveTo>
                      <a:pt x="9" y="50"/>
                    </a:moveTo>
                    <a:lnTo>
                      <a:pt x="9" y="12"/>
                    </a:lnTo>
                    <a:lnTo>
                      <a:pt x="16" y="10"/>
                    </a:lnTo>
                    <a:lnTo>
                      <a:pt x="16" y="53"/>
                    </a:lnTo>
                    <a:lnTo>
                      <a:pt x="9" y="50"/>
                    </a:lnTo>
                    <a:close/>
                    <a:moveTo>
                      <a:pt x="2" y="49"/>
                    </a:moveTo>
                    <a:lnTo>
                      <a:pt x="2" y="15"/>
                    </a:lnTo>
                    <a:lnTo>
                      <a:pt x="7" y="13"/>
                    </a:lnTo>
                    <a:lnTo>
                      <a:pt x="7" y="50"/>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9" name="Freeform 14">
                <a:extLst>
                  <a:ext uri="{FF2B5EF4-FFF2-40B4-BE49-F238E27FC236}">
                    <a16:creationId xmlns:a16="http://schemas.microsoft.com/office/drawing/2014/main" id="{DDA2EECD-45E2-464C-A440-AB385120583E}"/>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0" name="Freeform 15">
                <a:extLst>
                  <a:ext uri="{FF2B5EF4-FFF2-40B4-BE49-F238E27FC236}">
                    <a16:creationId xmlns:a16="http://schemas.microsoft.com/office/drawing/2014/main" id="{0B747ED7-E8F3-4916-97C6-BE1B1B18429D}"/>
                  </a:ext>
                </a:extLst>
              </p:cNvPr>
              <p:cNvSpPr>
                <a:spLocks noEditPoints="1"/>
              </p:cNvSpPr>
              <p:nvPr/>
            </p:nvSpPr>
            <p:spPr bwMode="auto">
              <a:xfrm>
                <a:off x="2192" y="2478"/>
                <a:ext cx="29" cy="63"/>
              </a:xfrm>
              <a:custGeom>
                <a:avLst/>
                <a:gdLst>
                  <a:gd name="T0" fmla="*/ 17 w 29"/>
                  <a:gd name="T1" fmla="*/ 54 h 63"/>
                  <a:gd name="T2" fmla="*/ 17 w 29"/>
                  <a:gd name="T3" fmla="*/ 9 h 63"/>
                  <a:gd name="T4" fmla="*/ 24 w 29"/>
                  <a:gd name="T5" fmla="*/ 6 h 63"/>
                  <a:gd name="T6" fmla="*/ 24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4" y="6"/>
                    </a:lnTo>
                    <a:lnTo>
                      <a:pt x="24"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1" name="Freeform 16">
                <a:extLst>
                  <a:ext uri="{FF2B5EF4-FFF2-40B4-BE49-F238E27FC236}">
                    <a16:creationId xmlns:a16="http://schemas.microsoft.com/office/drawing/2014/main" id="{87FDBFB6-D7BF-44A3-A89B-065FF22E0766}"/>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2" name="Freeform 17">
                <a:extLst>
                  <a:ext uri="{FF2B5EF4-FFF2-40B4-BE49-F238E27FC236}">
                    <a16:creationId xmlns:a16="http://schemas.microsoft.com/office/drawing/2014/main" id="{F1A9FB36-B0E1-418C-A101-90B8780C4626}"/>
                  </a:ext>
                </a:extLst>
              </p:cNvPr>
              <p:cNvSpPr>
                <a:spLocks noEditPoints="1"/>
              </p:cNvSpPr>
              <p:nvPr/>
            </p:nvSpPr>
            <p:spPr bwMode="auto">
              <a:xfrm>
                <a:off x="2099" y="2478"/>
                <a:ext cx="29" cy="63"/>
              </a:xfrm>
              <a:custGeom>
                <a:avLst/>
                <a:gdLst>
                  <a:gd name="T0" fmla="*/ 0 w 29"/>
                  <a:gd name="T1" fmla="*/ 9 h 63"/>
                  <a:gd name="T2" fmla="*/ 0 w 29"/>
                  <a:gd name="T3" fmla="*/ 51 h 63"/>
                  <a:gd name="T4" fmla="*/ 29 w 29"/>
                  <a:gd name="T5" fmla="*/ 63 h 63"/>
                  <a:gd name="T6" fmla="*/ 29 w 29"/>
                  <a:gd name="T7" fmla="*/ 0 h 63"/>
                  <a:gd name="T8" fmla="*/ 0 w 29"/>
                  <a:gd name="T9" fmla="*/ 9 h 63"/>
                  <a:gd name="T10" fmla="*/ 18 w 29"/>
                  <a:gd name="T11" fmla="*/ 54 h 63"/>
                  <a:gd name="T12" fmla="*/ 18 w 29"/>
                  <a:gd name="T13" fmla="*/ 9 h 63"/>
                  <a:gd name="T14" fmla="*/ 26 w 29"/>
                  <a:gd name="T15" fmla="*/ 6 h 63"/>
                  <a:gd name="T16" fmla="*/ 26 w 29"/>
                  <a:gd name="T17" fmla="*/ 55 h 63"/>
                  <a:gd name="T18" fmla="*/ 18 w 29"/>
                  <a:gd name="T19" fmla="*/ 54 h 63"/>
                  <a:gd name="T20" fmla="*/ 9 w 29"/>
                  <a:gd name="T21" fmla="*/ 51 h 63"/>
                  <a:gd name="T22" fmla="*/ 9 w 29"/>
                  <a:gd name="T23" fmla="*/ 12 h 63"/>
                  <a:gd name="T24" fmla="*/ 15 w 29"/>
                  <a:gd name="T25" fmla="*/ 11 h 63"/>
                  <a:gd name="T26" fmla="*/ 15 w 29"/>
                  <a:gd name="T27" fmla="*/ 52 h 63"/>
                  <a:gd name="T28" fmla="*/ 9 w 29"/>
                  <a:gd name="T29" fmla="*/ 51 h 63"/>
                  <a:gd name="T30" fmla="*/ 1 w 29"/>
                  <a:gd name="T31" fmla="*/ 48 h 63"/>
                  <a:gd name="T32" fmla="*/ 1 w 29"/>
                  <a:gd name="T33" fmla="*/ 14 h 63"/>
                  <a:gd name="T34" fmla="*/ 6 w 29"/>
                  <a:gd name="T35" fmla="*/ 12 h 63"/>
                  <a:gd name="T36" fmla="*/ 6 w 29"/>
                  <a:gd name="T37" fmla="*/ 49 h 63"/>
                  <a:gd name="T38" fmla="*/ 1 w 29"/>
                  <a:gd name="T3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0" y="9"/>
                    </a:moveTo>
                    <a:lnTo>
                      <a:pt x="0" y="51"/>
                    </a:lnTo>
                    <a:lnTo>
                      <a:pt x="29" y="63"/>
                    </a:lnTo>
                    <a:lnTo>
                      <a:pt x="29" y="0"/>
                    </a:lnTo>
                    <a:lnTo>
                      <a:pt x="0" y="9"/>
                    </a:lnTo>
                    <a:close/>
                    <a:moveTo>
                      <a:pt x="18" y="54"/>
                    </a:moveTo>
                    <a:lnTo>
                      <a:pt x="18" y="9"/>
                    </a:lnTo>
                    <a:lnTo>
                      <a:pt x="26" y="6"/>
                    </a:lnTo>
                    <a:lnTo>
                      <a:pt x="26" y="55"/>
                    </a:lnTo>
                    <a:lnTo>
                      <a:pt x="18" y="54"/>
                    </a:lnTo>
                    <a:close/>
                    <a:moveTo>
                      <a:pt x="9" y="51"/>
                    </a:moveTo>
                    <a:lnTo>
                      <a:pt x="9" y="12"/>
                    </a:lnTo>
                    <a:lnTo>
                      <a:pt x="15" y="11"/>
                    </a:lnTo>
                    <a:lnTo>
                      <a:pt x="15" y="52"/>
                    </a:lnTo>
                    <a:lnTo>
                      <a:pt x="9" y="51"/>
                    </a:lnTo>
                    <a:close/>
                    <a:moveTo>
                      <a:pt x="1" y="48"/>
                    </a:moveTo>
                    <a:lnTo>
                      <a:pt x="1" y="14"/>
                    </a:lnTo>
                    <a:lnTo>
                      <a:pt x="6" y="12"/>
                    </a:lnTo>
                    <a:lnTo>
                      <a:pt x="6" y="49"/>
                    </a:lnTo>
                    <a:lnTo>
                      <a:pt x="1" y="48"/>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3" name="Freeform 18">
                <a:extLst>
                  <a:ext uri="{FF2B5EF4-FFF2-40B4-BE49-F238E27FC236}">
                    <a16:creationId xmlns:a16="http://schemas.microsoft.com/office/drawing/2014/main" id="{BBA391F0-DF94-4151-A9E4-4B4A6A536C65}"/>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4" name="Freeform 19">
                <a:extLst>
                  <a:ext uri="{FF2B5EF4-FFF2-40B4-BE49-F238E27FC236}">
                    <a16:creationId xmlns:a16="http://schemas.microsoft.com/office/drawing/2014/main" id="{72AF74E2-807F-405B-B164-31D20609AB75}"/>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5" name="Freeform 20">
                <a:extLst>
                  <a:ext uri="{FF2B5EF4-FFF2-40B4-BE49-F238E27FC236}">
                    <a16:creationId xmlns:a16="http://schemas.microsoft.com/office/drawing/2014/main" id="{F540E210-FAAA-41B5-9026-9F11EC38AD9F}"/>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6" name="Freeform 21">
                <a:extLst>
                  <a:ext uri="{FF2B5EF4-FFF2-40B4-BE49-F238E27FC236}">
                    <a16:creationId xmlns:a16="http://schemas.microsoft.com/office/drawing/2014/main" id="{7100ACCA-BBB0-4DF0-897F-CDA7688BE5EA}"/>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7" name="Freeform 22">
                <a:extLst>
                  <a:ext uri="{FF2B5EF4-FFF2-40B4-BE49-F238E27FC236}">
                    <a16:creationId xmlns:a16="http://schemas.microsoft.com/office/drawing/2014/main" id="{0B77AB3A-5306-4978-9C89-34977627CE4A}"/>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9" name="Freeform 23">
                <a:extLst>
                  <a:ext uri="{FF2B5EF4-FFF2-40B4-BE49-F238E27FC236}">
                    <a16:creationId xmlns:a16="http://schemas.microsoft.com/office/drawing/2014/main" id="{6FD61A7A-1A99-4F1A-8187-F48610977580}"/>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0" name="Freeform 24">
                <a:extLst>
                  <a:ext uri="{FF2B5EF4-FFF2-40B4-BE49-F238E27FC236}">
                    <a16:creationId xmlns:a16="http://schemas.microsoft.com/office/drawing/2014/main" id="{7ED55712-E78F-42BE-A697-BA7505A7EB9F}"/>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1" name="Freeform 25">
                <a:extLst>
                  <a:ext uri="{FF2B5EF4-FFF2-40B4-BE49-F238E27FC236}">
                    <a16:creationId xmlns:a16="http://schemas.microsoft.com/office/drawing/2014/main" id="{EDEA06A0-F780-4702-A2E7-C482567BC7FD}"/>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2" name="Freeform 26">
                <a:extLst>
                  <a:ext uri="{FF2B5EF4-FFF2-40B4-BE49-F238E27FC236}">
                    <a16:creationId xmlns:a16="http://schemas.microsoft.com/office/drawing/2014/main" id="{4FE3174C-8245-4DE9-8FE9-C49BEFAFD1E2}"/>
                  </a:ext>
                </a:extLst>
              </p:cNvPr>
              <p:cNvSpPr>
                <a:spLocks noEditPoints="1"/>
              </p:cNvSpPr>
              <p:nvPr/>
            </p:nvSpPr>
            <p:spPr bwMode="auto">
              <a:xfrm>
                <a:off x="2283" y="2478"/>
                <a:ext cx="29" cy="63"/>
              </a:xfrm>
              <a:custGeom>
                <a:avLst/>
                <a:gdLst>
                  <a:gd name="T0" fmla="*/ 17 w 29"/>
                  <a:gd name="T1" fmla="*/ 54 h 63"/>
                  <a:gd name="T2" fmla="*/ 17 w 29"/>
                  <a:gd name="T3" fmla="*/ 9 h 63"/>
                  <a:gd name="T4" fmla="*/ 25 w 29"/>
                  <a:gd name="T5" fmla="*/ 6 h 63"/>
                  <a:gd name="T6" fmla="*/ 25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5" y="6"/>
                    </a:lnTo>
                    <a:lnTo>
                      <a:pt x="25"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sp>
          <p:nvSpPr>
            <p:cNvPr id="33" name="TextBox 32">
              <a:extLst>
                <a:ext uri="{FF2B5EF4-FFF2-40B4-BE49-F238E27FC236}">
                  <a16:creationId xmlns:a16="http://schemas.microsoft.com/office/drawing/2014/main" id="{4DFFB18C-8F2A-4077-8494-B3404149F403}"/>
                </a:ext>
              </a:extLst>
            </p:cNvPr>
            <p:cNvSpPr txBox="1"/>
            <p:nvPr/>
          </p:nvSpPr>
          <p:spPr>
            <a:xfrm>
              <a:off x="8593307" y="4929089"/>
              <a:ext cx="1133192" cy="323165"/>
            </a:xfrm>
            <a:prstGeom prst="rect">
              <a:avLst/>
            </a:prstGeom>
            <a:noFill/>
          </p:spPr>
          <p:txBody>
            <a:bodyPr wrap="square" lIns="0" tIns="0" rIns="0" bIns="0" rtlCol="0">
              <a:spAutoFit/>
            </a:bodyPr>
            <a:lstStyle/>
            <a:p>
              <a:pPr algn="ctr"/>
              <a:r>
                <a:rPr lang="en-US" sz="1050"/>
                <a:t>Azure </a:t>
              </a:r>
            </a:p>
            <a:p>
              <a:pPr algn="ctr"/>
              <a:r>
                <a:rPr lang="en-US" sz="1050"/>
                <a:t>Kubernetes Service</a:t>
              </a:r>
            </a:p>
          </p:txBody>
        </p:sp>
        <p:pic>
          <p:nvPicPr>
            <p:cNvPr id="34" name="Graphic 33">
              <a:extLst>
                <a:ext uri="{FF2B5EF4-FFF2-40B4-BE49-F238E27FC236}">
                  <a16:creationId xmlns:a16="http://schemas.microsoft.com/office/drawing/2014/main" id="{8D79F990-3431-40C5-845A-B77A01759F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290209" y="4293423"/>
              <a:ext cx="524804" cy="524804"/>
            </a:xfrm>
            <a:prstGeom prst="rect">
              <a:avLst/>
            </a:prstGeom>
          </p:spPr>
        </p:pic>
        <p:sp>
          <p:nvSpPr>
            <p:cNvPr id="35" name="TextBox 34">
              <a:extLst>
                <a:ext uri="{FF2B5EF4-FFF2-40B4-BE49-F238E27FC236}">
                  <a16:creationId xmlns:a16="http://schemas.microsoft.com/office/drawing/2014/main" id="{7895512A-F8B4-4F50-B057-509AFEA6C34C}"/>
                </a:ext>
              </a:extLst>
            </p:cNvPr>
            <p:cNvSpPr txBox="1"/>
            <p:nvPr/>
          </p:nvSpPr>
          <p:spPr>
            <a:xfrm>
              <a:off x="6851428" y="3751102"/>
              <a:ext cx="1255098" cy="323165"/>
            </a:xfrm>
            <a:prstGeom prst="rect">
              <a:avLst/>
            </a:prstGeom>
            <a:noFill/>
          </p:spPr>
          <p:txBody>
            <a:bodyPr wrap="square" lIns="0" tIns="0" rIns="0" bIns="0" rtlCol="0">
              <a:spAutoFit/>
            </a:bodyPr>
            <a:lstStyle/>
            <a:p>
              <a:pPr algn="ctr"/>
              <a:r>
                <a:rPr lang="en-US" sz="1050"/>
                <a:t>API Management Services</a:t>
              </a:r>
            </a:p>
          </p:txBody>
        </p:sp>
        <p:pic>
          <p:nvPicPr>
            <p:cNvPr id="36" name="Graphic 35">
              <a:extLst>
                <a:ext uri="{FF2B5EF4-FFF2-40B4-BE49-F238E27FC236}">
                  <a16:creationId xmlns:a16="http://schemas.microsoft.com/office/drawing/2014/main" id="{03571C0F-641F-411E-B923-FE11D4F810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98629" y="3141444"/>
              <a:ext cx="560697" cy="560697"/>
            </a:xfrm>
            <a:prstGeom prst="rect">
              <a:avLst/>
            </a:prstGeom>
          </p:spPr>
        </p:pic>
        <p:pic>
          <p:nvPicPr>
            <p:cNvPr id="38" name="Graphic 37">
              <a:extLst>
                <a:ext uri="{FF2B5EF4-FFF2-40B4-BE49-F238E27FC236}">
                  <a16:creationId xmlns:a16="http://schemas.microsoft.com/office/drawing/2014/main" id="{BB567DA3-5037-4C78-B69C-8ADED0253D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06047" y="4305100"/>
              <a:ext cx="545861" cy="545861"/>
            </a:xfrm>
            <a:prstGeom prst="rect">
              <a:avLst/>
            </a:prstGeom>
          </p:spPr>
        </p:pic>
        <p:sp>
          <p:nvSpPr>
            <p:cNvPr id="39" name="TextBox 38">
              <a:extLst>
                <a:ext uri="{FF2B5EF4-FFF2-40B4-BE49-F238E27FC236}">
                  <a16:creationId xmlns:a16="http://schemas.microsoft.com/office/drawing/2014/main" id="{0AA2573E-D8D7-4004-816B-7EEED02B887A}"/>
                </a:ext>
              </a:extLst>
            </p:cNvPr>
            <p:cNvSpPr txBox="1"/>
            <p:nvPr/>
          </p:nvSpPr>
          <p:spPr>
            <a:xfrm>
              <a:off x="6935951" y="4929089"/>
              <a:ext cx="1133192" cy="323165"/>
            </a:xfrm>
            <a:prstGeom prst="rect">
              <a:avLst/>
            </a:prstGeom>
            <a:noFill/>
          </p:spPr>
          <p:txBody>
            <a:bodyPr wrap="square" lIns="0" tIns="0" rIns="0" bIns="0" rtlCol="0">
              <a:spAutoFit/>
            </a:bodyPr>
            <a:lstStyle/>
            <a:p>
              <a:pPr algn="ctr"/>
              <a:r>
                <a:rPr lang="en-US" sz="1050"/>
                <a:t>Application Gateway</a:t>
              </a:r>
            </a:p>
          </p:txBody>
        </p:sp>
        <p:sp>
          <p:nvSpPr>
            <p:cNvPr id="40" name="TextBox 39">
              <a:extLst>
                <a:ext uri="{FF2B5EF4-FFF2-40B4-BE49-F238E27FC236}">
                  <a16:creationId xmlns:a16="http://schemas.microsoft.com/office/drawing/2014/main" id="{3BD054A6-293A-4324-B3F9-EC9D4D5FC038}"/>
                </a:ext>
              </a:extLst>
            </p:cNvPr>
            <p:cNvSpPr txBox="1"/>
            <p:nvPr/>
          </p:nvSpPr>
          <p:spPr>
            <a:xfrm>
              <a:off x="6136560" y="2449998"/>
              <a:ext cx="1255098" cy="161583"/>
            </a:xfrm>
            <a:prstGeom prst="rect">
              <a:avLst/>
            </a:prstGeom>
            <a:noFill/>
          </p:spPr>
          <p:txBody>
            <a:bodyPr wrap="square" lIns="0" tIns="0" rIns="0" bIns="0" rtlCol="0">
              <a:spAutoFit/>
            </a:bodyPr>
            <a:lstStyle/>
            <a:p>
              <a:pPr algn="r"/>
              <a:r>
                <a:rPr lang="en-US" sz="1050"/>
                <a:t>On-Premises</a:t>
              </a:r>
            </a:p>
          </p:txBody>
        </p:sp>
        <p:sp>
          <p:nvSpPr>
            <p:cNvPr id="41" name="TextBox 40">
              <a:extLst>
                <a:ext uri="{FF2B5EF4-FFF2-40B4-BE49-F238E27FC236}">
                  <a16:creationId xmlns:a16="http://schemas.microsoft.com/office/drawing/2014/main" id="{BD770FB3-B31D-4F80-8C8F-FE2F5405F095}"/>
                </a:ext>
              </a:extLst>
            </p:cNvPr>
            <p:cNvSpPr txBox="1"/>
            <p:nvPr/>
          </p:nvSpPr>
          <p:spPr>
            <a:xfrm>
              <a:off x="5950949" y="1896154"/>
              <a:ext cx="1255098" cy="323165"/>
            </a:xfrm>
            <a:prstGeom prst="rect">
              <a:avLst/>
            </a:prstGeom>
            <a:noFill/>
          </p:spPr>
          <p:txBody>
            <a:bodyPr wrap="square" lIns="0" tIns="0" rIns="0" bIns="0" rtlCol="0">
              <a:spAutoFit/>
            </a:bodyPr>
            <a:lstStyle/>
            <a:p>
              <a:pPr algn="ctr"/>
              <a:r>
                <a:rPr lang="en-US" sz="1050"/>
                <a:t>Tills connect to a server in each store</a:t>
              </a:r>
            </a:p>
          </p:txBody>
        </p:sp>
        <p:grpSp>
          <p:nvGrpSpPr>
            <p:cNvPr id="60" name="Group 59">
              <a:extLst>
                <a:ext uri="{FF2B5EF4-FFF2-40B4-BE49-F238E27FC236}">
                  <a16:creationId xmlns:a16="http://schemas.microsoft.com/office/drawing/2014/main" id="{7F69DF18-8134-4A04-B5A8-40429B2200BD}"/>
                </a:ext>
              </a:extLst>
            </p:cNvPr>
            <p:cNvGrpSpPr/>
            <p:nvPr/>
          </p:nvGrpSpPr>
          <p:grpSpPr>
            <a:xfrm>
              <a:off x="7352120" y="1746447"/>
              <a:ext cx="300855" cy="463556"/>
              <a:chOff x="8121708" y="1560917"/>
              <a:chExt cx="300855" cy="463556"/>
            </a:xfrm>
          </p:grpSpPr>
          <p:sp>
            <p:nvSpPr>
              <p:cNvPr id="45" name="Freeform: Shape 44">
                <a:extLst>
                  <a:ext uri="{FF2B5EF4-FFF2-40B4-BE49-F238E27FC236}">
                    <a16:creationId xmlns:a16="http://schemas.microsoft.com/office/drawing/2014/main" id="{7CBCD238-1D68-4DE6-88E7-BDF249D45E50}"/>
                  </a:ext>
                </a:extLst>
              </p:cNvPr>
              <p:cNvSpPr/>
              <p:nvPr/>
            </p:nvSpPr>
            <p:spPr>
              <a:xfrm>
                <a:off x="8121708" y="1560917"/>
                <a:ext cx="300855" cy="463556"/>
              </a:xfrm>
              <a:custGeom>
                <a:avLst/>
                <a:gdLst>
                  <a:gd name="connsiteX0" fmla="*/ 300855 w 300855"/>
                  <a:gd name="connsiteY0" fmla="*/ 447830 h 463556"/>
                  <a:gd name="connsiteX1" fmla="*/ 283498 w 300855"/>
                  <a:gd name="connsiteY1" fmla="*/ 463538 h 463556"/>
                  <a:gd name="connsiteX2" fmla="*/ 17357 w 300855"/>
                  <a:gd name="connsiteY2" fmla="*/ 463538 h 463556"/>
                  <a:gd name="connsiteX3" fmla="*/ 0 w 300855"/>
                  <a:gd name="connsiteY3" fmla="*/ 447830 h 463556"/>
                  <a:gd name="connsiteX4" fmla="*/ 0 w 300855"/>
                  <a:gd name="connsiteY4" fmla="*/ 15727 h 463556"/>
                  <a:gd name="connsiteX5" fmla="*/ 17299 w 300855"/>
                  <a:gd name="connsiteY5" fmla="*/ 18 h 463556"/>
                  <a:gd name="connsiteX6" fmla="*/ 283440 w 300855"/>
                  <a:gd name="connsiteY6" fmla="*/ 18 h 463556"/>
                  <a:gd name="connsiteX7" fmla="*/ 300797 w 300855"/>
                  <a:gd name="connsiteY7" fmla="*/ 15727 h 46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855" h="463556">
                    <a:moveTo>
                      <a:pt x="300855" y="447830"/>
                    </a:moveTo>
                    <a:cubicBezTo>
                      <a:pt x="300372" y="456948"/>
                      <a:pt x="292619" y="463963"/>
                      <a:pt x="283498" y="463538"/>
                    </a:cubicBezTo>
                    <a:lnTo>
                      <a:pt x="17357" y="463538"/>
                    </a:lnTo>
                    <a:cubicBezTo>
                      <a:pt x="8237" y="463963"/>
                      <a:pt x="483" y="456948"/>
                      <a:pt x="0" y="447830"/>
                    </a:cubicBezTo>
                    <a:lnTo>
                      <a:pt x="0" y="15727"/>
                    </a:lnTo>
                    <a:cubicBezTo>
                      <a:pt x="483" y="6633"/>
                      <a:pt x="8201" y="-375"/>
                      <a:pt x="17299" y="18"/>
                    </a:cubicBezTo>
                    <a:lnTo>
                      <a:pt x="283440" y="18"/>
                    </a:lnTo>
                    <a:cubicBezTo>
                      <a:pt x="292561" y="-408"/>
                      <a:pt x="300314" y="6609"/>
                      <a:pt x="300797" y="15727"/>
                    </a:cubicBezTo>
                    <a:close/>
                  </a:path>
                </a:pathLst>
              </a:custGeom>
              <a:solidFill>
                <a:srgbClr val="B3B2B3"/>
              </a:solidFill>
              <a:ln w="28575" cap="flat">
                <a:noFill/>
                <a:prstDash val="solid"/>
                <a:miter/>
              </a:ln>
            </p:spPr>
            <p:txBody>
              <a:bodyPr rtlCol="0" anchor="ctr"/>
              <a:lstStyle/>
              <a:p>
                <a:endParaRPr lang="en-US" sz="2400"/>
              </a:p>
            </p:txBody>
          </p:sp>
          <p:sp>
            <p:nvSpPr>
              <p:cNvPr id="46" name="Freeform: Shape 45">
                <a:extLst>
                  <a:ext uri="{FF2B5EF4-FFF2-40B4-BE49-F238E27FC236}">
                    <a16:creationId xmlns:a16="http://schemas.microsoft.com/office/drawing/2014/main" id="{18AD2C8F-5076-46C4-B846-9CEB68127407}"/>
                  </a:ext>
                </a:extLst>
              </p:cNvPr>
              <p:cNvSpPr/>
              <p:nvPr/>
            </p:nvSpPr>
            <p:spPr>
              <a:xfrm>
                <a:off x="8165811" y="1722935"/>
                <a:ext cx="215282" cy="72320"/>
              </a:xfrm>
              <a:custGeom>
                <a:avLst/>
                <a:gdLst>
                  <a:gd name="connsiteX0" fmla="*/ 42 w 215282"/>
                  <a:gd name="connsiteY0" fmla="*/ 36160 h 72320"/>
                  <a:gd name="connsiteX1" fmla="*/ 32760 w 215282"/>
                  <a:gd name="connsiteY1" fmla="*/ 0 h 72320"/>
                  <a:gd name="connsiteX2" fmla="*/ 182523 w 215282"/>
                  <a:gd name="connsiteY2" fmla="*/ 0 h 72320"/>
                  <a:gd name="connsiteX3" fmla="*/ 215241 w 215282"/>
                  <a:gd name="connsiteY3" fmla="*/ 36160 h 72320"/>
                  <a:gd name="connsiteX4" fmla="*/ 215241 w 215282"/>
                  <a:gd name="connsiteY4" fmla="*/ 36160 h 72320"/>
                  <a:gd name="connsiteX5" fmla="*/ 182523 w 215282"/>
                  <a:gd name="connsiteY5" fmla="*/ 72321 h 72320"/>
                  <a:gd name="connsiteX6" fmla="*/ 32760 w 215282"/>
                  <a:gd name="connsiteY6" fmla="*/ 72321 h 72320"/>
                  <a:gd name="connsiteX7" fmla="*/ 42 w 215282"/>
                  <a:gd name="connsiteY7" fmla="*/ 36160 h 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282" h="72320">
                    <a:moveTo>
                      <a:pt x="42" y="36160"/>
                    </a:moveTo>
                    <a:cubicBezTo>
                      <a:pt x="-892" y="17146"/>
                      <a:pt x="13747" y="966"/>
                      <a:pt x="32760" y="0"/>
                    </a:cubicBezTo>
                    <a:lnTo>
                      <a:pt x="182523" y="0"/>
                    </a:lnTo>
                    <a:cubicBezTo>
                      <a:pt x="201536" y="966"/>
                      <a:pt x="216175" y="17146"/>
                      <a:pt x="215241" y="36160"/>
                    </a:cubicBezTo>
                    <a:lnTo>
                      <a:pt x="215241" y="36160"/>
                    </a:lnTo>
                    <a:cubicBezTo>
                      <a:pt x="216175" y="55175"/>
                      <a:pt x="201536" y="71354"/>
                      <a:pt x="182523" y="72321"/>
                    </a:cubicBezTo>
                    <a:lnTo>
                      <a:pt x="32760" y="72321"/>
                    </a:lnTo>
                    <a:cubicBezTo>
                      <a:pt x="13747" y="71354"/>
                      <a:pt x="-892" y="55175"/>
                      <a:pt x="42" y="36160"/>
                    </a:cubicBezTo>
                    <a:close/>
                  </a:path>
                </a:pathLst>
              </a:custGeom>
              <a:solidFill>
                <a:srgbClr val="003067"/>
              </a:solidFill>
              <a:ln w="28575" cap="flat">
                <a:noFill/>
                <a:prstDash val="solid"/>
                <a:miter/>
              </a:ln>
            </p:spPr>
            <p:txBody>
              <a:bodyPr rtlCol="0" anchor="ctr"/>
              <a:lstStyle/>
              <a:p>
                <a:endParaRPr lang="en-US" sz="2400"/>
              </a:p>
            </p:txBody>
          </p:sp>
          <p:sp>
            <p:nvSpPr>
              <p:cNvPr id="47" name="Freeform: Shape 46">
                <a:extLst>
                  <a:ext uri="{FF2B5EF4-FFF2-40B4-BE49-F238E27FC236}">
                    <a16:creationId xmlns:a16="http://schemas.microsoft.com/office/drawing/2014/main" id="{88D50B61-F55E-4711-9D1C-728A759D0D7E}"/>
                  </a:ext>
                </a:extLst>
              </p:cNvPr>
              <p:cNvSpPr/>
              <p:nvPr/>
            </p:nvSpPr>
            <p:spPr>
              <a:xfrm>
                <a:off x="8165812" y="1615900"/>
                <a:ext cx="215280" cy="72176"/>
              </a:xfrm>
              <a:custGeom>
                <a:avLst/>
                <a:gdLst>
                  <a:gd name="connsiteX0" fmla="*/ 41 w 215280"/>
                  <a:gd name="connsiteY0" fmla="*/ 36132 h 72176"/>
                  <a:gd name="connsiteX1" fmla="*/ 32759 w 215280"/>
                  <a:gd name="connsiteY1" fmla="*/ 0 h 72176"/>
                  <a:gd name="connsiteX2" fmla="*/ 182521 w 215280"/>
                  <a:gd name="connsiteY2" fmla="*/ 0 h 72176"/>
                  <a:gd name="connsiteX3" fmla="*/ 215239 w 215280"/>
                  <a:gd name="connsiteY3" fmla="*/ 36132 h 72176"/>
                  <a:gd name="connsiteX4" fmla="*/ 215239 w 215280"/>
                  <a:gd name="connsiteY4" fmla="*/ 36132 h 72176"/>
                  <a:gd name="connsiteX5" fmla="*/ 182521 w 215280"/>
                  <a:gd name="connsiteY5" fmla="*/ 72176 h 72176"/>
                  <a:gd name="connsiteX6" fmla="*/ 32759 w 215280"/>
                  <a:gd name="connsiteY6" fmla="*/ 72176 h 72176"/>
                  <a:gd name="connsiteX7" fmla="*/ 41 w 215280"/>
                  <a:gd name="connsiteY7" fmla="*/ 36132 h 72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280" h="72176">
                    <a:moveTo>
                      <a:pt x="41" y="36132"/>
                    </a:moveTo>
                    <a:cubicBezTo>
                      <a:pt x="-877" y="17128"/>
                      <a:pt x="13758" y="966"/>
                      <a:pt x="32759" y="0"/>
                    </a:cubicBezTo>
                    <a:lnTo>
                      <a:pt x="182521" y="0"/>
                    </a:lnTo>
                    <a:cubicBezTo>
                      <a:pt x="201522" y="966"/>
                      <a:pt x="216157" y="17128"/>
                      <a:pt x="215239" y="36132"/>
                    </a:cubicBezTo>
                    <a:lnTo>
                      <a:pt x="215239" y="36132"/>
                    </a:lnTo>
                    <a:cubicBezTo>
                      <a:pt x="216107" y="55102"/>
                      <a:pt x="201487" y="71209"/>
                      <a:pt x="182521" y="72176"/>
                    </a:cubicBezTo>
                    <a:lnTo>
                      <a:pt x="32759" y="72176"/>
                    </a:lnTo>
                    <a:cubicBezTo>
                      <a:pt x="13793" y="71209"/>
                      <a:pt x="-828" y="55102"/>
                      <a:pt x="41" y="36132"/>
                    </a:cubicBezTo>
                    <a:close/>
                  </a:path>
                </a:pathLst>
              </a:custGeom>
              <a:solidFill>
                <a:srgbClr val="003067"/>
              </a:solidFill>
              <a:ln w="28575" cap="flat">
                <a:noFill/>
                <a:prstDash val="solid"/>
                <a:miter/>
              </a:ln>
            </p:spPr>
            <p:txBody>
              <a:bodyPr rtlCol="0" anchor="ctr"/>
              <a:lstStyle/>
              <a:p>
                <a:endParaRPr lang="en-US" sz="2400"/>
              </a:p>
            </p:txBody>
          </p:sp>
          <p:sp>
            <p:nvSpPr>
              <p:cNvPr id="48" name="Freeform: Shape 47">
                <a:extLst>
                  <a:ext uri="{FF2B5EF4-FFF2-40B4-BE49-F238E27FC236}">
                    <a16:creationId xmlns:a16="http://schemas.microsoft.com/office/drawing/2014/main" id="{D9FA020D-EC2C-4304-AFD4-1DEEC962DC62}"/>
                  </a:ext>
                </a:extLst>
              </p:cNvPr>
              <p:cNvSpPr/>
              <p:nvPr/>
            </p:nvSpPr>
            <p:spPr>
              <a:xfrm>
                <a:off x="8183789" y="1627847"/>
                <a:ext cx="48368" cy="48368"/>
              </a:xfrm>
              <a:custGeom>
                <a:avLst/>
                <a:gdLst>
                  <a:gd name="connsiteX0" fmla="*/ 48368 w 48368"/>
                  <a:gd name="connsiteY0" fmla="*/ 24184 h 48368"/>
                  <a:gd name="connsiteX1" fmla="*/ 24184 w 48368"/>
                  <a:gd name="connsiteY1" fmla="*/ 48368 h 48368"/>
                  <a:gd name="connsiteX2" fmla="*/ 0 w 48368"/>
                  <a:gd name="connsiteY2" fmla="*/ 24184 h 48368"/>
                  <a:gd name="connsiteX3" fmla="*/ 24184 w 48368"/>
                  <a:gd name="connsiteY3" fmla="*/ 0 h 48368"/>
                  <a:gd name="connsiteX4" fmla="*/ 48368 w 48368"/>
                  <a:gd name="connsiteY4" fmla="*/ 24184 h 48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68" h="48368">
                    <a:moveTo>
                      <a:pt x="48368" y="24184"/>
                    </a:moveTo>
                    <a:cubicBezTo>
                      <a:pt x="48368" y="37541"/>
                      <a:pt x="37541" y="48368"/>
                      <a:pt x="24184" y="48368"/>
                    </a:cubicBezTo>
                    <a:cubicBezTo>
                      <a:pt x="10828" y="48368"/>
                      <a:pt x="0" y="37541"/>
                      <a:pt x="0" y="24184"/>
                    </a:cubicBezTo>
                    <a:cubicBezTo>
                      <a:pt x="0" y="10828"/>
                      <a:pt x="10828" y="0"/>
                      <a:pt x="24184" y="0"/>
                    </a:cubicBezTo>
                    <a:cubicBezTo>
                      <a:pt x="37541" y="0"/>
                      <a:pt x="48368" y="10828"/>
                      <a:pt x="48368" y="24184"/>
                    </a:cubicBezTo>
                    <a:close/>
                  </a:path>
                </a:pathLst>
              </a:custGeom>
              <a:solidFill>
                <a:srgbClr val="50E6FF"/>
              </a:solidFill>
              <a:ln w="28575" cap="flat">
                <a:noFill/>
                <a:prstDash val="solid"/>
                <a:miter/>
              </a:ln>
            </p:spPr>
            <p:txBody>
              <a:bodyPr rtlCol="0" anchor="ctr"/>
              <a:lstStyle/>
              <a:p>
                <a:endParaRPr lang="en-US" sz="2400"/>
              </a:p>
            </p:txBody>
          </p:sp>
          <p:sp>
            <p:nvSpPr>
              <p:cNvPr id="49" name="Freeform: Shape 48">
                <a:extLst>
                  <a:ext uri="{FF2B5EF4-FFF2-40B4-BE49-F238E27FC236}">
                    <a16:creationId xmlns:a16="http://schemas.microsoft.com/office/drawing/2014/main" id="{0BEA703D-1B9C-4815-BF74-AB20BAE2D7AF}"/>
                  </a:ext>
                </a:extLst>
              </p:cNvPr>
              <p:cNvSpPr/>
              <p:nvPr/>
            </p:nvSpPr>
            <p:spPr>
              <a:xfrm>
                <a:off x="8183789" y="1734911"/>
                <a:ext cx="48368" cy="48368"/>
              </a:xfrm>
              <a:custGeom>
                <a:avLst/>
                <a:gdLst>
                  <a:gd name="connsiteX0" fmla="*/ 48368 w 48368"/>
                  <a:gd name="connsiteY0" fmla="*/ 24184 h 48368"/>
                  <a:gd name="connsiteX1" fmla="*/ 24184 w 48368"/>
                  <a:gd name="connsiteY1" fmla="*/ 48368 h 48368"/>
                  <a:gd name="connsiteX2" fmla="*/ 0 w 48368"/>
                  <a:gd name="connsiteY2" fmla="*/ 24184 h 48368"/>
                  <a:gd name="connsiteX3" fmla="*/ 24184 w 48368"/>
                  <a:gd name="connsiteY3" fmla="*/ 0 h 48368"/>
                  <a:gd name="connsiteX4" fmla="*/ 48368 w 48368"/>
                  <a:gd name="connsiteY4" fmla="*/ 24184 h 48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68" h="48368">
                    <a:moveTo>
                      <a:pt x="48368" y="24184"/>
                    </a:moveTo>
                    <a:cubicBezTo>
                      <a:pt x="48368" y="37541"/>
                      <a:pt x="37541" y="48368"/>
                      <a:pt x="24184" y="48368"/>
                    </a:cubicBezTo>
                    <a:cubicBezTo>
                      <a:pt x="10828" y="48368"/>
                      <a:pt x="0" y="37541"/>
                      <a:pt x="0" y="24184"/>
                    </a:cubicBezTo>
                    <a:cubicBezTo>
                      <a:pt x="0" y="10828"/>
                      <a:pt x="10828" y="0"/>
                      <a:pt x="24184" y="0"/>
                    </a:cubicBezTo>
                    <a:cubicBezTo>
                      <a:pt x="37541" y="0"/>
                      <a:pt x="48368" y="10828"/>
                      <a:pt x="48368" y="24184"/>
                    </a:cubicBezTo>
                    <a:close/>
                  </a:path>
                </a:pathLst>
              </a:custGeom>
              <a:solidFill>
                <a:srgbClr val="50E6FF"/>
              </a:solidFill>
              <a:ln w="28575" cap="flat">
                <a:noFill/>
                <a:prstDash val="solid"/>
                <a:miter/>
              </a:ln>
            </p:spPr>
            <p:txBody>
              <a:bodyPr rtlCol="0" anchor="ctr"/>
              <a:lstStyle/>
              <a:p>
                <a:endParaRPr lang="en-US" sz="2400"/>
              </a:p>
            </p:txBody>
          </p:sp>
        </p:grpSp>
        <p:cxnSp>
          <p:nvCxnSpPr>
            <p:cNvPr id="62" name="Straight Arrow Connector 61">
              <a:extLst>
                <a:ext uri="{FF2B5EF4-FFF2-40B4-BE49-F238E27FC236}">
                  <a16:creationId xmlns:a16="http://schemas.microsoft.com/office/drawing/2014/main" id="{C04C19E4-AD0E-44E5-8C88-117FB16FF88C}"/>
                </a:ext>
              </a:extLst>
            </p:cNvPr>
            <p:cNvCxnSpPr>
              <a:cxnSpLocks/>
            </p:cNvCxnSpPr>
            <p:nvPr/>
          </p:nvCxnSpPr>
          <p:spPr>
            <a:xfrm>
              <a:off x="7478977" y="2246805"/>
              <a:ext cx="0" cy="809011"/>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31A9FC1-D602-464B-B61B-2085B9A08DD0}"/>
                </a:ext>
              </a:extLst>
            </p:cNvPr>
            <p:cNvCxnSpPr>
              <a:cxnSpLocks/>
            </p:cNvCxnSpPr>
            <p:nvPr/>
          </p:nvCxnSpPr>
          <p:spPr>
            <a:xfrm>
              <a:off x="7478977" y="4050265"/>
              <a:ext cx="0" cy="274320"/>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0F221CD-A845-46B6-83F7-4BAE3EF8F20E}"/>
                </a:ext>
              </a:extLst>
            </p:cNvPr>
            <p:cNvCxnSpPr/>
            <p:nvPr/>
          </p:nvCxnSpPr>
          <p:spPr>
            <a:xfrm>
              <a:off x="7891151" y="4572192"/>
              <a:ext cx="702156" cy="0"/>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CD8D84A-97AD-46C7-AAE3-502E9470FBB7}"/>
                </a:ext>
              </a:extLst>
            </p:cNvPr>
            <p:cNvCxnSpPr/>
            <p:nvPr/>
          </p:nvCxnSpPr>
          <p:spPr>
            <a:xfrm>
              <a:off x="9588053" y="4572192"/>
              <a:ext cx="702156" cy="0"/>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433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EFA887A8-8DAF-733D-F7C9-452AAB676102}"/>
              </a:ext>
            </a:extLst>
          </p:cNvPr>
          <p:cNvSpPr>
            <a:spLocks noGrp="1" noChangeArrowheads="1"/>
          </p:cNvSpPr>
          <p:nvPr>
            <p:ph type="title"/>
          </p:nvPr>
        </p:nvSpPr>
        <p:spPr/>
        <p:txBody>
          <a:bodyPr lIns="0"/>
          <a:lstStyle/>
          <a:p>
            <a:pPr eaLnBrk="1" hangingPunct="1"/>
            <a:r>
              <a:rPr lang="en-US" altLang="en-US" sz="3600" dirty="0">
                <a:latin typeface="Segoe UI Semibold" panose="020B0702040204020203" pitchFamily="34" charset="0"/>
                <a:cs typeface="Segoe UI Semibold" panose="020B0702040204020203" pitchFamily="34" charset="0"/>
              </a:rPr>
              <a:t>The benefits of Azure Database for PostgreSQL</a:t>
            </a:r>
          </a:p>
        </p:txBody>
      </p:sp>
      <p:cxnSp>
        <p:nvCxnSpPr>
          <p:cNvPr id="4099" name="Straight Connector 62">
            <a:extLst>
              <a:ext uri="{FF2B5EF4-FFF2-40B4-BE49-F238E27FC236}">
                <a16:creationId xmlns:a16="http://schemas.microsoft.com/office/drawing/2014/main" id="{A03AB6C0-2F2C-954E-324C-2A4C42F91EDD}"/>
              </a:ext>
              <a:ext uri="{C183D7F6-B498-43B3-948B-1728B52AA6E4}">
                <adec:decorative xmlns:adec="http://schemas.microsoft.com/office/drawing/2017/decorative" val="1"/>
              </a:ext>
            </a:extLst>
          </p:cNvPr>
          <p:cNvCxnSpPr>
            <a:cxnSpLocks/>
          </p:cNvCxnSpPr>
          <p:nvPr/>
        </p:nvCxnSpPr>
        <p:spPr bwMode="auto">
          <a:xfrm>
            <a:off x="7366000" y="3536950"/>
            <a:ext cx="1917700" cy="0"/>
          </a:xfrm>
          <a:prstGeom prst="line">
            <a:avLst/>
          </a:prstGeom>
          <a:noFill/>
          <a:ln w="12700" algn="ctr">
            <a:solidFill>
              <a:srgbClr val="4FE4FF"/>
            </a:solidFill>
            <a:round/>
            <a:headEnd type="none" w="lg" len="med"/>
            <a:tailEnd type="none" w="lg" len="med"/>
          </a:ln>
          <a:extLst>
            <a:ext uri="{909E8E84-426E-40DD-AFC4-6F175D3DCCD1}">
              <a14:hiddenFill xmlns:a14="http://schemas.microsoft.com/office/drawing/2010/main">
                <a:noFill/>
              </a14:hiddenFill>
            </a:ext>
          </a:extLst>
        </p:spPr>
      </p:cxnSp>
      <p:cxnSp>
        <p:nvCxnSpPr>
          <p:cNvPr id="4100" name="Straight Connector 63">
            <a:extLst>
              <a:ext uri="{FF2B5EF4-FFF2-40B4-BE49-F238E27FC236}">
                <a16:creationId xmlns:a16="http://schemas.microsoft.com/office/drawing/2014/main" id="{59A7911A-2C07-145B-45FE-8FB1721E1938}"/>
              </a:ext>
              <a:ext uri="{C183D7F6-B498-43B3-948B-1728B52AA6E4}">
                <adec:decorative xmlns:adec="http://schemas.microsoft.com/office/drawing/2017/decorative" val="1"/>
              </a:ext>
            </a:extLst>
          </p:cNvPr>
          <p:cNvCxnSpPr>
            <a:cxnSpLocks/>
          </p:cNvCxnSpPr>
          <p:nvPr/>
        </p:nvCxnSpPr>
        <p:spPr bwMode="auto">
          <a:xfrm flipV="1">
            <a:off x="5099050" y="3530600"/>
            <a:ext cx="1917700" cy="12700"/>
          </a:xfrm>
          <a:prstGeom prst="line">
            <a:avLst/>
          </a:prstGeom>
          <a:noFill/>
          <a:ln w="12700" algn="ctr">
            <a:solidFill>
              <a:srgbClr val="4FE4FF"/>
            </a:solidFill>
            <a:round/>
            <a:headEnd type="none" w="lg" len="med"/>
            <a:tailEnd type="none" w="lg" len="med"/>
          </a:ln>
          <a:extLst>
            <a:ext uri="{909E8E84-426E-40DD-AFC4-6F175D3DCCD1}">
              <a14:hiddenFill xmlns:a14="http://schemas.microsoft.com/office/drawing/2010/main">
                <a:noFill/>
              </a14:hiddenFill>
            </a:ext>
          </a:extLst>
        </p:spPr>
      </p:cxnSp>
      <p:grpSp>
        <p:nvGrpSpPr>
          <p:cNvPr id="4" name="Group 3">
            <a:extLst>
              <a:ext uri="{FF2B5EF4-FFF2-40B4-BE49-F238E27FC236}">
                <a16:creationId xmlns:a16="http://schemas.microsoft.com/office/drawing/2014/main" id="{D1CA0E5D-BF88-B8F7-E7EA-40D76A4E71DD}"/>
              </a:ext>
              <a:ext uri="{C183D7F6-B498-43B3-948B-1728B52AA6E4}">
                <adec:decorative xmlns:adec="http://schemas.microsoft.com/office/drawing/2017/decorative" val="1"/>
              </a:ext>
            </a:extLst>
          </p:cNvPr>
          <p:cNvGrpSpPr/>
          <p:nvPr/>
        </p:nvGrpSpPr>
        <p:grpSpPr>
          <a:xfrm>
            <a:off x="9484380" y="2000800"/>
            <a:ext cx="717550" cy="701675"/>
            <a:chOff x="9382780" y="2000800"/>
            <a:chExt cx="717550" cy="701675"/>
          </a:xfrm>
        </p:grpSpPr>
        <p:grpSp>
          <p:nvGrpSpPr>
            <p:cNvPr id="65" name="Group 64" descr="&quot;&quot;">
              <a:extLst>
                <a:ext uri="{FF2B5EF4-FFF2-40B4-BE49-F238E27FC236}">
                  <a16:creationId xmlns:a16="http://schemas.microsoft.com/office/drawing/2014/main" id="{AB9ADBF8-59CD-58CA-0BF8-8EE3109AAC99}"/>
                </a:ext>
              </a:extLst>
            </p:cNvPr>
            <p:cNvGrpSpPr>
              <a:grpSpLocks noChangeAspect="1"/>
            </p:cNvGrpSpPr>
            <p:nvPr/>
          </p:nvGrpSpPr>
          <p:grpSpPr>
            <a:xfrm>
              <a:off x="9575905" y="2122560"/>
              <a:ext cx="330946" cy="408431"/>
              <a:chOff x="1980078" y="253998"/>
              <a:chExt cx="3830386" cy="4727197"/>
            </a:xfrm>
            <a:solidFill>
              <a:srgbClr val="50E6FF"/>
            </a:solidFill>
          </p:grpSpPr>
          <p:sp>
            <p:nvSpPr>
              <p:cNvPr id="66" name="Rectangle 27">
                <a:extLst>
                  <a:ext uri="{FF2B5EF4-FFF2-40B4-BE49-F238E27FC236}">
                    <a16:creationId xmlns:a16="http://schemas.microsoft.com/office/drawing/2014/main" id="{9BF89D6A-ED91-3AE2-5350-0CC70A0B64F2}"/>
                  </a:ext>
                </a:extLst>
              </p:cNvPr>
              <p:cNvSpPr>
                <a:spLocks noChangeArrowheads="1"/>
              </p:cNvSpPr>
              <p:nvPr/>
            </p:nvSpPr>
            <p:spPr bwMode="auto">
              <a:xfrm>
                <a:off x="1980078" y="2169196"/>
                <a:ext cx="3830386" cy="2811999"/>
              </a:xfrm>
              <a:prstGeom prst="rect">
                <a:avLst/>
              </a:prstGeom>
              <a:solidFill>
                <a:srgbClr val="0078D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7" name="Freeform 29">
                <a:extLst>
                  <a:ext uri="{FF2B5EF4-FFF2-40B4-BE49-F238E27FC236}">
                    <a16:creationId xmlns:a16="http://schemas.microsoft.com/office/drawing/2014/main" id="{E8A2402F-2C12-EC6C-6C51-E473FB22E76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8" name="Freeform 30">
                <a:extLst>
                  <a:ext uri="{FF2B5EF4-FFF2-40B4-BE49-F238E27FC236}">
                    <a16:creationId xmlns:a16="http://schemas.microsoft.com/office/drawing/2014/main" id="{C00B3FFB-9EE4-8153-46EC-7E527BA3150A}"/>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ABE65CA4-5733-535A-532A-CFC648A4FF27}"/>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4102" name="Group 49">
              <a:extLst>
                <a:ext uri="{FF2B5EF4-FFF2-40B4-BE49-F238E27FC236}">
                  <a16:creationId xmlns:a16="http://schemas.microsoft.com/office/drawing/2014/main" id="{44D6BFAA-4A09-2479-68F4-77DE5CC0BEFE}"/>
                </a:ext>
                <a:ext uri="{C183D7F6-B498-43B3-948B-1728B52AA6E4}">
                  <adec:decorative xmlns:adec="http://schemas.microsoft.com/office/drawing/2017/decorative" val="1"/>
                </a:ext>
              </a:extLst>
            </p:cNvPr>
            <p:cNvGrpSpPr>
              <a:grpSpLocks noChangeAspect="1"/>
            </p:cNvGrpSpPr>
            <p:nvPr/>
          </p:nvGrpSpPr>
          <p:grpSpPr bwMode="auto">
            <a:xfrm>
              <a:off x="9382780" y="2000800"/>
              <a:ext cx="717550" cy="701675"/>
              <a:chOff x="3404" y="999"/>
              <a:chExt cx="319" cy="312"/>
            </a:xfrm>
          </p:grpSpPr>
          <p:sp>
            <p:nvSpPr>
              <p:cNvPr id="71" name="Freeform 50">
                <a:extLst>
                  <a:ext uri="{FF2B5EF4-FFF2-40B4-BE49-F238E27FC236}">
                    <a16:creationId xmlns:a16="http://schemas.microsoft.com/office/drawing/2014/main" id="{E808D605-43CE-84D0-87C0-EA3C51582C7F}"/>
                  </a:ext>
                </a:extLst>
              </p:cNvPr>
              <p:cNvSpPr>
                <a:spLocks/>
              </p:cNvSpPr>
              <p:nvPr/>
            </p:nvSpPr>
            <p:spPr bwMode="auto">
              <a:xfrm>
                <a:off x="3433" y="999"/>
                <a:ext cx="134" cy="93"/>
              </a:xfrm>
              <a:custGeom>
                <a:avLst/>
                <a:gdLst>
                  <a:gd name="T0" fmla="*/ 588 w 590"/>
                  <a:gd name="T1" fmla="*/ 128 h 405"/>
                  <a:gd name="T2" fmla="*/ 590 w 590"/>
                  <a:gd name="T3" fmla="*/ 128 h 405"/>
                  <a:gd name="T4" fmla="*/ 590 w 590"/>
                  <a:gd name="T5" fmla="*/ 0 h 405"/>
                  <a:gd name="T6" fmla="*/ 0 w 590"/>
                  <a:gd name="T7" fmla="*/ 342 h 405"/>
                  <a:gd name="T8" fmla="*/ 109 w 590"/>
                  <a:gd name="T9" fmla="*/ 405 h 405"/>
                  <a:gd name="T10" fmla="*/ 588 w 590"/>
                  <a:gd name="T11" fmla="*/ 128 h 405"/>
                </a:gdLst>
                <a:ahLst/>
                <a:cxnLst>
                  <a:cxn ang="0">
                    <a:pos x="T0" y="T1"/>
                  </a:cxn>
                  <a:cxn ang="0">
                    <a:pos x="T2" y="T3"/>
                  </a:cxn>
                  <a:cxn ang="0">
                    <a:pos x="T4" y="T5"/>
                  </a:cxn>
                  <a:cxn ang="0">
                    <a:pos x="T6" y="T7"/>
                  </a:cxn>
                  <a:cxn ang="0">
                    <a:pos x="T8" y="T9"/>
                  </a:cxn>
                  <a:cxn ang="0">
                    <a:pos x="T10" y="T11"/>
                  </a:cxn>
                </a:cxnLst>
                <a:rect l="0" t="0" r="r" b="b"/>
                <a:pathLst>
                  <a:path w="590" h="405">
                    <a:moveTo>
                      <a:pt x="588" y="128"/>
                    </a:moveTo>
                    <a:cubicBezTo>
                      <a:pt x="589" y="128"/>
                      <a:pt x="589" y="128"/>
                      <a:pt x="590" y="128"/>
                    </a:cubicBezTo>
                    <a:cubicBezTo>
                      <a:pt x="590" y="0"/>
                      <a:pt x="590" y="0"/>
                      <a:pt x="590" y="0"/>
                    </a:cubicBezTo>
                    <a:cubicBezTo>
                      <a:pt x="339" y="0"/>
                      <a:pt x="125" y="124"/>
                      <a:pt x="0" y="342"/>
                    </a:cubicBezTo>
                    <a:cubicBezTo>
                      <a:pt x="109" y="405"/>
                      <a:pt x="109" y="405"/>
                      <a:pt x="109" y="405"/>
                    </a:cubicBezTo>
                    <a:cubicBezTo>
                      <a:pt x="205" y="240"/>
                      <a:pt x="384" y="128"/>
                      <a:pt x="588" y="128"/>
                    </a:cubicBezTo>
                    <a:close/>
                  </a:path>
                </a:pathLst>
              </a:custGeom>
              <a:solidFill>
                <a:srgbClr val="50E6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2" name="Freeform 51">
                <a:extLst>
                  <a:ext uri="{FF2B5EF4-FFF2-40B4-BE49-F238E27FC236}">
                    <a16:creationId xmlns:a16="http://schemas.microsoft.com/office/drawing/2014/main" id="{EF8C4AF1-24CE-7297-35B5-4BB70E7E9082}"/>
                  </a:ext>
                </a:extLst>
              </p:cNvPr>
              <p:cNvSpPr>
                <a:spLocks/>
              </p:cNvSpPr>
              <p:nvPr/>
            </p:nvSpPr>
            <p:spPr bwMode="auto">
              <a:xfrm>
                <a:off x="3404" y="1077"/>
                <a:ext cx="53" cy="156"/>
              </a:xfrm>
              <a:custGeom>
                <a:avLst/>
                <a:gdLst>
                  <a:gd name="T0" fmla="*/ 160 w 235"/>
                  <a:gd name="T1" fmla="*/ 341 h 682"/>
                  <a:gd name="T2" fmla="*/ 235 w 235"/>
                  <a:gd name="T3" fmla="*/ 63 h 682"/>
                  <a:gd name="T4" fmla="*/ 126 w 235"/>
                  <a:gd name="T5" fmla="*/ 0 h 682"/>
                  <a:gd name="T6" fmla="*/ 126 w 235"/>
                  <a:gd name="T7" fmla="*/ 682 h 682"/>
                  <a:gd name="T8" fmla="*/ 235 w 235"/>
                  <a:gd name="T9" fmla="*/ 619 h 682"/>
                  <a:gd name="T10" fmla="*/ 160 w 235"/>
                  <a:gd name="T11" fmla="*/ 341 h 682"/>
                </a:gdLst>
                <a:ahLst/>
                <a:cxnLst>
                  <a:cxn ang="0">
                    <a:pos x="T0" y="T1"/>
                  </a:cxn>
                  <a:cxn ang="0">
                    <a:pos x="T2" y="T3"/>
                  </a:cxn>
                  <a:cxn ang="0">
                    <a:pos x="T4" y="T5"/>
                  </a:cxn>
                  <a:cxn ang="0">
                    <a:pos x="T6" y="T7"/>
                  </a:cxn>
                  <a:cxn ang="0">
                    <a:pos x="T8" y="T9"/>
                  </a:cxn>
                  <a:cxn ang="0">
                    <a:pos x="T10" y="T11"/>
                  </a:cxn>
                </a:cxnLst>
                <a:rect l="0" t="0" r="r" b="b"/>
                <a:pathLst>
                  <a:path w="235" h="682">
                    <a:moveTo>
                      <a:pt x="160" y="341"/>
                    </a:moveTo>
                    <a:cubicBezTo>
                      <a:pt x="160" y="240"/>
                      <a:pt x="187" y="144"/>
                      <a:pt x="235" y="63"/>
                    </a:cubicBezTo>
                    <a:cubicBezTo>
                      <a:pt x="126" y="0"/>
                      <a:pt x="126" y="0"/>
                      <a:pt x="126" y="0"/>
                    </a:cubicBezTo>
                    <a:cubicBezTo>
                      <a:pt x="0" y="217"/>
                      <a:pt x="0" y="465"/>
                      <a:pt x="126" y="682"/>
                    </a:cubicBezTo>
                    <a:cubicBezTo>
                      <a:pt x="235" y="619"/>
                      <a:pt x="235" y="619"/>
                      <a:pt x="235" y="619"/>
                    </a:cubicBezTo>
                    <a:cubicBezTo>
                      <a:pt x="187" y="537"/>
                      <a:pt x="160" y="442"/>
                      <a:pt x="160" y="341"/>
                    </a:cubicBezTo>
                    <a:close/>
                  </a:path>
                </a:pathLst>
              </a:custGeom>
              <a:solidFill>
                <a:srgbClr val="50E6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3" name="Freeform 52">
                <a:extLst>
                  <a:ext uri="{FF2B5EF4-FFF2-40B4-BE49-F238E27FC236}">
                    <a16:creationId xmlns:a16="http://schemas.microsoft.com/office/drawing/2014/main" id="{FF13573F-D289-5FD1-05BD-7693896E57E3}"/>
                  </a:ext>
                </a:extLst>
              </p:cNvPr>
              <p:cNvSpPr>
                <a:spLocks/>
              </p:cNvSpPr>
              <p:nvPr/>
            </p:nvSpPr>
            <p:spPr bwMode="auto">
              <a:xfrm>
                <a:off x="3433" y="1219"/>
                <a:ext cx="134" cy="92"/>
              </a:xfrm>
              <a:custGeom>
                <a:avLst/>
                <a:gdLst>
                  <a:gd name="T0" fmla="*/ 588 w 590"/>
                  <a:gd name="T1" fmla="*/ 277 h 405"/>
                  <a:gd name="T2" fmla="*/ 109 w 590"/>
                  <a:gd name="T3" fmla="*/ 0 h 405"/>
                  <a:gd name="T4" fmla="*/ 0 w 590"/>
                  <a:gd name="T5" fmla="*/ 63 h 405"/>
                  <a:gd name="T6" fmla="*/ 590 w 590"/>
                  <a:gd name="T7" fmla="*/ 405 h 405"/>
                  <a:gd name="T8" fmla="*/ 590 w 590"/>
                  <a:gd name="T9" fmla="*/ 277 h 405"/>
                  <a:gd name="T10" fmla="*/ 588 w 590"/>
                  <a:gd name="T11" fmla="*/ 277 h 405"/>
                </a:gdLst>
                <a:ahLst/>
                <a:cxnLst>
                  <a:cxn ang="0">
                    <a:pos x="T0" y="T1"/>
                  </a:cxn>
                  <a:cxn ang="0">
                    <a:pos x="T2" y="T3"/>
                  </a:cxn>
                  <a:cxn ang="0">
                    <a:pos x="T4" y="T5"/>
                  </a:cxn>
                  <a:cxn ang="0">
                    <a:pos x="T6" y="T7"/>
                  </a:cxn>
                  <a:cxn ang="0">
                    <a:pos x="T8" y="T9"/>
                  </a:cxn>
                  <a:cxn ang="0">
                    <a:pos x="T10" y="T11"/>
                  </a:cxn>
                </a:cxnLst>
                <a:rect l="0" t="0" r="r" b="b"/>
                <a:pathLst>
                  <a:path w="590" h="405">
                    <a:moveTo>
                      <a:pt x="588" y="277"/>
                    </a:moveTo>
                    <a:cubicBezTo>
                      <a:pt x="383" y="277"/>
                      <a:pt x="205" y="165"/>
                      <a:pt x="109" y="0"/>
                    </a:cubicBezTo>
                    <a:cubicBezTo>
                      <a:pt x="0" y="63"/>
                      <a:pt x="0" y="63"/>
                      <a:pt x="0" y="63"/>
                    </a:cubicBezTo>
                    <a:cubicBezTo>
                      <a:pt x="125" y="281"/>
                      <a:pt x="339" y="405"/>
                      <a:pt x="590" y="405"/>
                    </a:cubicBezTo>
                    <a:cubicBezTo>
                      <a:pt x="590" y="277"/>
                      <a:pt x="590" y="277"/>
                      <a:pt x="590" y="277"/>
                    </a:cubicBezTo>
                    <a:cubicBezTo>
                      <a:pt x="589" y="277"/>
                      <a:pt x="589" y="277"/>
                      <a:pt x="588" y="277"/>
                    </a:cubicBezTo>
                    <a:close/>
                  </a:path>
                </a:pathLst>
              </a:custGeom>
              <a:solidFill>
                <a:srgbClr val="0078D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4" name="Freeform 53">
                <a:extLst>
                  <a:ext uri="{FF2B5EF4-FFF2-40B4-BE49-F238E27FC236}">
                    <a16:creationId xmlns:a16="http://schemas.microsoft.com/office/drawing/2014/main" id="{3143F13A-EF84-DA96-489E-8A1DAF304424}"/>
                  </a:ext>
                </a:extLst>
              </p:cNvPr>
              <p:cNvSpPr>
                <a:spLocks/>
              </p:cNvSpPr>
              <p:nvPr/>
            </p:nvSpPr>
            <p:spPr bwMode="auto">
              <a:xfrm>
                <a:off x="3567" y="999"/>
                <a:ext cx="156" cy="312"/>
              </a:xfrm>
              <a:custGeom>
                <a:avLst/>
                <a:gdLst>
                  <a:gd name="T0" fmla="*/ 0 w 681"/>
                  <a:gd name="T1" fmla="*/ 0 h 1366"/>
                  <a:gd name="T2" fmla="*/ 0 w 681"/>
                  <a:gd name="T3" fmla="*/ 128 h 1366"/>
                  <a:gd name="T4" fmla="*/ 553 w 681"/>
                  <a:gd name="T5" fmla="*/ 683 h 1366"/>
                  <a:gd name="T6" fmla="*/ 0 w 681"/>
                  <a:gd name="T7" fmla="*/ 1238 h 1366"/>
                  <a:gd name="T8" fmla="*/ 0 w 681"/>
                  <a:gd name="T9" fmla="*/ 1366 h 1366"/>
                  <a:gd name="T10" fmla="*/ 681 w 681"/>
                  <a:gd name="T11" fmla="*/ 683 h 1366"/>
                  <a:gd name="T12" fmla="*/ 0 w 681"/>
                  <a:gd name="T13" fmla="*/ 0 h 1366"/>
                </a:gdLst>
                <a:ahLst/>
                <a:cxnLst>
                  <a:cxn ang="0">
                    <a:pos x="T0" y="T1"/>
                  </a:cxn>
                  <a:cxn ang="0">
                    <a:pos x="T2" y="T3"/>
                  </a:cxn>
                  <a:cxn ang="0">
                    <a:pos x="T4" y="T5"/>
                  </a:cxn>
                  <a:cxn ang="0">
                    <a:pos x="T6" y="T7"/>
                  </a:cxn>
                  <a:cxn ang="0">
                    <a:pos x="T8" y="T9"/>
                  </a:cxn>
                  <a:cxn ang="0">
                    <a:pos x="T10" y="T11"/>
                  </a:cxn>
                  <a:cxn ang="0">
                    <a:pos x="T12" y="T13"/>
                  </a:cxn>
                </a:cxnLst>
                <a:rect l="0" t="0" r="r" b="b"/>
                <a:pathLst>
                  <a:path w="681" h="1366">
                    <a:moveTo>
                      <a:pt x="0" y="0"/>
                    </a:moveTo>
                    <a:cubicBezTo>
                      <a:pt x="0" y="128"/>
                      <a:pt x="0" y="128"/>
                      <a:pt x="0" y="128"/>
                    </a:cubicBezTo>
                    <a:cubicBezTo>
                      <a:pt x="305" y="129"/>
                      <a:pt x="553" y="377"/>
                      <a:pt x="553" y="683"/>
                    </a:cubicBezTo>
                    <a:cubicBezTo>
                      <a:pt x="553" y="989"/>
                      <a:pt x="305" y="1237"/>
                      <a:pt x="0" y="1238"/>
                    </a:cubicBezTo>
                    <a:cubicBezTo>
                      <a:pt x="0" y="1366"/>
                      <a:pt x="0" y="1366"/>
                      <a:pt x="0" y="1366"/>
                    </a:cubicBezTo>
                    <a:cubicBezTo>
                      <a:pt x="376" y="1366"/>
                      <a:pt x="681" y="1060"/>
                      <a:pt x="681" y="683"/>
                    </a:cubicBezTo>
                    <a:cubicBezTo>
                      <a:pt x="681" y="306"/>
                      <a:pt x="376" y="0"/>
                      <a:pt x="0" y="0"/>
                    </a:cubicBezTo>
                    <a:close/>
                  </a:path>
                </a:pathLst>
              </a:custGeom>
              <a:solidFill>
                <a:srgbClr val="0078D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cxnSp>
        <p:nvCxnSpPr>
          <p:cNvPr id="4103" name="Straight Connector 74">
            <a:extLst>
              <a:ext uri="{FF2B5EF4-FFF2-40B4-BE49-F238E27FC236}">
                <a16:creationId xmlns:a16="http://schemas.microsoft.com/office/drawing/2014/main" id="{6E160D8D-EE45-CDC7-E3AA-2A6BCFA6279D}"/>
              </a:ext>
              <a:ext uri="{C183D7F6-B498-43B3-948B-1728B52AA6E4}">
                <adec:decorative xmlns:adec="http://schemas.microsoft.com/office/drawing/2017/decorative" val="1"/>
              </a:ext>
            </a:extLst>
          </p:cNvPr>
          <p:cNvCxnSpPr>
            <a:cxnSpLocks/>
          </p:cNvCxnSpPr>
          <p:nvPr/>
        </p:nvCxnSpPr>
        <p:spPr bwMode="auto">
          <a:xfrm>
            <a:off x="2786063" y="3536950"/>
            <a:ext cx="2009775" cy="0"/>
          </a:xfrm>
          <a:prstGeom prst="line">
            <a:avLst/>
          </a:prstGeom>
          <a:noFill/>
          <a:ln w="12700" algn="ctr">
            <a:solidFill>
              <a:srgbClr val="4FE4FF"/>
            </a:solidFill>
            <a:round/>
            <a:headEnd type="none" w="lg" len="med"/>
            <a:tailEnd type="none" w="lg" len="med"/>
          </a:ln>
          <a:extLst>
            <a:ext uri="{909E8E84-426E-40DD-AFC4-6F175D3DCCD1}">
              <a14:hiddenFill xmlns:a14="http://schemas.microsoft.com/office/drawing/2010/main">
                <a:noFill/>
              </a14:hiddenFill>
            </a:ext>
          </a:extLst>
        </p:spPr>
      </p:cxnSp>
      <p:grpSp>
        <p:nvGrpSpPr>
          <p:cNvPr id="4104" name="Group 75">
            <a:extLst>
              <a:ext uri="{FF2B5EF4-FFF2-40B4-BE49-F238E27FC236}">
                <a16:creationId xmlns:a16="http://schemas.microsoft.com/office/drawing/2014/main" id="{ED7AEE33-9A14-E414-7C52-C87826AC8135}"/>
              </a:ext>
              <a:ext uri="{C183D7F6-B498-43B3-948B-1728B52AA6E4}">
                <adec:decorative xmlns:adec="http://schemas.microsoft.com/office/drawing/2017/decorative" val="1"/>
              </a:ext>
            </a:extLst>
          </p:cNvPr>
          <p:cNvGrpSpPr>
            <a:grpSpLocks/>
          </p:cNvGrpSpPr>
          <p:nvPr/>
        </p:nvGrpSpPr>
        <p:grpSpPr bwMode="auto">
          <a:xfrm>
            <a:off x="2943225" y="2035175"/>
            <a:ext cx="565150" cy="565150"/>
            <a:chOff x="2763975" y="1612259"/>
            <a:chExt cx="643845" cy="643845"/>
          </a:xfrm>
        </p:grpSpPr>
        <p:sp>
          <p:nvSpPr>
            <p:cNvPr id="4139" name="Rectangle 184">
              <a:extLst>
                <a:ext uri="{FF2B5EF4-FFF2-40B4-BE49-F238E27FC236}">
                  <a16:creationId xmlns:a16="http://schemas.microsoft.com/office/drawing/2014/main" id="{C413656A-4914-6655-F6E7-628ED68F2489}"/>
                </a:ext>
              </a:extLst>
            </p:cNvPr>
            <p:cNvSpPr>
              <a:spLocks noChangeArrowheads="1"/>
            </p:cNvSpPr>
            <p:nvPr/>
          </p:nvSpPr>
          <p:spPr bwMode="auto">
            <a:xfrm>
              <a:off x="3347975" y="1612259"/>
              <a:ext cx="59845" cy="20017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4140" name="Rectangle 185">
              <a:extLst>
                <a:ext uri="{FF2B5EF4-FFF2-40B4-BE49-F238E27FC236}">
                  <a16:creationId xmlns:a16="http://schemas.microsoft.com/office/drawing/2014/main" id="{6D4A1276-998A-89B7-9CF5-C7296CE2FEC2}"/>
                </a:ext>
              </a:extLst>
            </p:cNvPr>
            <p:cNvSpPr>
              <a:spLocks noChangeArrowheads="1"/>
            </p:cNvSpPr>
            <p:nvPr/>
          </p:nvSpPr>
          <p:spPr bwMode="auto">
            <a:xfrm>
              <a:off x="3207650" y="1612259"/>
              <a:ext cx="200170" cy="6190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4141" name="Rectangle 186">
              <a:extLst>
                <a:ext uri="{FF2B5EF4-FFF2-40B4-BE49-F238E27FC236}">
                  <a16:creationId xmlns:a16="http://schemas.microsoft.com/office/drawing/2014/main" id="{B57CF798-043C-5655-A161-F979B8BA74E4}"/>
                </a:ext>
              </a:extLst>
            </p:cNvPr>
            <p:cNvSpPr>
              <a:spLocks noChangeArrowheads="1"/>
            </p:cNvSpPr>
            <p:nvPr/>
          </p:nvSpPr>
          <p:spPr bwMode="auto">
            <a:xfrm>
              <a:off x="3207650" y="2196259"/>
              <a:ext cx="200170" cy="5984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4142" name="Rectangle 187">
              <a:extLst>
                <a:ext uri="{FF2B5EF4-FFF2-40B4-BE49-F238E27FC236}">
                  <a16:creationId xmlns:a16="http://schemas.microsoft.com/office/drawing/2014/main" id="{3F4F1AD8-0555-15EA-D989-25ADB439A41B}"/>
                </a:ext>
              </a:extLst>
            </p:cNvPr>
            <p:cNvSpPr>
              <a:spLocks noChangeArrowheads="1"/>
            </p:cNvSpPr>
            <p:nvPr/>
          </p:nvSpPr>
          <p:spPr bwMode="auto">
            <a:xfrm>
              <a:off x="3347975" y="2053871"/>
              <a:ext cx="59845" cy="2022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4143" name="Rectangle 188">
              <a:extLst>
                <a:ext uri="{FF2B5EF4-FFF2-40B4-BE49-F238E27FC236}">
                  <a16:creationId xmlns:a16="http://schemas.microsoft.com/office/drawing/2014/main" id="{AF71F1B3-B06E-F5CD-7EC0-437328A66736}"/>
                </a:ext>
              </a:extLst>
            </p:cNvPr>
            <p:cNvSpPr>
              <a:spLocks noChangeArrowheads="1"/>
            </p:cNvSpPr>
            <p:nvPr/>
          </p:nvSpPr>
          <p:spPr bwMode="auto">
            <a:xfrm>
              <a:off x="2763975" y="2053871"/>
              <a:ext cx="59845" cy="2022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4144" name="Rectangle 189">
              <a:extLst>
                <a:ext uri="{FF2B5EF4-FFF2-40B4-BE49-F238E27FC236}">
                  <a16:creationId xmlns:a16="http://schemas.microsoft.com/office/drawing/2014/main" id="{380796D0-89CB-F7A7-B822-28C31B73F53F}"/>
                </a:ext>
              </a:extLst>
            </p:cNvPr>
            <p:cNvSpPr>
              <a:spLocks noChangeArrowheads="1"/>
            </p:cNvSpPr>
            <p:nvPr/>
          </p:nvSpPr>
          <p:spPr bwMode="auto">
            <a:xfrm>
              <a:off x="2763975" y="2196259"/>
              <a:ext cx="202233" cy="5984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4145" name="Freeform 190">
              <a:extLst>
                <a:ext uri="{FF2B5EF4-FFF2-40B4-BE49-F238E27FC236}">
                  <a16:creationId xmlns:a16="http://schemas.microsoft.com/office/drawing/2014/main" id="{0C4C4293-C66D-D25D-4ED8-BA89093A5E4F}"/>
                </a:ext>
              </a:extLst>
            </p:cNvPr>
            <p:cNvSpPr>
              <a:spLocks/>
            </p:cNvSpPr>
            <p:nvPr/>
          </p:nvSpPr>
          <p:spPr bwMode="auto">
            <a:xfrm>
              <a:off x="3046689" y="1628768"/>
              <a:ext cx="344622" cy="346686"/>
            </a:xfrm>
            <a:custGeom>
              <a:avLst/>
              <a:gdLst>
                <a:gd name="T0" fmla="*/ 303350 w 167"/>
                <a:gd name="T1" fmla="*/ 0 h 168"/>
                <a:gd name="T2" fmla="*/ 344622 w 167"/>
                <a:gd name="T3" fmla="*/ 43336 h 168"/>
                <a:gd name="T4" fmla="*/ 43336 w 167"/>
                <a:gd name="T5" fmla="*/ 346686 h 168"/>
                <a:gd name="T6" fmla="*/ 0 w 167"/>
                <a:gd name="T7" fmla="*/ 303350 h 168"/>
                <a:gd name="T8" fmla="*/ 303350 w 167"/>
                <a:gd name="T9" fmla="*/ 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146" name="Freeform 191">
              <a:extLst>
                <a:ext uri="{FF2B5EF4-FFF2-40B4-BE49-F238E27FC236}">
                  <a16:creationId xmlns:a16="http://schemas.microsoft.com/office/drawing/2014/main" id="{6ACD060C-2FFE-5195-B4EF-EEAAEB6D8EA5}"/>
                </a:ext>
              </a:extLst>
            </p:cNvPr>
            <p:cNvSpPr>
              <a:spLocks/>
            </p:cNvSpPr>
            <p:nvPr/>
          </p:nvSpPr>
          <p:spPr bwMode="auto">
            <a:xfrm>
              <a:off x="3044625" y="1894973"/>
              <a:ext cx="346686" cy="344622"/>
            </a:xfrm>
            <a:custGeom>
              <a:avLst/>
              <a:gdLst>
                <a:gd name="T0" fmla="*/ 346686 w 168"/>
                <a:gd name="T1" fmla="*/ 301286 h 167"/>
                <a:gd name="T2" fmla="*/ 303350 w 168"/>
                <a:gd name="T3" fmla="*/ 344622 h 167"/>
                <a:gd name="T4" fmla="*/ 0 w 168"/>
                <a:gd name="T5" fmla="*/ 41272 h 167"/>
                <a:gd name="T6" fmla="*/ 43336 w 168"/>
                <a:gd name="T7" fmla="*/ 0 h 167"/>
                <a:gd name="T8" fmla="*/ 346686 w 168"/>
                <a:gd name="T9" fmla="*/ 301286 h 1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147" name="Freeform 192">
              <a:extLst>
                <a:ext uri="{FF2B5EF4-FFF2-40B4-BE49-F238E27FC236}">
                  <a16:creationId xmlns:a16="http://schemas.microsoft.com/office/drawing/2014/main" id="{43F0438C-87FA-E0F5-26D8-4F4B15E95965}"/>
                </a:ext>
              </a:extLst>
            </p:cNvPr>
            <p:cNvSpPr>
              <a:spLocks/>
            </p:cNvSpPr>
            <p:nvPr/>
          </p:nvSpPr>
          <p:spPr bwMode="auto">
            <a:xfrm>
              <a:off x="2780484" y="1892909"/>
              <a:ext cx="344622" cy="346686"/>
            </a:xfrm>
            <a:custGeom>
              <a:avLst/>
              <a:gdLst>
                <a:gd name="T0" fmla="*/ 41272 w 167"/>
                <a:gd name="T1" fmla="*/ 346686 h 168"/>
                <a:gd name="T2" fmla="*/ 0 w 167"/>
                <a:gd name="T3" fmla="*/ 303350 h 168"/>
                <a:gd name="T4" fmla="*/ 303350 w 167"/>
                <a:gd name="T5" fmla="*/ 0 h 168"/>
                <a:gd name="T6" fmla="*/ 344622 w 167"/>
                <a:gd name="T7" fmla="*/ 43336 h 168"/>
                <a:gd name="T8" fmla="*/ 41272 w 167"/>
                <a:gd name="T9" fmla="*/ 34668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148" name="Freeform 193">
              <a:extLst>
                <a:ext uri="{FF2B5EF4-FFF2-40B4-BE49-F238E27FC236}">
                  <a16:creationId xmlns:a16="http://schemas.microsoft.com/office/drawing/2014/main" id="{E4D903AE-65D3-2F22-D10A-478A046CB622}"/>
                </a:ext>
              </a:extLst>
            </p:cNvPr>
            <p:cNvSpPr>
              <a:spLocks/>
            </p:cNvSpPr>
            <p:nvPr/>
          </p:nvSpPr>
          <p:spPr bwMode="auto">
            <a:xfrm>
              <a:off x="2780484" y="1628768"/>
              <a:ext cx="346686" cy="344622"/>
            </a:xfrm>
            <a:custGeom>
              <a:avLst/>
              <a:gdLst>
                <a:gd name="T0" fmla="*/ 0 w 168"/>
                <a:gd name="T1" fmla="*/ 43336 h 167"/>
                <a:gd name="T2" fmla="*/ 43336 w 168"/>
                <a:gd name="T3" fmla="*/ 0 h 167"/>
                <a:gd name="T4" fmla="*/ 346686 w 168"/>
                <a:gd name="T5" fmla="*/ 303350 h 167"/>
                <a:gd name="T6" fmla="*/ 303350 w 168"/>
                <a:gd name="T7" fmla="*/ 344622 h 167"/>
                <a:gd name="T8" fmla="*/ 0 w 168"/>
                <a:gd name="T9" fmla="*/ 43336 h 1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149" name="Rectangle 194">
              <a:extLst>
                <a:ext uri="{FF2B5EF4-FFF2-40B4-BE49-F238E27FC236}">
                  <a16:creationId xmlns:a16="http://schemas.microsoft.com/office/drawing/2014/main" id="{F82A17F6-1D1C-F7BE-0F37-06ECDC2D7C24}"/>
                </a:ext>
              </a:extLst>
            </p:cNvPr>
            <p:cNvSpPr>
              <a:spLocks noChangeArrowheads="1"/>
            </p:cNvSpPr>
            <p:nvPr/>
          </p:nvSpPr>
          <p:spPr bwMode="auto">
            <a:xfrm>
              <a:off x="2763975" y="1612259"/>
              <a:ext cx="202233" cy="5984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4150" name="Rectangle 195">
              <a:extLst>
                <a:ext uri="{FF2B5EF4-FFF2-40B4-BE49-F238E27FC236}">
                  <a16:creationId xmlns:a16="http://schemas.microsoft.com/office/drawing/2014/main" id="{9FF8916C-8DA0-E356-EF0F-8174FBEFD9AF}"/>
                </a:ext>
              </a:extLst>
            </p:cNvPr>
            <p:cNvSpPr>
              <a:spLocks noChangeArrowheads="1"/>
            </p:cNvSpPr>
            <p:nvPr/>
          </p:nvSpPr>
          <p:spPr bwMode="auto">
            <a:xfrm>
              <a:off x="2763975" y="1612259"/>
              <a:ext cx="61908" cy="2001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grpSp>
      <p:cxnSp>
        <p:nvCxnSpPr>
          <p:cNvPr id="4105" name="Straight Connector 88">
            <a:extLst>
              <a:ext uri="{FF2B5EF4-FFF2-40B4-BE49-F238E27FC236}">
                <a16:creationId xmlns:a16="http://schemas.microsoft.com/office/drawing/2014/main" id="{96974070-DFEC-EFBA-3EB7-34D3D20DC575}"/>
              </a:ext>
              <a:ext uri="{C183D7F6-B498-43B3-948B-1728B52AA6E4}">
                <adec:decorative xmlns:adec="http://schemas.microsoft.com/office/drawing/2017/decorative" val="1"/>
              </a:ext>
            </a:extLst>
          </p:cNvPr>
          <p:cNvCxnSpPr>
            <a:cxnSpLocks/>
          </p:cNvCxnSpPr>
          <p:nvPr/>
        </p:nvCxnSpPr>
        <p:spPr bwMode="auto">
          <a:xfrm>
            <a:off x="588963" y="3536950"/>
            <a:ext cx="1846262" cy="0"/>
          </a:xfrm>
          <a:prstGeom prst="line">
            <a:avLst/>
          </a:prstGeom>
          <a:noFill/>
          <a:ln w="12700" algn="ctr">
            <a:solidFill>
              <a:srgbClr val="4FE4FF"/>
            </a:solidFill>
            <a:round/>
            <a:headEnd type="none" w="lg" len="med"/>
            <a:tailEnd type="none" w="lg" len="med"/>
          </a:ln>
          <a:extLst>
            <a:ext uri="{909E8E84-426E-40DD-AFC4-6F175D3DCCD1}">
              <a14:hiddenFill xmlns:a14="http://schemas.microsoft.com/office/drawing/2010/main">
                <a:noFill/>
              </a14:hiddenFill>
            </a:ext>
          </a:extLst>
        </p:spPr>
      </p:cxnSp>
      <p:grpSp>
        <p:nvGrpSpPr>
          <p:cNvPr id="4106" name="Group 157">
            <a:extLst>
              <a:ext uri="{FF2B5EF4-FFF2-40B4-BE49-F238E27FC236}">
                <a16:creationId xmlns:a16="http://schemas.microsoft.com/office/drawing/2014/main" id="{7BBCE8AB-A49F-4A6C-F5BB-C4D2742E1778}"/>
              </a:ext>
              <a:ext uri="{C183D7F6-B498-43B3-948B-1728B52AA6E4}">
                <adec:decorative xmlns:adec="http://schemas.microsoft.com/office/drawing/2017/decorative" val="1"/>
              </a:ext>
            </a:extLst>
          </p:cNvPr>
          <p:cNvGrpSpPr>
            <a:grpSpLocks noChangeAspect="1"/>
          </p:cNvGrpSpPr>
          <p:nvPr/>
        </p:nvGrpSpPr>
        <p:grpSpPr bwMode="auto">
          <a:xfrm>
            <a:off x="560388" y="2024063"/>
            <a:ext cx="587375" cy="588962"/>
            <a:chOff x="1589" y="2529"/>
            <a:chExt cx="359" cy="359"/>
          </a:xfrm>
        </p:grpSpPr>
        <p:sp>
          <p:nvSpPr>
            <p:cNvPr id="91" name="Freeform 158">
              <a:extLst>
                <a:ext uri="{FF2B5EF4-FFF2-40B4-BE49-F238E27FC236}">
                  <a16:creationId xmlns:a16="http://schemas.microsoft.com/office/drawing/2014/main" id="{C7B04898-0B84-3E96-60B4-C53A5828D02B}"/>
                </a:ext>
              </a:extLst>
            </p:cNvPr>
            <p:cNvSpPr>
              <a:spLocks/>
            </p:cNvSpPr>
            <p:nvPr/>
          </p:nvSpPr>
          <p:spPr bwMode="auto">
            <a:xfrm>
              <a:off x="1589" y="2529"/>
              <a:ext cx="359" cy="359"/>
            </a:xfrm>
            <a:custGeom>
              <a:avLst/>
              <a:gdLst>
                <a:gd name="T0" fmla="*/ 3040 w 6080"/>
                <a:gd name="T1" fmla="*/ 6080 h 6080"/>
                <a:gd name="T2" fmla="*/ 890 w 6080"/>
                <a:gd name="T3" fmla="*/ 5190 h 6080"/>
                <a:gd name="T4" fmla="*/ 0 w 6080"/>
                <a:gd name="T5" fmla="*/ 3040 h 6080"/>
                <a:gd name="T6" fmla="*/ 890 w 6080"/>
                <a:gd name="T7" fmla="*/ 890 h 6080"/>
                <a:gd name="T8" fmla="*/ 3040 w 6080"/>
                <a:gd name="T9" fmla="*/ 0 h 6080"/>
                <a:gd name="T10" fmla="*/ 3040 w 6080"/>
                <a:gd name="T11" fmla="*/ 541 h 6080"/>
                <a:gd name="T12" fmla="*/ 1273 w 6080"/>
                <a:gd name="T13" fmla="*/ 1273 h 6080"/>
                <a:gd name="T14" fmla="*/ 541 w 6080"/>
                <a:gd name="T15" fmla="*/ 3040 h 6080"/>
                <a:gd name="T16" fmla="*/ 1273 w 6080"/>
                <a:gd name="T17" fmla="*/ 4807 h 6080"/>
                <a:gd name="T18" fmla="*/ 3040 w 6080"/>
                <a:gd name="T19" fmla="*/ 5539 h 6080"/>
                <a:gd name="T20" fmla="*/ 4807 w 6080"/>
                <a:gd name="T21" fmla="*/ 4807 h 6080"/>
                <a:gd name="T22" fmla="*/ 5539 w 6080"/>
                <a:gd name="T23" fmla="*/ 3040 h 6080"/>
                <a:gd name="T24" fmla="*/ 6080 w 6080"/>
                <a:gd name="T25" fmla="*/ 3040 h 6080"/>
                <a:gd name="T26" fmla="*/ 5190 w 6080"/>
                <a:gd name="T27" fmla="*/ 5190 h 6080"/>
                <a:gd name="T28" fmla="*/ 3040 w 6080"/>
                <a:gd name="T29"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80" h="6080">
                  <a:moveTo>
                    <a:pt x="3040" y="6080"/>
                  </a:moveTo>
                  <a:cubicBezTo>
                    <a:pt x="2228" y="6080"/>
                    <a:pt x="1465" y="5764"/>
                    <a:pt x="890" y="5190"/>
                  </a:cubicBezTo>
                  <a:cubicBezTo>
                    <a:pt x="316" y="4616"/>
                    <a:pt x="0" y="3852"/>
                    <a:pt x="0" y="3040"/>
                  </a:cubicBezTo>
                  <a:cubicBezTo>
                    <a:pt x="0" y="2228"/>
                    <a:pt x="316" y="1465"/>
                    <a:pt x="890" y="890"/>
                  </a:cubicBezTo>
                  <a:cubicBezTo>
                    <a:pt x="1465" y="316"/>
                    <a:pt x="2228" y="0"/>
                    <a:pt x="3040" y="0"/>
                  </a:cubicBezTo>
                  <a:cubicBezTo>
                    <a:pt x="3040" y="541"/>
                    <a:pt x="3040" y="541"/>
                    <a:pt x="3040" y="541"/>
                  </a:cubicBezTo>
                  <a:cubicBezTo>
                    <a:pt x="2373" y="541"/>
                    <a:pt x="1745" y="801"/>
                    <a:pt x="1273" y="1273"/>
                  </a:cubicBezTo>
                  <a:cubicBezTo>
                    <a:pt x="801" y="1745"/>
                    <a:pt x="541" y="2373"/>
                    <a:pt x="541" y="3040"/>
                  </a:cubicBezTo>
                  <a:cubicBezTo>
                    <a:pt x="541" y="3708"/>
                    <a:pt x="801" y="4335"/>
                    <a:pt x="1273" y="4807"/>
                  </a:cubicBezTo>
                  <a:cubicBezTo>
                    <a:pt x="1745" y="5279"/>
                    <a:pt x="2373" y="5539"/>
                    <a:pt x="3040" y="5539"/>
                  </a:cubicBezTo>
                  <a:cubicBezTo>
                    <a:pt x="3707" y="5539"/>
                    <a:pt x="4335" y="5279"/>
                    <a:pt x="4807" y="4807"/>
                  </a:cubicBezTo>
                  <a:cubicBezTo>
                    <a:pt x="5279" y="4335"/>
                    <a:pt x="5539" y="3708"/>
                    <a:pt x="5539" y="3040"/>
                  </a:cubicBezTo>
                  <a:cubicBezTo>
                    <a:pt x="6080" y="3040"/>
                    <a:pt x="6080" y="3040"/>
                    <a:pt x="6080" y="3040"/>
                  </a:cubicBezTo>
                  <a:cubicBezTo>
                    <a:pt x="6080" y="3852"/>
                    <a:pt x="5764" y="4616"/>
                    <a:pt x="5190" y="5190"/>
                  </a:cubicBezTo>
                  <a:cubicBezTo>
                    <a:pt x="4615" y="5764"/>
                    <a:pt x="3852" y="6080"/>
                    <a:pt x="3040" y="6080"/>
                  </a:cubicBezTo>
                  <a:close/>
                </a:path>
              </a:pathLst>
            </a:custGeom>
            <a:solidFill>
              <a:srgbClr val="0078D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159">
              <a:extLst>
                <a:ext uri="{FF2B5EF4-FFF2-40B4-BE49-F238E27FC236}">
                  <a16:creationId xmlns:a16="http://schemas.microsoft.com/office/drawing/2014/main" id="{FEB09BE5-B810-E78B-C19E-3D441BC07DED}"/>
                </a:ext>
              </a:extLst>
            </p:cNvPr>
            <p:cNvSpPr>
              <a:spLocks/>
            </p:cNvSpPr>
            <p:nvPr/>
          </p:nvSpPr>
          <p:spPr bwMode="auto">
            <a:xfrm>
              <a:off x="1679" y="2568"/>
              <a:ext cx="217" cy="267"/>
            </a:xfrm>
            <a:custGeom>
              <a:avLst/>
              <a:gdLst>
                <a:gd name="T0" fmla="*/ 1525 w 3680"/>
                <a:gd name="T1" fmla="*/ 4520 h 4520"/>
                <a:gd name="T2" fmla="*/ 0 w 3680"/>
                <a:gd name="T3" fmla="*/ 3889 h 4520"/>
                <a:gd name="T4" fmla="*/ 399 w 3680"/>
                <a:gd name="T5" fmla="*/ 3490 h 4520"/>
                <a:gd name="T6" fmla="*/ 1525 w 3680"/>
                <a:gd name="T7" fmla="*/ 3956 h 4520"/>
                <a:gd name="T8" fmla="*/ 2650 w 3680"/>
                <a:gd name="T9" fmla="*/ 3490 h 4520"/>
                <a:gd name="T10" fmla="*/ 2650 w 3680"/>
                <a:gd name="T11" fmla="*/ 1239 h 4520"/>
                <a:gd name="T12" fmla="*/ 1525 w 3680"/>
                <a:gd name="T13" fmla="*/ 773 h 4520"/>
                <a:gd name="T14" fmla="*/ 399 w 3680"/>
                <a:gd name="T15" fmla="*/ 1239 h 4520"/>
                <a:gd name="T16" fmla="*/ 0 w 3680"/>
                <a:gd name="T17" fmla="*/ 840 h 4520"/>
                <a:gd name="T18" fmla="*/ 3049 w 3680"/>
                <a:gd name="T19" fmla="*/ 840 h 4520"/>
                <a:gd name="T20" fmla="*/ 3680 w 3680"/>
                <a:gd name="T21" fmla="*/ 2364 h 4520"/>
                <a:gd name="T22" fmla="*/ 3049 w 3680"/>
                <a:gd name="T23" fmla="*/ 3889 h 4520"/>
                <a:gd name="T24" fmla="*/ 1525 w 3680"/>
                <a:gd name="T25" fmla="*/ 4520 h 4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80" h="4520">
                  <a:moveTo>
                    <a:pt x="1525" y="4520"/>
                  </a:moveTo>
                  <a:cubicBezTo>
                    <a:pt x="949" y="4520"/>
                    <a:pt x="407" y="4296"/>
                    <a:pt x="0" y="3889"/>
                  </a:cubicBezTo>
                  <a:cubicBezTo>
                    <a:pt x="399" y="3490"/>
                    <a:pt x="399" y="3490"/>
                    <a:pt x="399" y="3490"/>
                  </a:cubicBezTo>
                  <a:cubicBezTo>
                    <a:pt x="700" y="3790"/>
                    <a:pt x="1100" y="3956"/>
                    <a:pt x="1525" y="3956"/>
                  </a:cubicBezTo>
                  <a:cubicBezTo>
                    <a:pt x="1950" y="3956"/>
                    <a:pt x="2349" y="3790"/>
                    <a:pt x="2650" y="3490"/>
                  </a:cubicBezTo>
                  <a:cubicBezTo>
                    <a:pt x="3270" y="2869"/>
                    <a:pt x="3270" y="1860"/>
                    <a:pt x="2650" y="1239"/>
                  </a:cubicBezTo>
                  <a:cubicBezTo>
                    <a:pt x="2349" y="939"/>
                    <a:pt x="1950" y="773"/>
                    <a:pt x="1525" y="773"/>
                  </a:cubicBezTo>
                  <a:cubicBezTo>
                    <a:pt x="1100" y="773"/>
                    <a:pt x="700" y="939"/>
                    <a:pt x="399" y="1239"/>
                  </a:cubicBezTo>
                  <a:cubicBezTo>
                    <a:pt x="0" y="840"/>
                    <a:pt x="0" y="840"/>
                    <a:pt x="0" y="840"/>
                  </a:cubicBezTo>
                  <a:cubicBezTo>
                    <a:pt x="841" y="0"/>
                    <a:pt x="2208" y="0"/>
                    <a:pt x="3049" y="840"/>
                  </a:cubicBezTo>
                  <a:cubicBezTo>
                    <a:pt x="3456" y="1247"/>
                    <a:pt x="3680" y="1789"/>
                    <a:pt x="3680" y="2364"/>
                  </a:cubicBezTo>
                  <a:cubicBezTo>
                    <a:pt x="3680" y="2940"/>
                    <a:pt x="3456" y="3482"/>
                    <a:pt x="3049" y="3889"/>
                  </a:cubicBezTo>
                  <a:cubicBezTo>
                    <a:pt x="2642" y="4296"/>
                    <a:pt x="2100" y="4520"/>
                    <a:pt x="1525" y="4520"/>
                  </a:cubicBezTo>
                  <a:close/>
                </a:path>
              </a:pathLst>
            </a:custGeom>
            <a:solidFill>
              <a:srgbClr val="0078D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160">
              <a:extLst>
                <a:ext uri="{FF2B5EF4-FFF2-40B4-BE49-F238E27FC236}">
                  <a16:creationId xmlns:a16="http://schemas.microsoft.com/office/drawing/2014/main" id="{C86B7D82-9915-8C02-3466-B3B74123830E}"/>
                </a:ext>
              </a:extLst>
            </p:cNvPr>
            <p:cNvSpPr>
              <a:spLocks/>
            </p:cNvSpPr>
            <p:nvPr/>
          </p:nvSpPr>
          <p:spPr bwMode="auto">
            <a:xfrm>
              <a:off x="1693" y="2635"/>
              <a:ext cx="150" cy="150"/>
            </a:xfrm>
            <a:custGeom>
              <a:avLst/>
              <a:gdLst>
                <a:gd name="T0" fmla="*/ 1271 w 2541"/>
                <a:gd name="T1" fmla="*/ 2541 h 2541"/>
                <a:gd name="T2" fmla="*/ 0 w 2541"/>
                <a:gd name="T3" fmla="*/ 1271 h 2541"/>
                <a:gd name="T4" fmla="*/ 1271 w 2541"/>
                <a:gd name="T5" fmla="*/ 0 h 2541"/>
                <a:gd name="T6" fmla="*/ 1271 w 2541"/>
                <a:gd name="T7" fmla="*/ 542 h 2541"/>
                <a:gd name="T8" fmla="*/ 542 w 2541"/>
                <a:gd name="T9" fmla="*/ 1271 h 2541"/>
                <a:gd name="T10" fmla="*/ 1271 w 2541"/>
                <a:gd name="T11" fmla="*/ 2000 h 2541"/>
                <a:gd name="T12" fmla="*/ 2000 w 2541"/>
                <a:gd name="T13" fmla="*/ 1271 h 2541"/>
                <a:gd name="T14" fmla="*/ 2541 w 2541"/>
                <a:gd name="T15" fmla="*/ 1271 h 2541"/>
                <a:gd name="T16" fmla="*/ 1271 w 2541"/>
                <a:gd name="T17" fmla="*/ 254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1" h="2541">
                  <a:moveTo>
                    <a:pt x="1271" y="2541"/>
                  </a:moveTo>
                  <a:cubicBezTo>
                    <a:pt x="570" y="2541"/>
                    <a:pt x="0" y="1971"/>
                    <a:pt x="0" y="1271"/>
                  </a:cubicBezTo>
                  <a:cubicBezTo>
                    <a:pt x="0" y="570"/>
                    <a:pt x="570" y="0"/>
                    <a:pt x="1271" y="0"/>
                  </a:cubicBezTo>
                  <a:cubicBezTo>
                    <a:pt x="1271" y="542"/>
                    <a:pt x="1271" y="542"/>
                    <a:pt x="1271" y="542"/>
                  </a:cubicBezTo>
                  <a:cubicBezTo>
                    <a:pt x="869" y="542"/>
                    <a:pt x="542" y="869"/>
                    <a:pt x="542" y="1271"/>
                  </a:cubicBezTo>
                  <a:cubicBezTo>
                    <a:pt x="542" y="1673"/>
                    <a:pt x="869" y="2000"/>
                    <a:pt x="1271" y="2000"/>
                  </a:cubicBezTo>
                  <a:cubicBezTo>
                    <a:pt x="1673" y="2000"/>
                    <a:pt x="2000" y="1673"/>
                    <a:pt x="2000" y="1271"/>
                  </a:cubicBezTo>
                  <a:cubicBezTo>
                    <a:pt x="2541" y="1271"/>
                    <a:pt x="2541" y="1271"/>
                    <a:pt x="2541" y="1271"/>
                  </a:cubicBezTo>
                  <a:cubicBezTo>
                    <a:pt x="2541" y="1971"/>
                    <a:pt x="1971" y="2541"/>
                    <a:pt x="1271" y="2541"/>
                  </a:cubicBezTo>
                  <a:close/>
                </a:path>
              </a:pathLst>
            </a:custGeom>
            <a:solidFill>
              <a:srgbClr val="50E6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4107" name="Group 93">
            <a:extLst>
              <a:ext uri="{FF2B5EF4-FFF2-40B4-BE49-F238E27FC236}">
                <a16:creationId xmlns:a16="http://schemas.microsoft.com/office/drawing/2014/main" id="{FDCA10C5-1872-B4BB-C7CC-E5D9514DAFB4}"/>
              </a:ext>
              <a:ext uri="{C183D7F6-B498-43B3-948B-1728B52AA6E4}">
                <adec:decorative xmlns:adec="http://schemas.microsoft.com/office/drawing/2017/decorative" val="1"/>
              </a:ext>
            </a:extLst>
          </p:cNvPr>
          <p:cNvGrpSpPr>
            <a:grpSpLocks/>
          </p:cNvGrpSpPr>
          <p:nvPr/>
        </p:nvGrpSpPr>
        <p:grpSpPr bwMode="auto">
          <a:xfrm>
            <a:off x="4980838" y="1990724"/>
            <a:ext cx="1022350" cy="573088"/>
            <a:chOff x="8335688" y="2339148"/>
            <a:chExt cx="884117" cy="495300"/>
          </a:xfrm>
        </p:grpSpPr>
        <p:grpSp>
          <p:nvGrpSpPr>
            <p:cNvPr id="4122" name="Group 47">
              <a:extLst>
                <a:ext uri="{FF2B5EF4-FFF2-40B4-BE49-F238E27FC236}">
                  <a16:creationId xmlns:a16="http://schemas.microsoft.com/office/drawing/2014/main" id="{6832EE04-DE59-87DE-698B-1A4FAA823F18}"/>
                </a:ext>
              </a:extLst>
            </p:cNvPr>
            <p:cNvGrpSpPr>
              <a:grpSpLocks noChangeAspect="1"/>
            </p:cNvGrpSpPr>
            <p:nvPr/>
          </p:nvGrpSpPr>
          <p:grpSpPr bwMode="auto">
            <a:xfrm>
              <a:off x="8559857" y="2368446"/>
              <a:ext cx="436704" cy="436704"/>
              <a:chOff x="3411" y="999"/>
              <a:chExt cx="312" cy="312"/>
            </a:xfrm>
          </p:grpSpPr>
          <p:sp>
            <p:nvSpPr>
              <p:cNvPr id="98" name="AutoShape 46">
                <a:extLst>
                  <a:ext uri="{FF2B5EF4-FFF2-40B4-BE49-F238E27FC236}">
                    <a16:creationId xmlns:a16="http://schemas.microsoft.com/office/drawing/2014/main" id="{233DDD0D-3A8E-8F34-132E-2C6E1785E692}"/>
                  </a:ext>
                </a:extLst>
              </p:cNvPr>
              <p:cNvSpPr>
                <a:spLocks noChangeAspect="1" noChangeArrowheads="1" noTextEdit="1"/>
              </p:cNvSpPr>
              <p:nvPr/>
            </p:nvSpPr>
            <p:spPr bwMode="auto">
              <a:xfrm>
                <a:off x="3411" y="999"/>
                <a:ext cx="312" cy="313"/>
              </a:xfrm>
              <a:prstGeom prst="rect">
                <a:avLst/>
              </a:prstGeom>
              <a:no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9" name="Freeform 48">
                <a:extLst>
                  <a:ext uri="{FF2B5EF4-FFF2-40B4-BE49-F238E27FC236}">
                    <a16:creationId xmlns:a16="http://schemas.microsoft.com/office/drawing/2014/main" id="{A9247B94-DA7F-59EE-E810-E235382629D0}"/>
                  </a:ext>
                </a:extLst>
              </p:cNvPr>
              <p:cNvSpPr>
                <a:spLocks noEditPoints="1"/>
              </p:cNvSpPr>
              <p:nvPr/>
            </p:nvSpPr>
            <p:spPr bwMode="auto">
              <a:xfrm>
                <a:off x="3411" y="999"/>
                <a:ext cx="312" cy="313"/>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0" name="Freeform 49">
                <a:extLst>
                  <a:ext uri="{FF2B5EF4-FFF2-40B4-BE49-F238E27FC236}">
                    <a16:creationId xmlns:a16="http://schemas.microsoft.com/office/drawing/2014/main" id="{D705CA7A-A32D-97CB-C5D6-69E76A094000}"/>
                  </a:ext>
                </a:extLst>
              </p:cNvPr>
              <p:cNvSpPr>
                <a:spLocks noEditPoints="1"/>
              </p:cNvSpPr>
              <p:nvPr/>
            </p:nvSpPr>
            <p:spPr bwMode="auto">
              <a:xfrm>
                <a:off x="3478" y="1077"/>
                <a:ext cx="177"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1" name="Freeform 50">
                <a:extLst>
                  <a:ext uri="{FF2B5EF4-FFF2-40B4-BE49-F238E27FC236}">
                    <a16:creationId xmlns:a16="http://schemas.microsoft.com/office/drawing/2014/main" id="{6A2B9847-E406-8B37-CA3E-426ED1105773}"/>
                  </a:ext>
                </a:extLst>
              </p:cNvPr>
              <p:cNvSpPr>
                <a:spLocks/>
              </p:cNvSpPr>
              <p:nvPr/>
            </p:nvSpPr>
            <p:spPr bwMode="auto">
              <a:xfrm>
                <a:off x="3478" y="1112"/>
                <a:ext cx="23"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2" name="Freeform 51">
                <a:extLst>
                  <a:ext uri="{FF2B5EF4-FFF2-40B4-BE49-F238E27FC236}">
                    <a16:creationId xmlns:a16="http://schemas.microsoft.com/office/drawing/2014/main" id="{AD2DA91D-67F5-E4D8-38CD-B36FAF7C2518}"/>
                  </a:ext>
                </a:extLst>
              </p:cNvPr>
              <p:cNvSpPr>
                <a:spLocks/>
              </p:cNvSpPr>
              <p:nvPr/>
            </p:nvSpPr>
            <p:spPr bwMode="auto">
              <a:xfrm>
                <a:off x="3632" y="1174"/>
                <a:ext cx="23"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3" name="Freeform 52">
                <a:extLst>
                  <a:ext uri="{FF2B5EF4-FFF2-40B4-BE49-F238E27FC236}">
                    <a16:creationId xmlns:a16="http://schemas.microsoft.com/office/drawing/2014/main" id="{AAC2E1D6-D016-AF39-A70E-475054287ACF}"/>
                  </a:ext>
                </a:extLst>
              </p:cNvPr>
              <p:cNvSpPr>
                <a:spLocks/>
              </p:cNvSpPr>
              <p:nvPr/>
            </p:nvSpPr>
            <p:spPr bwMode="auto">
              <a:xfrm>
                <a:off x="3585" y="1067"/>
                <a:ext cx="25"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4" name="Freeform 53">
                <a:extLst>
                  <a:ext uri="{FF2B5EF4-FFF2-40B4-BE49-F238E27FC236}">
                    <a16:creationId xmlns:a16="http://schemas.microsoft.com/office/drawing/2014/main" id="{750C36D8-CEF5-1AD0-E827-2DF6DB0A4830}"/>
                  </a:ext>
                </a:extLst>
              </p:cNvPr>
              <p:cNvSpPr>
                <a:spLocks/>
              </p:cNvSpPr>
              <p:nvPr/>
            </p:nvSpPr>
            <p:spPr bwMode="auto">
              <a:xfrm>
                <a:off x="3524" y="1221"/>
                <a:ext cx="26"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5" name="Freeform 54">
                <a:extLst>
                  <a:ext uri="{FF2B5EF4-FFF2-40B4-BE49-F238E27FC236}">
                    <a16:creationId xmlns:a16="http://schemas.microsoft.com/office/drawing/2014/main" id="{F341BAA2-0E34-A26A-6D31-5E914FCE1760}"/>
                  </a:ext>
                </a:extLst>
              </p:cNvPr>
              <p:cNvSpPr>
                <a:spLocks/>
              </p:cNvSpPr>
              <p:nvPr/>
            </p:nvSpPr>
            <p:spPr bwMode="auto">
              <a:xfrm>
                <a:off x="3587" y="1220"/>
                <a:ext cx="25"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6" name="Freeform 55">
                <a:extLst>
                  <a:ext uri="{FF2B5EF4-FFF2-40B4-BE49-F238E27FC236}">
                    <a16:creationId xmlns:a16="http://schemas.microsoft.com/office/drawing/2014/main" id="{75399B52-0FB4-ED5A-9DB6-5141F2C1501D}"/>
                  </a:ext>
                </a:extLst>
              </p:cNvPr>
              <p:cNvSpPr>
                <a:spLocks/>
              </p:cNvSpPr>
              <p:nvPr/>
            </p:nvSpPr>
            <p:spPr bwMode="auto">
              <a:xfrm>
                <a:off x="3522" y="1068"/>
                <a:ext cx="25"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7" name="Freeform 56">
                <a:extLst>
                  <a:ext uri="{FF2B5EF4-FFF2-40B4-BE49-F238E27FC236}">
                    <a16:creationId xmlns:a16="http://schemas.microsoft.com/office/drawing/2014/main" id="{722F3966-6167-ECDD-4D45-DDC0A9A0E582}"/>
                  </a:ext>
                </a:extLst>
              </p:cNvPr>
              <p:cNvSpPr>
                <a:spLocks/>
              </p:cNvSpPr>
              <p:nvPr/>
            </p:nvSpPr>
            <p:spPr bwMode="auto">
              <a:xfrm>
                <a:off x="3631" y="1109"/>
                <a:ext cx="23" cy="25"/>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8" name="Freeform 57">
                <a:extLst>
                  <a:ext uri="{FF2B5EF4-FFF2-40B4-BE49-F238E27FC236}">
                    <a16:creationId xmlns:a16="http://schemas.microsoft.com/office/drawing/2014/main" id="{EE84D3CF-F046-D59F-F89B-AB308F617107}"/>
                  </a:ext>
                </a:extLst>
              </p:cNvPr>
              <p:cNvSpPr>
                <a:spLocks/>
              </p:cNvSpPr>
              <p:nvPr/>
            </p:nvSpPr>
            <p:spPr bwMode="auto">
              <a:xfrm>
                <a:off x="3479" y="1175"/>
                <a:ext cx="23"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96" name="Freeform 40">
              <a:extLst>
                <a:ext uri="{FF2B5EF4-FFF2-40B4-BE49-F238E27FC236}">
                  <a16:creationId xmlns:a16="http://schemas.microsoft.com/office/drawing/2014/main" id="{0F857496-1AC2-79AE-D8BC-EAEED5B4B147}"/>
                </a:ext>
              </a:extLst>
            </p:cNvPr>
            <p:cNvSpPr>
              <a:spLocks/>
            </p:cNvSpPr>
            <p:nvPr/>
          </p:nvSpPr>
          <p:spPr bwMode="auto">
            <a:xfrm>
              <a:off x="8335688" y="2339148"/>
              <a:ext cx="142777" cy="495300"/>
            </a:xfrm>
            <a:custGeom>
              <a:avLst/>
              <a:gdLst>
                <a:gd name="T0" fmla="*/ 396 w 396"/>
                <a:gd name="T1" fmla="*/ 1365 h 1365"/>
                <a:gd name="T2" fmla="*/ 188 w 396"/>
                <a:gd name="T3" fmla="*/ 1305 h 1365"/>
                <a:gd name="T4" fmla="*/ 121 w 396"/>
                <a:gd name="T5" fmla="*/ 1108 h 1365"/>
                <a:gd name="T6" fmla="*/ 121 w 396"/>
                <a:gd name="T7" fmla="*/ 888 h 1365"/>
                <a:gd name="T8" fmla="*/ 0 w 396"/>
                <a:gd name="T9" fmla="*/ 742 h 1365"/>
                <a:gd name="T10" fmla="*/ 0 w 396"/>
                <a:gd name="T11" fmla="*/ 623 h 1365"/>
                <a:gd name="T12" fmla="*/ 121 w 396"/>
                <a:gd name="T13" fmla="*/ 469 h 1365"/>
                <a:gd name="T14" fmla="*/ 121 w 396"/>
                <a:gd name="T15" fmla="*/ 264 h 1365"/>
                <a:gd name="T16" fmla="*/ 189 w 396"/>
                <a:gd name="T17" fmla="*/ 64 h 1365"/>
                <a:gd name="T18" fmla="*/ 396 w 396"/>
                <a:gd name="T19" fmla="*/ 0 h 1365"/>
                <a:gd name="T20" fmla="*/ 396 w 396"/>
                <a:gd name="T21" fmla="*/ 122 h 1365"/>
                <a:gd name="T22" fmla="*/ 272 w 396"/>
                <a:gd name="T23" fmla="*/ 264 h 1365"/>
                <a:gd name="T24" fmla="*/ 272 w 396"/>
                <a:gd name="T25" fmla="*/ 471 h 1365"/>
                <a:gd name="T26" fmla="*/ 156 w 396"/>
                <a:gd name="T27" fmla="*/ 680 h 1365"/>
                <a:gd name="T28" fmla="*/ 156 w 396"/>
                <a:gd name="T29" fmla="*/ 683 h 1365"/>
                <a:gd name="T30" fmla="*/ 272 w 396"/>
                <a:gd name="T31" fmla="*/ 888 h 1365"/>
                <a:gd name="T32" fmla="*/ 272 w 396"/>
                <a:gd name="T33" fmla="*/ 1094 h 1365"/>
                <a:gd name="T34" fmla="*/ 300 w 396"/>
                <a:gd name="T35" fmla="*/ 1207 h 1365"/>
                <a:gd name="T36" fmla="*/ 396 w 396"/>
                <a:gd name="T37" fmla="*/ 1243 h 1365"/>
                <a:gd name="T38" fmla="*/ 396 w 396"/>
                <a:gd name="T3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1365">
                  <a:moveTo>
                    <a:pt x="396" y="1365"/>
                  </a:moveTo>
                  <a:cubicBezTo>
                    <a:pt x="301" y="1365"/>
                    <a:pt x="232" y="1345"/>
                    <a:pt x="188" y="1305"/>
                  </a:cubicBezTo>
                  <a:cubicBezTo>
                    <a:pt x="144" y="1264"/>
                    <a:pt x="121" y="1199"/>
                    <a:pt x="121" y="1108"/>
                  </a:cubicBezTo>
                  <a:cubicBezTo>
                    <a:pt x="121" y="888"/>
                    <a:pt x="121" y="888"/>
                    <a:pt x="121" y="888"/>
                  </a:cubicBezTo>
                  <a:cubicBezTo>
                    <a:pt x="121" y="791"/>
                    <a:pt x="81" y="742"/>
                    <a:pt x="0" y="742"/>
                  </a:cubicBezTo>
                  <a:cubicBezTo>
                    <a:pt x="0" y="623"/>
                    <a:pt x="0" y="623"/>
                    <a:pt x="0" y="623"/>
                  </a:cubicBezTo>
                  <a:cubicBezTo>
                    <a:pt x="81" y="623"/>
                    <a:pt x="121" y="572"/>
                    <a:pt x="121" y="469"/>
                  </a:cubicBezTo>
                  <a:cubicBezTo>
                    <a:pt x="121" y="264"/>
                    <a:pt x="121" y="264"/>
                    <a:pt x="121" y="264"/>
                  </a:cubicBezTo>
                  <a:cubicBezTo>
                    <a:pt x="121" y="174"/>
                    <a:pt x="144" y="107"/>
                    <a:pt x="189" y="64"/>
                  </a:cubicBezTo>
                  <a:cubicBezTo>
                    <a:pt x="234" y="21"/>
                    <a:pt x="303" y="0"/>
                    <a:pt x="396" y="0"/>
                  </a:cubicBezTo>
                  <a:cubicBezTo>
                    <a:pt x="396" y="122"/>
                    <a:pt x="396" y="122"/>
                    <a:pt x="396" y="122"/>
                  </a:cubicBezTo>
                  <a:cubicBezTo>
                    <a:pt x="313" y="122"/>
                    <a:pt x="272" y="169"/>
                    <a:pt x="272" y="264"/>
                  </a:cubicBezTo>
                  <a:cubicBezTo>
                    <a:pt x="272" y="471"/>
                    <a:pt x="272" y="471"/>
                    <a:pt x="272" y="471"/>
                  </a:cubicBezTo>
                  <a:cubicBezTo>
                    <a:pt x="272" y="582"/>
                    <a:pt x="233" y="652"/>
                    <a:pt x="156" y="680"/>
                  </a:cubicBezTo>
                  <a:cubicBezTo>
                    <a:pt x="156" y="683"/>
                    <a:pt x="156" y="683"/>
                    <a:pt x="156" y="683"/>
                  </a:cubicBezTo>
                  <a:cubicBezTo>
                    <a:pt x="233" y="708"/>
                    <a:pt x="272" y="776"/>
                    <a:pt x="272" y="888"/>
                  </a:cubicBezTo>
                  <a:cubicBezTo>
                    <a:pt x="272" y="1094"/>
                    <a:pt x="272" y="1094"/>
                    <a:pt x="272" y="1094"/>
                  </a:cubicBezTo>
                  <a:cubicBezTo>
                    <a:pt x="272" y="1146"/>
                    <a:pt x="281" y="1183"/>
                    <a:pt x="300" y="1207"/>
                  </a:cubicBezTo>
                  <a:cubicBezTo>
                    <a:pt x="319" y="1231"/>
                    <a:pt x="351" y="1243"/>
                    <a:pt x="396" y="1243"/>
                  </a:cubicBezTo>
                  <a:lnTo>
                    <a:pt x="396" y="1365"/>
                  </a:lnTo>
                  <a:close/>
                </a:path>
              </a:pathLst>
            </a:custGeom>
            <a:solidFill>
              <a:srgbClr val="50E6FF"/>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7" name="Freeform 41">
              <a:extLst>
                <a:ext uri="{FF2B5EF4-FFF2-40B4-BE49-F238E27FC236}">
                  <a16:creationId xmlns:a16="http://schemas.microsoft.com/office/drawing/2014/main" id="{3A650014-5B75-2304-3206-F596C1E2C6CF}"/>
                </a:ext>
              </a:extLst>
            </p:cNvPr>
            <p:cNvSpPr>
              <a:spLocks/>
            </p:cNvSpPr>
            <p:nvPr/>
          </p:nvSpPr>
          <p:spPr bwMode="auto">
            <a:xfrm>
              <a:off x="9077028" y="2339148"/>
              <a:ext cx="142777" cy="495300"/>
            </a:xfrm>
            <a:custGeom>
              <a:avLst/>
              <a:gdLst>
                <a:gd name="T0" fmla="*/ 0 w 396"/>
                <a:gd name="T1" fmla="*/ 1243 h 1365"/>
                <a:gd name="T2" fmla="*/ 96 w 396"/>
                <a:gd name="T3" fmla="*/ 1207 h 1365"/>
                <a:gd name="T4" fmla="*/ 124 w 396"/>
                <a:gd name="T5" fmla="*/ 1094 h 1365"/>
                <a:gd name="T6" fmla="*/ 124 w 396"/>
                <a:gd name="T7" fmla="*/ 888 h 1365"/>
                <a:gd name="T8" fmla="*/ 240 w 396"/>
                <a:gd name="T9" fmla="*/ 683 h 1365"/>
                <a:gd name="T10" fmla="*/ 240 w 396"/>
                <a:gd name="T11" fmla="*/ 680 h 1365"/>
                <a:gd name="T12" fmla="*/ 124 w 396"/>
                <a:gd name="T13" fmla="*/ 471 h 1365"/>
                <a:gd name="T14" fmla="*/ 124 w 396"/>
                <a:gd name="T15" fmla="*/ 264 h 1365"/>
                <a:gd name="T16" fmla="*/ 0 w 396"/>
                <a:gd name="T17" fmla="*/ 122 h 1365"/>
                <a:gd name="T18" fmla="*/ 0 w 396"/>
                <a:gd name="T19" fmla="*/ 0 h 1365"/>
                <a:gd name="T20" fmla="*/ 207 w 396"/>
                <a:gd name="T21" fmla="*/ 64 h 1365"/>
                <a:gd name="T22" fmla="*/ 275 w 396"/>
                <a:gd name="T23" fmla="*/ 264 h 1365"/>
                <a:gd name="T24" fmla="*/ 275 w 396"/>
                <a:gd name="T25" fmla="*/ 469 h 1365"/>
                <a:gd name="T26" fmla="*/ 396 w 396"/>
                <a:gd name="T27" fmla="*/ 623 h 1365"/>
                <a:gd name="T28" fmla="*/ 396 w 396"/>
                <a:gd name="T29" fmla="*/ 742 h 1365"/>
                <a:gd name="T30" fmla="*/ 275 w 396"/>
                <a:gd name="T31" fmla="*/ 888 h 1365"/>
                <a:gd name="T32" fmla="*/ 275 w 396"/>
                <a:gd name="T33" fmla="*/ 1108 h 1365"/>
                <a:gd name="T34" fmla="*/ 208 w 396"/>
                <a:gd name="T35" fmla="*/ 1305 h 1365"/>
                <a:gd name="T36" fmla="*/ 0 w 396"/>
                <a:gd name="T37" fmla="*/ 1365 h 1365"/>
                <a:gd name="T38" fmla="*/ 0 w 396"/>
                <a:gd name="T39" fmla="*/ 1243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1365">
                  <a:moveTo>
                    <a:pt x="0" y="1243"/>
                  </a:moveTo>
                  <a:cubicBezTo>
                    <a:pt x="45" y="1243"/>
                    <a:pt x="77" y="1231"/>
                    <a:pt x="96" y="1207"/>
                  </a:cubicBezTo>
                  <a:cubicBezTo>
                    <a:pt x="115" y="1183"/>
                    <a:pt x="124" y="1146"/>
                    <a:pt x="124" y="1094"/>
                  </a:cubicBezTo>
                  <a:cubicBezTo>
                    <a:pt x="124" y="888"/>
                    <a:pt x="124" y="888"/>
                    <a:pt x="124" y="888"/>
                  </a:cubicBezTo>
                  <a:cubicBezTo>
                    <a:pt x="124" y="776"/>
                    <a:pt x="163" y="708"/>
                    <a:pt x="240" y="683"/>
                  </a:cubicBezTo>
                  <a:cubicBezTo>
                    <a:pt x="240" y="680"/>
                    <a:pt x="240" y="680"/>
                    <a:pt x="240" y="680"/>
                  </a:cubicBezTo>
                  <a:cubicBezTo>
                    <a:pt x="163" y="652"/>
                    <a:pt x="124" y="582"/>
                    <a:pt x="124" y="471"/>
                  </a:cubicBezTo>
                  <a:cubicBezTo>
                    <a:pt x="124" y="264"/>
                    <a:pt x="124" y="264"/>
                    <a:pt x="124" y="264"/>
                  </a:cubicBezTo>
                  <a:cubicBezTo>
                    <a:pt x="124" y="169"/>
                    <a:pt x="83" y="122"/>
                    <a:pt x="0" y="122"/>
                  </a:cubicBezTo>
                  <a:cubicBezTo>
                    <a:pt x="0" y="0"/>
                    <a:pt x="0" y="0"/>
                    <a:pt x="0" y="0"/>
                  </a:cubicBezTo>
                  <a:cubicBezTo>
                    <a:pt x="93" y="0"/>
                    <a:pt x="162" y="21"/>
                    <a:pt x="207" y="64"/>
                  </a:cubicBezTo>
                  <a:cubicBezTo>
                    <a:pt x="252" y="107"/>
                    <a:pt x="275" y="174"/>
                    <a:pt x="275" y="264"/>
                  </a:cubicBezTo>
                  <a:cubicBezTo>
                    <a:pt x="275" y="469"/>
                    <a:pt x="275" y="469"/>
                    <a:pt x="275" y="469"/>
                  </a:cubicBezTo>
                  <a:cubicBezTo>
                    <a:pt x="275" y="572"/>
                    <a:pt x="315" y="623"/>
                    <a:pt x="396" y="623"/>
                  </a:cubicBezTo>
                  <a:cubicBezTo>
                    <a:pt x="396" y="742"/>
                    <a:pt x="396" y="742"/>
                    <a:pt x="396" y="742"/>
                  </a:cubicBezTo>
                  <a:cubicBezTo>
                    <a:pt x="315" y="742"/>
                    <a:pt x="275" y="791"/>
                    <a:pt x="275" y="888"/>
                  </a:cubicBezTo>
                  <a:cubicBezTo>
                    <a:pt x="275" y="1108"/>
                    <a:pt x="275" y="1108"/>
                    <a:pt x="275" y="1108"/>
                  </a:cubicBezTo>
                  <a:cubicBezTo>
                    <a:pt x="275" y="1199"/>
                    <a:pt x="253" y="1264"/>
                    <a:pt x="208" y="1305"/>
                  </a:cubicBezTo>
                  <a:cubicBezTo>
                    <a:pt x="164" y="1345"/>
                    <a:pt x="95" y="1365"/>
                    <a:pt x="0" y="1365"/>
                  </a:cubicBezTo>
                  <a:lnTo>
                    <a:pt x="0" y="1243"/>
                  </a:lnTo>
                  <a:close/>
                </a:path>
              </a:pathLst>
            </a:custGeom>
            <a:solidFill>
              <a:srgbClr val="50E6FF"/>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cxnSp>
        <p:nvCxnSpPr>
          <p:cNvPr id="4108" name="Straight Connector 108">
            <a:extLst>
              <a:ext uri="{FF2B5EF4-FFF2-40B4-BE49-F238E27FC236}">
                <a16:creationId xmlns:a16="http://schemas.microsoft.com/office/drawing/2014/main" id="{0ED9964F-083A-C500-8BF1-FA40E60B2D9C}"/>
              </a:ext>
              <a:ext uri="{C183D7F6-B498-43B3-948B-1728B52AA6E4}">
                <adec:decorative xmlns:adec="http://schemas.microsoft.com/office/drawing/2017/decorative" val="1"/>
              </a:ext>
            </a:extLst>
          </p:cNvPr>
          <p:cNvCxnSpPr>
            <a:cxnSpLocks/>
          </p:cNvCxnSpPr>
          <p:nvPr/>
        </p:nvCxnSpPr>
        <p:spPr bwMode="auto">
          <a:xfrm>
            <a:off x="9564688" y="3536950"/>
            <a:ext cx="2028825" cy="0"/>
          </a:xfrm>
          <a:prstGeom prst="line">
            <a:avLst/>
          </a:prstGeom>
          <a:noFill/>
          <a:ln w="12700" algn="ctr">
            <a:solidFill>
              <a:srgbClr val="4FE4FF"/>
            </a:solidFill>
            <a:round/>
            <a:headEnd type="none" w="lg" len="med"/>
            <a:tailEnd type="none" w="lg" len="med"/>
          </a:ln>
          <a:extLst>
            <a:ext uri="{909E8E84-426E-40DD-AFC4-6F175D3DCCD1}">
              <a14:hiddenFill xmlns:a14="http://schemas.microsoft.com/office/drawing/2010/main">
                <a:noFill/>
              </a14:hiddenFill>
            </a:ext>
          </a:extLst>
        </p:spPr>
      </p:cxnSp>
      <p:sp>
        <p:nvSpPr>
          <p:cNvPr id="4109" name="Text Placeholder 11">
            <a:extLst>
              <a:ext uri="{FF2B5EF4-FFF2-40B4-BE49-F238E27FC236}">
                <a16:creationId xmlns:a16="http://schemas.microsoft.com/office/drawing/2014/main" id="{9A6AF08D-2629-FDC8-5BFA-D7A537196303}"/>
              </a:ext>
            </a:extLst>
          </p:cNvPr>
          <p:cNvSpPr txBox="1">
            <a:spLocks noChangeArrowheads="1"/>
          </p:cNvSpPr>
          <p:nvPr/>
        </p:nvSpPr>
        <p:spPr bwMode="auto">
          <a:xfrm>
            <a:off x="588963" y="2790825"/>
            <a:ext cx="18462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1" fontAlgn="base" latinLnBrk="0" hangingPunct="1">
              <a:lnSpc>
                <a:spcPct val="100000"/>
              </a:lnSpc>
              <a:spcBef>
                <a:spcPct val="20000"/>
              </a:spcBef>
              <a:spcAft>
                <a:spcPct val="0"/>
              </a:spcAft>
              <a:buClrTx/>
              <a:buSzPct val="90000"/>
              <a:buFont typeface="Wingdings" panose="05000000000000000000" pitchFamily="2" charset="2"/>
              <a:buNone/>
              <a:tabLst/>
              <a:defRPr/>
            </a:pPr>
            <a:r>
              <a:rPr kumimoji="0" lang="en-US" altLang="en-US" sz="14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panose="020B0502040204020203" pitchFamily="34" charset="0"/>
              </a:rPr>
              <a:t>Highly available and flexible managed database </a:t>
            </a:r>
          </a:p>
        </p:txBody>
      </p:sp>
      <p:sp>
        <p:nvSpPr>
          <p:cNvPr id="4110" name="Text Placeholder 47">
            <a:extLst>
              <a:ext uri="{FF2B5EF4-FFF2-40B4-BE49-F238E27FC236}">
                <a16:creationId xmlns:a16="http://schemas.microsoft.com/office/drawing/2014/main" id="{A4AD5976-477A-15DF-368A-66112F255DFB}"/>
              </a:ext>
            </a:extLst>
          </p:cNvPr>
          <p:cNvSpPr txBox="1">
            <a:spLocks noChangeArrowheads="1"/>
          </p:cNvSpPr>
          <p:nvPr/>
        </p:nvSpPr>
        <p:spPr bwMode="auto">
          <a:xfrm>
            <a:off x="598487" y="3692525"/>
            <a:ext cx="2028825" cy="201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1" fontAlgn="base"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dirty="0">
                <a:ln>
                  <a:noFill/>
                </a:ln>
                <a:effectLst/>
                <a:uLnTx/>
                <a:uFillTx/>
                <a:latin typeface="Segoe UI" panose="020B0502040204020203" pitchFamily="34" charset="0"/>
                <a:ea typeface="Calibri" panose="020F0502020204030204" pitchFamily="34" charset="0"/>
                <a:cs typeface="+mn-cs"/>
              </a:rPr>
              <a:t>Focus on application </a:t>
            </a: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innovation with a fully managed, highly available PostgreSQL database, that provides maximum flexibility including zone redundant high availability, custom maintenance windows and AI powered performance optimization</a:t>
            </a:r>
            <a:endParaRPr kumimoji="0" lang="en-US" alt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4111" name="Text Placeholder 44">
            <a:extLst>
              <a:ext uri="{FF2B5EF4-FFF2-40B4-BE49-F238E27FC236}">
                <a16:creationId xmlns:a16="http://schemas.microsoft.com/office/drawing/2014/main" id="{7CD514D2-899B-1475-467D-1A4A44905F74}"/>
              </a:ext>
            </a:extLst>
          </p:cNvPr>
          <p:cNvSpPr txBox="1">
            <a:spLocks noChangeArrowheads="1"/>
          </p:cNvSpPr>
          <p:nvPr/>
        </p:nvSpPr>
        <p:spPr bwMode="auto">
          <a:xfrm>
            <a:off x="2868613" y="3692525"/>
            <a:ext cx="2030412" cy="201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Migrate with ease using a fully managed PostgreSQL databases with support for latest versions. Build with your favorite PostgreSQL extensions and Microsoft’s open-source resources including </a:t>
            </a:r>
            <a:r>
              <a:rPr kumimoji="0" lang="en-US" sz="1200" b="0" i="0" u="sng" strike="noStrike" kern="1200" cap="none" spc="0" normalizeH="0" baseline="0" noProof="0" dirty="0">
                <a:ln>
                  <a:noFill/>
                </a:ln>
                <a:solidFill>
                  <a:srgbClr val="50E6FF"/>
                </a:solidFill>
                <a:effectLst/>
                <a:uLnTx/>
                <a:uFillTx/>
                <a:latin typeface="Segoe UI" panose="020B0502040204020203" pitchFamily="34" charset="0"/>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PostgreSQL extension for Azure Data Studio.</a:t>
            </a:r>
            <a:r>
              <a:rPr kumimoji="0" lang="en-US" sz="1200" b="0" i="0" u="none" strike="noStrike" kern="1200" cap="none" spc="0" normalizeH="0" baseline="0" noProof="0" dirty="0">
                <a:ln>
                  <a:noFill/>
                </a:ln>
                <a:solidFill>
                  <a:srgbClr val="50E6FF"/>
                </a:solidFill>
                <a:effectLst/>
                <a:uLnTx/>
                <a:uFillTx/>
                <a:latin typeface="Segoe UI" panose="020B0502040204020203" pitchFamily="34" charset="0"/>
                <a:ea typeface="Calibri" panose="020F0502020204030204" pitchFamily="34" charset="0"/>
              </a:rPr>
              <a:t> </a:t>
            </a:r>
            <a:endParaRPr kumimoji="0" lang="en-US" altLang="en-US" sz="1200" b="0" i="0" u="none" strike="noStrike" kern="1200" cap="none" spc="0" normalizeH="0" baseline="0" noProof="0" dirty="0">
              <a:ln>
                <a:noFill/>
              </a:ln>
              <a:solidFill>
                <a:srgbClr val="50E6FF"/>
              </a:solidFill>
              <a:effectLst/>
              <a:uLnTx/>
              <a:uFillTx/>
              <a:latin typeface="Segoe UI" panose="020B0502040204020203" pitchFamily="34" charset="0"/>
              <a:cs typeface="Segoe UI" panose="020B0502040204020203" pitchFamily="34" charset="0"/>
            </a:endParaRPr>
          </a:p>
        </p:txBody>
      </p:sp>
      <p:sp>
        <p:nvSpPr>
          <p:cNvPr id="4112" name="Text Placeholder 12">
            <a:extLst>
              <a:ext uri="{FF2B5EF4-FFF2-40B4-BE49-F238E27FC236}">
                <a16:creationId xmlns:a16="http://schemas.microsoft.com/office/drawing/2014/main" id="{74220614-F451-DE89-E1BF-94DE4F9AC766}"/>
              </a:ext>
            </a:extLst>
          </p:cNvPr>
          <p:cNvSpPr txBox="1">
            <a:spLocks noChangeArrowheads="1"/>
          </p:cNvSpPr>
          <p:nvPr/>
        </p:nvSpPr>
        <p:spPr bwMode="auto">
          <a:xfrm>
            <a:off x="5126038" y="2820988"/>
            <a:ext cx="18478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1" fontAlgn="base" latinLnBrk="0" hangingPunct="1">
              <a:lnSpc>
                <a:spcPct val="100000"/>
              </a:lnSpc>
              <a:spcBef>
                <a:spcPct val="20000"/>
              </a:spcBef>
              <a:spcAft>
                <a:spcPct val="0"/>
              </a:spcAft>
              <a:buClrTx/>
              <a:buSzPct val="90000"/>
              <a:buFont typeface="Wingdings" panose="05000000000000000000" pitchFamily="2" charset="2"/>
              <a:buNone/>
              <a:tabLst/>
              <a:defRPr/>
            </a:pPr>
            <a:r>
              <a:rPr kumimoji="0" lang="en-US" altLang="en-US" sz="14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panose="020B0502040204020203" pitchFamily="34" charset="0"/>
              </a:rPr>
              <a:t>Optimize value with a lower total cost of ownership</a:t>
            </a:r>
          </a:p>
        </p:txBody>
      </p:sp>
      <p:sp>
        <p:nvSpPr>
          <p:cNvPr id="4113" name="Text Placeholder 10">
            <a:extLst>
              <a:ext uri="{FF2B5EF4-FFF2-40B4-BE49-F238E27FC236}">
                <a16:creationId xmlns:a16="http://schemas.microsoft.com/office/drawing/2014/main" id="{21AF1360-9C5F-9C8C-992B-E180DA8EF22E}"/>
              </a:ext>
            </a:extLst>
          </p:cNvPr>
          <p:cNvSpPr txBox="1">
            <a:spLocks noChangeArrowheads="1"/>
          </p:cNvSpPr>
          <p:nvPr/>
        </p:nvSpPr>
        <p:spPr bwMode="auto">
          <a:xfrm>
            <a:off x="9537700" y="2806700"/>
            <a:ext cx="17145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1" fontAlgn="base" latinLnBrk="0" hangingPunct="1">
              <a:lnSpc>
                <a:spcPct val="100000"/>
              </a:lnSpc>
              <a:spcBef>
                <a:spcPct val="20000"/>
              </a:spcBef>
              <a:spcAft>
                <a:spcPct val="0"/>
              </a:spcAft>
              <a:buClrTx/>
              <a:buSzPct val="90000"/>
              <a:buFont typeface="Wingdings" panose="05000000000000000000" pitchFamily="2" charset="2"/>
              <a:buNone/>
              <a:tabLst/>
              <a:defRPr/>
            </a:pPr>
            <a:r>
              <a:rPr kumimoji="0" lang="en-US" altLang="en-US" sz="14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panose="020B0502040204020203" pitchFamily="34" charset="0"/>
              </a:rPr>
              <a:t>Advanced data security and compliance</a:t>
            </a:r>
          </a:p>
        </p:txBody>
      </p:sp>
      <p:sp>
        <p:nvSpPr>
          <p:cNvPr id="4114" name="Text Placeholder 47">
            <a:extLst>
              <a:ext uri="{FF2B5EF4-FFF2-40B4-BE49-F238E27FC236}">
                <a16:creationId xmlns:a16="http://schemas.microsoft.com/office/drawing/2014/main" id="{64E60E35-BB7E-4EE3-FB3F-C0F3105A38C5}"/>
              </a:ext>
            </a:extLst>
          </p:cNvPr>
          <p:cNvSpPr txBox="1">
            <a:spLocks noChangeArrowheads="1"/>
          </p:cNvSpPr>
          <p:nvPr/>
        </p:nvSpPr>
        <p:spPr bwMode="auto">
          <a:xfrm>
            <a:off x="5099050" y="3692525"/>
            <a:ext cx="2028825" cy="1680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0" fontAlgn="base" latinLnBrk="0" hangingPunct="0">
              <a:lnSpc>
                <a:spcPct val="115000"/>
              </a:lnSpc>
              <a:spcBef>
                <a:spcPts val="0"/>
              </a:spcBef>
              <a:spcAft>
                <a:spcPts val="1000"/>
              </a:spcAft>
              <a:buClrTx/>
              <a:buSzTx/>
              <a:buFont typeface="Arial" panose="020B0604020202020204" pitchFamily="34" charset="0"/>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Save up to 62%¹ on a lower total cost of ownership when migrating and modernizing to Azure. Leverage stop/start features, burstable, and reserved instances and only pay for storage when your database is stopped.</a:t>
            </a:r>
          </a:p>
        </p:txBody>
      </p:sp>
      <p:sp>
        <p:nvSpPr>
          <p:cNvPr id="4115" name="Text Placeholder 16">
            <a:extLst>
              <a:ext uri="{FF2B5EF4-FFF2-40B4-BE49-F238E27FC236}">
                <a16:creationId xmlns:a16="http://schemas.microsoft.com/office/drawing/2014/main" id="{5B780625-BA07-0A4F-577C-FD19654EC389}"/>
              </a:ext>
            </a:extLst>
          </p:cNvPr>
          <p:cNvSpPr txBox="1">
            <a:spLocks noChangeArrowheads="1"/>
          </p:cNvSpPr>
          <p:nvPr/>
        </p:nvSpPr>
        <p:spPr bwMode="auto">
          <a:xfrm>
            <a:off x="7366000" y="2787650"/>
            <a:ext cx="17145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1" fontAlgn="base" latinLnBrk="0" hangingPunct="1">
              <a:lnSpc>
                <a:spcPct val="100000"/>
              </a:lnSpc>
              <a:spcBef>
                <a:spcPct val="20000"/>
              </a:spcBef>
              <a:spcAft>
                <a:spcPct val="0"/>
              </a:spcAft>
              <a:buClrTx/>
              <a:buSzPct val="90000"/>
              <a:buFont typeface="Wingdings" panose="05000000000000000000" pitchFamily="2" charset="2"/>
              <a:buNone/>
              <a:tabLst/>
              <a:defRPr/>
            </a:pPr>
            <a:r>
              <a:rPr kumimoji="0" lang="en-US" altLang="en-US" sz="14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panose="020B0502040204020203" pitchFamily="34" charset="0"/>
              </a:rPr>
              <a:t>Simplified developer experience</a:t>
            </a:r>
          </a:p>
        </p:txBody>
      </p:sp>
      <p:sp>
        <p:nvSpPr>
          <p:cNvPr id="4116" name="Text Placeholder 45">
            <a:extLst>
              <a:ext uri="{FF2B5EF4-FFF2-40B4-BE49-F238E27FC236}">
                <a16:creationId xmlns:a16="http://schemas.microsoft.com/office/drawing/2014/main" id="{F2EBA6EE-5E88-75CA-9B8F-E31C0BE362D3}"/>
              </a:ext>
            </a:extLst>
          </p:cNvPr>
          <p:cNvSpPr txBox="1">
            <a:spLocks noChangeArrowheads="1"/>
          </p:cNvSpPr>
          <p:nvPr/>
        </p:nvSpPr>
        <p:spPr bwMode="auto">
          <a:xfrm>
            <a:off x="7366000" y="3692525"/>
            <a:ext cx="2030413" cy="1893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0" fontAlgn="base" latinLnBrk="0" hangingPunct="0">
              <a:lnSpc>
                <a:spcPct val="115000"/>
              </a:lnSpc>
              <a:spcBef>
                <a:spcPts val="0"/>
              </a:spcBef>
              <a:spcAft>
                <a:spcPts val="1000"/>
              </a:spcAft>
              <a:buClrTx/>
              <a:buSzTx/>
              <a:buFont typeface="Arial" panose="020B0604020202020204" pitchFamily="34" charset="0"/>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Increase productivity with simplified end to end deployment experience. Utilize tight integration with PostgreSQL extensions. Reduce time to market with integration with Azure Kubernetes Service, Azure App Service and more.</a:t>
            </a:r>
            <a:endParaRPr kumimoji="0" lang="en-US" altLang="en-US" sz="12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4117" name="Text Placeholder 10">
            <a:extLst>
              <a:ext uri="{FF2B5EF4-FFF2-40B4-BE49-F238E27FC236}">
                <a16:creationId xmlns:a16="http://schemas.microsoft.com/office/drawing/2014/main" id="{C15353FD-1FDE-713A-D3D0-8AE658626F24}"/>
              </a:ext>
            </a:extLst>
          </p:cNvPr>
          <p:cNvSpPr txBox="1">
            <a:spLocks noChangeArrowheads="1"/>
          </p:cNvSpPr>
          <p:nvPr/>
        </p:nvSpPr>
        <p:spPr bwMode="auto">
          <a:xfrm>
            <a:off x="2887663" y="2840038"/>
            <a:ext cx="1724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1" fontAlgn="base" latinLnBrk="0" hangingPunct="1">
              <a:lnSpc>
                <a:spcPct val="100000"/>
              </a:lnSpc>
              <a:spcBef>
                <a:spcPct val="20000"/>
              </a:spcBef>
              <a:spcAft>
                <a:spcPct val="0"/>
              </a:spcAft>
              <a:buClrTx/>
              <a:buSzPct val="90000"/>
              <a:buFont typeface="Wingdings" panose="05000000000000000000" pitchFamily="2" charset="2"/>
              <a:buNone/>
              <a:tabLst/>
              <a:defRPr/>
            </a:pPr>
            <a:r>
              <a:rPr kumimoji="0" lang="en-US" altLang="en-US" sz="14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panose="020B0502040204020203" pitchFamily="34" charset="0"/>
              </a:rPr>
              <a:t>Migrate to fully managed open source PostgreSQL</a:t>
            </a:r>
          </a:p>
        </p:txBody>
      </p:sp>
      <p:sp>
        <p:nvSpPr>
          <p:cNvPr id="4118" name="Text Placeholder 47">
            <a:extLst>
              <a:ext uri="{FF2B5EF4-FFF2-40B4-BE49-F238E27FC236}">
                <a16:creationId xmlns:a16="http://schemas.microsoft.com/office/drawing/2014/main" id="{D9B9DA26-4EC1-4990-C8D9-2BDEE74A7BDD}"/>
              </a:ext>
            </a:extLst>
          </p:cNvPr>
          <p:cNvSpPr txBox="1">
            <a:spLocks noChangeArrowheads="1"/>
          </p:cNvSpPr>
          <p:nvPr/>
        </p:nvSpPr>
        <p:spPr bwMode="auto">
          <a:xfrm>
            <a:off x="9564688" y="3692525"/>
            <a:ext cx="2028825"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1" fontAlgn="base" latinLnBrk="0" hangingPunct="1">
              <a:lnSpc>
                <a:spcPct val="115000"/>
              </a:lnSpc>
              <a:spcBef>
                <a:spcPct val="0"/>
              </a:spcBef>
              <a:spcAft>
                <a:spcPts val="1000"/>
              </a:spcAft>
              <a:buClrTx/>
              <a:buSzPct val="90000"/>
              <a:buFont typeface="Wingdings" panose="05000000000000000000" pitchFamily="2" charset="2"/>
              <a:buNone/>
              <a:tabLst/>
              <a:defRPr/>
            </a:pPr>
            <a:r>
              <a:rPr kumimoji="0" lang="en-US" alt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Protect your data with enterprise-grade security and compliance, and enhanced security capabilities of Azure Defender and double encryption.</a:t>
            </a:r>
          </a:p>
        </p:txBody>
      </p:sp>
      <p:pic>
        <p:nvPicPr>
          <p:cNvPr id="122" name="Graphic 121" descr="&quot;&quot;">
            <a:extLst>
              <a:ext uri="{FF2B5EF4-FFF2-40B4-BE49-F238E27FC236}">
                <a16:creationId xmlns:a16="http://schemas.microsoft.com/office/drawing/2014/main" id="{440288AB-0923-5D11-C7EC-566FA6893727}"/>
              </a:ext>
            </a:extLst>
          </p:cNvPr>
          <p:cNvPicPr>
            <a:picLocks noChangeAspect="1"/>
          </p:cNvPicPr>
          <p:nvPr/>
        </p:nvPicPr>
        <p:blipFill>
          <a:blip r:embed="rId4"/>
          <a:stretch>
            <a:fillRect/>
          </a:stretch>
        </p:blipFill>
        <p:spPr>
          <a:xfrm>
            <a:off x="7412038" y="1981200"/>
            <a:ext cx="720725" cy="720725"/>
          </a:xfrm>
          <a:prstGeom prst="rect">
            <a:avLst/>
          </a:prstGeom>
        </p:spPr>
      </p:pic>
      <p:sp>
        <p:nvSpPr>
          <p:cNvPr id="2" name="TextBox 1">
            <a:extLst>
              <a:ext uri="{FF2B5EF4-FFF2-40B4-BE49-F238E27FC236}">
                <a16:creationId xmlns:a16="http://schemas.microsoft.com/office/drawing/2014/main" id="{5E6F1725-98DB-B6AA-F6F0-34CC9D814E37}"/>
              </a:ext>
            </a:extLst>
          </p:cNvPr>
          <p:cNvSpPr txBox="1"/>
          <p:nvPr/>
        </p:nvSpPr>
        <p:spPr>
          <a:xfrm>
            <a:off x="582612" y="1058773"/>
            <a:ext cx="10319501" cy="30777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E6FF"/>
                </a:solidFill>
                <a:effectLst/>
                <a:uLnTx/>
                <a:uFillTx/>
                <a:latin typeface="Segoe UI Semibold"/>
                <a:ea typeface="+mn-ea"/>
                <a:cs typeface="+mn-cs"/>
              </a:rPr>
              <a:t>Build or migrate your workloads with confidence and optimize for value</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Rounded Corners 85">
            <a:extLst>
              <a:ext uri="{FF2B5EF4-FFF2-40B4-BE49-F238E27FC236}">
                <a16:creationId xmlns:a16="http://schemas.microsoft.com/office/drawing/2014/main" id="{C83068C3-2BD8-49ED-B1F8-147DE42D104A}"/>
              </a:ext>
            </a:extLst>
          </p:cNvPr>
          <p:cNvSpPr/>
          <p:nvPr/>
        </p:nvSpPr>
        <p:spPr bwMode="auto">
          <a:xfrm>
            <a:off x="1146507" y="2625370"/>
            <a:ext cx="5336683" cy="4026077"/>
          </a:xfrm>
          <a:prstGeom prst="roundRect">
            <a:avLst>
              <a:gd name="adj" fmla="val 501"/>
            </a:avLst>
          </a:prstGeom>
          <a:solidFill>
            <a:schemeClr val="accent2">
              <a:alpha val="50000"/>
            </a:schemeClr>
          </a:solid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1400">
                <a:solidFill>
                  <a:schemeClr val="accent1"/>
                </a:solidFill>
                <a:cs typeface="Segoe UI" pitchFamily="34" charset="0"/>
              </a:rPr>
              <a:t>Azure</a:t>
            </a:r>
          </a:p>
        </p:txBody>
      </p:sp>
      <p:sp>
        <p:nvSpPr>
          <p:cNvPr id="8" name="Text Placeholder 4">
            <a:extLst>
              <a:ext uri="{FF2B5EF4-FFF2-40B4-BE49-F238E27FC236}">
                <a16:creationId xmlns:a16="http://schemas.microsoft.com/office/drawing/2014/main" id="{715389BD-67EA-402B-8569-AE723BD0B94B}"/>
              </a:ext>
            </a:extLst>
          </p:cNvPr>
          <p:cNvSpPr>
            <a:spLocks noGrp="1"/>
          </p:cNvSpPr>
          <p:nvPr>
            <p:ph type="body" sz="quarter" idx="10"/>
          </p:nvPr>
        </p:nvSpPr>
        <p:spPr>
          <a:xfrm>
            <a:off x="584200" y="1447800"/>
            <a:ext cx="5924550" cy="674608"/>
          </a:xfrm>
        </p:spPr>
        <p:txBody>
          <a:bodyPr/>
          <a:lstStyle/>
          <a:p>
            <a:pPr lvl="1"/>
            <a:r>
              <a:rPr lang="en-US" b="1">
                <a:solidFill>
                  <a:schemeClr val="accent1"/>
                </a:solidFill>
              </a:rPr>
              <a:t>Swiss Re</a:t>
            </a:r>
            <a:r>
              <a:rPr lang="en-US"/>
              <a:t>, one of the world’s largest reinsurers, uses Azure PaaS services, including Azure Database for PostgreSQL, to power a digital transformation that includes the modernization of business-critical financial systems.</a:t>
            </a:r>
          </a:p>
        </p:txBody>
      </p:sp>
      <p:sp>
        <p:nvSpPr>
          <p:cNvPr id="2" name="Title 1">
            <a:extLst>
              <a:ext uri="{FF2B5EF4-FFF2-40B4-BE49-F238E27FC236}">
                <a16:creationId xmlns:a16="http://schemas.microsoft.com/office/drawing/2014/main" id="{4640CC73-7926-49FE-98F5-68CDB1CD01D7}"/>
              </a:ext>
            </a:extLst>
          </p:cNvPr>
          <p:cNvSpPr>
            <a:spLocks noGrp="1"/>
          </p:cNvSpPr>
          <p:nvPr>
            <p:ph type="title"/>
          </p:nvPr>
        </p:nvSpPr>
        <p:spPr>
          <a:xfrm>
            <a:off x="588263" y="457200"/>
            <a:ext cx="5923886" cy="588080"/>
          </a:xfrm>
        </p:spPr>
        <p:txBody>
          <a:bodyPr/>
          <a:lstStyle/>
          <a:p>
            <a:r>
              <a:rPr lang="en-US"/>
              <a:t>Java App Modernization</a:t>
            </a:r>
          </a:p>
        </p:txBody>
      </p:sp>
      <p:sp>
        <p:nvSpPr>
          <p:cNvPr id="6" name="Text Placeholder 5">
            <a:extLst>
              <a:ext uri="{FF2B5EF4-FFF2-40B4-BE49-F238E27FC236}">
                <a16:creationId xmlns:a16="http://schemas.microsoft.com/office/drawing/2014/main" id="{A84539AD-6082-4864-9760-9358C1B4690F}"/>
              </a:ext>
            </a:extLst>
          </p:cNvPr>
          <p:cNvSpPr>
            <a:spLocks noGrp="1"/>
          </p:cNvSpPr>
          <p:nvPr>
            <p:ph type="body" sz="quarter" idx="11"/>
          </p:nvPr>
        </p:nvSpPr>
        <p:spPr>
          <a:xfrm>
            <a:off x="6938853" y="1676400"/>
            <a:ext cx="4959460" cy="1459502"/>
          </a:xfrm>
        </p:spPr>
        <p:txBody>
          <a:bodyPr/>
          <a:lstStyle/>
          <a:p>
            <a:pPr lvl="3"/>
            <a:r>
              <a:rPr lang="en-US"/>
              <a:t>Simplifying development with Azure</a:t>
            </a:r>
          </a:p>
          <a:p>
            <a:pPr lvl="4"/>
            <a:r>
              <a:rPr lang="en-US"/>
              <a:t>Swiss Re has built new Java-based financial apps and migrated existing ones using Azure Spring Cloud, a fully managed infrastructure for Spring Boot applications.</a:t>
            </a:r>
          </a:p>
          <a:p>
            <a:pPr lvl="4"/>
            <a:r>
              <a:rPr lang="en-US"/>
              <a:t>Azure supports the company’s strict security and regulatory requirements, and allows developers to develop and deploy solutions faster. </a:t>
            </a:r>
          </a:p>
          <a:p>
            <a:pPr lvl="4"/>
            <a:r>
              <a:rPr lang="en-US"/>
              <a:t>The team can store and retrieve information in Azure Database for PostgreSQL with a simple Spring Data JDBC call.</a:t>
            </a:r>
          </a:p>
          <a:p>
            <a:pPr lvl="4"/>
            <a:r>
              <a:rPr lang="en-US"/>
              <a:t>For persistency, any data managed in their microservices is stored in PostgreSQL.</a:t>
            </a:r>
          </a:p>
          <a:p>
            <a:pPr lvl="4"/>
            <a:r>
              <a:rPr lang="en-US"/>
              <a:t>Azure Database for PostgreSQL and Azure Spring Cloud enable Swiss Re’s developers to focus on writing apps, while Azure takes care of scaling, security, compliance, and high availability.</a:t>
            </a:r>
          </a:p>
          <a:p>
            <a:pPr lvl="3"/>
            <a:endParaRPr lang="en-US"/>
          </a:p>
          <a:p>
            <a:pPr lvl="4"/>
            <a:endParaRPr lang="en-US"/>
          </a:p>
        </p:txBody>
      </p:sp>
      <p:sp>
        <p:nvSpPr>
          <p:cNvPr id="14" name="Text Placeholder 13">
            <a:extLst>
              <a:ext uri="{FF2B5EF4-FFF2-40B4-BE49-F238E27FC236}">
                <a16:creationId xmlns:a16="http://schemas.microsoft.com/office/drawing/2014/main" id="{C8BD42D6-8D4A-477D-9823-0700732E66F7}"/>
              </a:ext>
            </a:extLst>
          </p:cNvPr>
          <p:cNvSpPr>
            <a:spLocks noGrp="1"/>
          </p:cNvSpPr>
          <p:nvPr>
            <p:ph type="body" sz="quarter" idx="14"/>
          </p:nvPr>
        </p:nvSpPr>
        <p:spPr>
          <a:xfrm>
            <a:off x="6805837" y="6585348"/>
            <a:ext cx="5092476" cy="272652"/>
          </a:xfrm>
        </p:spPr>
        <p:txBody>
          <a:bodyPr/>
          <a:lstStyle/>
          <a:p>
            <a:r>
              <a:rPr lang="en-US"/>
              <a:t>Read the </a:t>
            </a:r>
            <a:r>
              <a:rPr lang="en-US">
                <a:hlinkClick r:id="rId3"/>
              </a:rPr>
              <a:t>case study</a:t>
            </a:r>
            <a:endParaRPr lang="en-US"/>
          </a:p>
        </p:txBody>
      </p:sp>
      <p:pic>
        <p:nvPicPr>
          <p:cNvPr id="1026" name="Picture 2" descr="See the source image">
            <a:extLst>
              <a:ext uri="{FF2B5EF4-FFF2-40B4-BE49-F238E27FC236}">
                <a16:creationId xmlns:a16="http://schemas.microsoft.com/office/drawing/2014/main" id="{63B99E3B-5A6B-41A6-AC13-FDB27BA4C99A}"/>
              </a:ext>
            </a:extLst>
          </p:cNvPr>
          <p:cNvPicPr>
            <a:picLocks noGrp="1" noChangeAspect="1" noChangeArrowheads="1"/>
          </p:cNvPicPr>
          <p:nvPr>
            <p:ph type="pic" sz="quarter" idx="15"/>
          </p:nvPr>
        </p:nvPicPr>
        <p:blipFill rotWithShape="1">
          <a:blip r:embed="rId4">
            <a:extLst>
              <a:ext uri="{28A0092B-C50C-407E-A947-70E740481C1C}">
                <a14:useLocalDpi xmlns:a14="http://schemas.microsoft.com/office/drawing/2010/main" val="0"/>
              </a:ext>
            </a:extLst>
          </a:blip>
          <a:srcRect/>
          <a:stretch/>
        </p:blipFill>
        <p:spPr bwMode="auto">
          <a:xfrm>
            <a:off x="8186739" y="175768"/>
            <a:ext cx="3711574" cy="1009179"/>
          </a:xfr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8E99299-AB71-47DC-935B-18114F29B92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938853" y="9525"/>
            <a:ext cx="1333500" cy="1333500"/>
          </a:xfrm>
          <a:prstGeom prst="rect">
            <a:avLst/>
          </a:prstGeom>
        </p:spPr>
      </p:pic>
      <p:grpSp>
        <p:nvGrpSpPr>
          <p:cNvPr id="81" name="Group 80">
            <a:extLst>
              <a:ext uri="{FF2B5EF4-FFF2-40B4-BE49-F238E27FC236}">
                <a16:creationId xmlns:a16="http://schemas.microsoft.com/office/drawing/2014/main" id="{421A9E17-A22F-4B40-AC79-F9C4B0CAF4C3}"/>
              </a:ext>
              <a:ext uri="{C183D7F6-B498-43B3-948B-1728B52AA6E4}">
                <adec:decorative xmlns:adec="http://schemas.microsoft.com/office/drawing/2017/decorative" val="1"/>
              </a:ext>
            </a:extLst>
          </p:cNvPr>
          <p:cNvGrpSpPr/>
          <p:nvPr/>
        </p:nvGrpSpPr>
        <p:grpSpPr>
          <a:xfrm>
            <a:off x="2538218" y="5433870"/>
            <a:ext cx="1169170" cy="966930"/>
            <a:chOff x="2614024" y="5662532"/>
            <a:chExt cx="1378978" cy="1140445"/>
          </a:xfrm>
        </p:grpSpPr>
        <p:sp>
          <p:nvSpPr>
            <p:cNvPr id="53" name="Rectangle 52">
              <a:extLst>
                <a:ext uri="{FF2B5EF4-FFF2-40B4-BE49-F238E27FC236}">
                  <a16:creationId xmlns:a16="http://schemas.microsoft.com/office/drawing/2014/main" id="{C2EA6D30-FE81-4663-8FDB-014365CF666B}"/>
                </a:ext>
              </a:extLst>
            </p:cNvPr>
            <p:cNvSpPr/>
            <p:nvPr/>
          </p:nvSpPr>
          <p:spPr bwMode="auto">
            <a:xfrm>
              <a:off x="2614024" y="5662532"/>
              <a:ext cx="1378978" cy="1140445"/>
            </a:xfrm>
            <a:prstGeom prst="rect">
              <a:avLst/>
            </a:prstGeom>
            <a:noFill/>
            <a:ln>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37160" numCol="1" spcCol="0" rtlCol="0" fromWordArt="0" anchor="b" anchorCtr="1" forceAA="0" compatLnSpc="1">
              <a:prstTxWarp prst="textNoShape">
                <a:avLst/>
              </a:prstTxWarp>
              <a:noAutofit/>
            </a:bodyPr>
            <a:lstStyle/>
            <a:p>
              <a:pPr algn="ctr">
                <a:defRPr/>
              </a:pPr>
              <a:r>
                <a:rPr lang="en-US" sz="800">
                  <a:solidFill>
                    <a:srgbClr val="FFFFFF"/>
                  </a:solidFill>
                  <a:latin typeface="Segoe UI"/>
                </a:rPr>
                <a:t>Azure Database for PostgreSQL</a:t>
              </a:r>
            </a:p>
            <a:p>
              <a:pPr algn="ctr">
                <a:defRPr/>
              </a:pPr>
              <a:r>
                <a:rPr lang="en-US" sz="900" b="1">
                  <a:solidFill>
                    <a:srgbClr val="FFFFFF"/>
                  </a:solidFill>
                  <a:latin typeface="Segoe UI"/>
                </a:rPr>
                <a:t>Database</a:t>
              </a:r>
            </a:p>
          </p:txBody>
        </p:sp>
        <p:pic>
          <p:nvPicPr>
            <p:cNvPr id="21" name="Graphic 20">
              <a:extLst>
                <a:ext uri="{FF2B5EF4-FFF2-40B4-BE49-F238E27FC236}">
                  <a16:creationId xmlns:a16="http://schemas.microsoft.com/office/drawing/2014/main" id="{5AC108A1-41FE-4018-93ED-1B764F1DDF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101104" y="5741316"/>
              <a:ext cx="404819" cy="404820"/>
            </a:xfrm>
            <a:prstGeom prst="rect">
              <a:avLst/>
            </a:prstGeom>
          </p:spPr>
        </p:pic>
      </p:grpSp>
      <p:grpSp>
        <p:nvGrpSpPr>
          <p:cNvPr id="80" name="Group 79">
            <a:extLst>
              <a:ext uri="{FF2B5EF4-FFF2-40B4-BE49-F238E27FC236}">
                <a16:creationId xmlns:a16="http://schemas.microsoft.com/office/drawing/2014/main" id="{FF86A075-440F-48A7-A850-B15D2F6BB2D6}"/>
              </a:ext>
              <a:ext uri="{C183D7F6-B498-43B3-948B-1728B52AA6E4}">
                <adec:decorative xmlns:adec="http://schemas.microsoft.com/office/drawing/2017/decorative" val="1"/>
              </a:ext>
            </a:extLst>
          </p:cNvPr>
          <p:cNvGrpSpPr/>
          <p:nvPr/>
        </p:nvGrpSpPr>
        <p:grpSpPr>
          <a:xfrm>
            <a:off x="3814849" y="5433871"/>
            <a:ext cx="1007192" cy="966927"/>
            <a:chOff x="3831743" y="5662531"/>
            <a:chExt cx="1187933" cy="1140441"/>
          </a:xfrm>
        </p:grpSpPr>
        <p:sp>
          <p:nvSpPr>
            <p:cNvPr id="54" name="Rectangle 53">
              <a:extLst>
                <a:ext uri="{FF2B5EF4-FFF2-40B4-BE49-F238E27FC236}">
                  <a16:creationId xmlns:a16="http://schemas.microsoft.com/office/drawing/2014/main" id="{9401D20B-EB52-463E-AF20-EFF2922749C9}"/>
                </a:ext>
              </a:extLst>
            </p:cNvPr>
            <p:cNvSpPr/>
            <p:nvPr/>
          </p:nvSpPr>
          <p:spPr bwMode="auto">
            <a:xfrm>
              <a:off x="3831743" y="5662531"/>
              <a:ext cx="1187933" cy="1140441"/>
            </a:xfrm>
            <a:prstGeom prst="rect">
              <a:avLst/>
            </a:prstGeom>
            <a:noFill/>
            <a:ln>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37160" numCol="1" spcCol="0" rtlCol="0" fromWordArt="0" anchor="b"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FFFFFF"/>
                  </a:solidFill>
                  <a:latin typeface="Segoe UI"/>
                </a:rPr>
                <a:t>Azure Key Vault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a:ea typeface="+mn-ea"/>
                  <a:cs typeface="+mn-cs"/>
                </a:rPr>
                <a:t>Key Vault</a:t>
              </a:r>
            </a:p>
          </p:txBody>
        </p:sp>
        <p:pic>
          <p:nvPicPr>
            <p:cNvPr id="25" name="Graphic 24" descr="Key Vault">
              <a:extLst>
                <a:ext uri="{FF2B5EF4-FFF2-40B4-BE49-F238E27FC236}">
                  <a16:creationId xmlns:a16="http://schemas.microsoft.com/office/drawing/2014/main" id="{1A8B693E-59D6-40AC-8A45-9C96E2E137E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23300" y="5774022"/>
              <a:ext cx="404819" cy="404820"/>
            </a:xfrm>
            <a:prstGeom prst="rect">
              <a:avLst/>
            </a:prstGeom>
          </p:spPr>
        </p:pic>
      </p:grpSp>
      <p:grpSp>
        <p:nvGrpSpPr>
          <p:cNvPr id="82" name="Group 81">
            <a:extLst>
              <a:ext uri="{FF2B5EF4-FFF2-40B4-BE49-F238E27FC236}">
                <a16:creationId xmlns:a16="http://schemas.microsoft.com/office/drawing/2014/main" id="{4956F242-F071-47E3-B4B8-8FA2D9769DBA}"/>
              </a:ext>
              <a:ext uri="{C183D7F6-B498-43B3-948B-1728B52AA6E4}">
                <adec:decorative xmlns:adec="http://schemas.microsoft.com/office/drawing/2017/decorative" val="1"/>
              </a:ext>
            </a:extLst>
          </p:cNvPr>
          <p:cNvGrpSpPr/>
          <p:nvPr/>
        </p:nvGrpSpPr>
        <p:grpSpPr>
          <a:xfrm>
            <a:off x="1423564" y="5433868"/>
            <a:ext cx="1007192" cy="966929"/>
            <a:chOff x="1366699" y="5662531"/>
            <a:chExt cx="1187933" cy="1140444"/>
          </a:xfrm>
        </p:grpSpPr>
        <p:sp>
          <p:nvSpPr>
            <p:cNvPr id="52" name="Rectangle 51">
              <a:extLst>
                <a:ext uri="{FF2B5EF4-FFF2-40B4-BE49-F238E27FC236}">
                  <a16:creationId xmlns:a16="http://schemas.microsoft.com/office/drawing/2014/main" id="{79BCCE48-3998-4870-BA5F-8C1D72B3F148}"/>
                </a:ext>
              </a:extLst>
            </p:cNvPr>
            <p:cNvSpPr/>
            <p:nvPr/>
          </p:nvSpPr>
          <p:spPr bwMode="auto">
            <a:xfrm>
              <a:off x="1366699" y="5662531"/>
              <a:ext cx="1187933" cy="1140444"/>
            </a:xfrm>
            <a:prstGeom prst="rect">
              <a:avLst/>
            </a:prstGeom>
            <a:noFill/>
            <a:ln>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37160" numCol="1" spcCol="0" rtlCol="0" fromWordArt="0" anchor="b" anchorCtr="1" forceAA="0" compatLnSpc="1">
              <a:prstTxWarp prst="textNoShape">
                <a:avLst/>
              </a:prstTxWarp>
              <a:noAutofit/>
            </a:bodyPr>
            <a:lstStyle/>
            <a:p>
              <a:pPr algn="ctr">
                <a:defRPr/>
              </a:pPr>
              <a:r>
                <a:rPr lang="en-US" sz="800">
                  <a:solidFill>
                    <a:srgbClr val="FFFFFF"/>
                  </a:solidFill>
                  <a:latin typeface="Segoe UI"/>
                </a:rPr>
                <a:t>Azure AD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a:ea typeface="+mn-ea"/>
                  <a:cs typeface="+mn-cs"/>
                </a:rPr>
                <a:t>Tenant</a:t>
              </a:r>
            </a:p>
          </p:txBody>
        </p:sp>
        <p:pic>
          <p:nvPicPr>
            <p:cNvPr id="28" name="Graphic 27" descr="Azure AD">
              <a:extLst>
                <a:ext uri="{FF2B5EF4-FFF2-40B4-BE49-F238E27FC236}">
                  <a16:creationId xmlns:a16="http://schemas.microsoft.com/office/drawing/2014/main" id="{0CE3661E-C9C6-496E-910E-EE96D15542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37981" y="5726513"/>
              <a:ext cx="445369" cy="452329"/>
            </a:xfrm>
            <a:prstGeom prst="rect">
              <a:avLst/>
            </a:prstGeom>
          </p:spPr>
        </p:pic>
      </p:grpSp>
      <p:sp>
        <p:nvSpPr>
          <p:cNvPr id="39" name="TextBox 38">
            <a:extLst>
              <a:ext uri="{FF2B5EF4-FFF2-40B4-BE49-F238E27FC236}">
                <a16:creationId xmlns:a16="http://schemas.microsoft.com/office/drawing/2014/main" id="{81DCF112-4CAB-4031-9FA2-D57A72985EA6}"/>
              </a:ext>
            </a:extLst>
          </p:cNvPr>
          <p:cNvSpPr txBox="1"/>
          <p:nvPr/>
        </p:nvSpPr>
        <p:spPr>
          <a:xfrm>
            <a:off x="233611" y="3403165"/>
            <a:ext cx="745655" cy="273996"/>
          </a:xfrm>
          <a:prstGeom prst="rect">
            <a:avLst/>
          </a:prstGeom>
          <a:noFill/>
        </p:spPr>
        <p:txBody>
          <a:bodyPr wrap="square" lIns="91440" tIns="91440" rIns="91440" bIns="91440" rtlCol="0" anchor="ctr" anchorCtr="0">
            <a:spAutoFit/>
          </a:bodyPr>
          <a:lstStyle/>
          <a:p>
            <a:pPr algn="ctr"/>
            <a:r>
              <a:rPr lang="en-US" sz="900"/>
              <a:t>Business User</a:t>
            </a:r>
            <a:endParaRPr lang="en-US" sz="900" b="1"/>
          </a:p>
        </p:txBody>
      </p:sp>
      <p:pic>
        <p:nvPicPr>
          <p:cNvPr id="40" name="Graphic 39">
            <a:extLst>
              <a:ext uri="{FF2B5EF4-FFF2-40B4-BE49-F238E27FC236}">
                <a16:creationId xmlns:a16="http://schemas.microsoft.com/office/drawing/2014/main" id="{6F191CDA-3D2B-420F-8F3D-08926A0FD64E}"/>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9440" y="3153386"/>
            <a:ext cx="233997" cy="233997"/>
          </a:xfrm>
          <a:prstGeom prst="rect">
            <a:avLst/>
          </a:prstGeom>
        </p:spPr>
      </p:pic>
      <p:grpSp>
        <p:nvGrpSpPr>
          <p:cNvPr id="85" name="Group 84">
            <a:extLst>
              <a:ext uri="{FF2B5EF4-FFF2-40B4-BE49-F238E27FC236}">
                <a16:creationId xmlns:a16="http://schemas.microsoft.com/office/drawing/2014/main" id="{FCD08E03-7B88-4A30-B5B7-A4EA3A6CD2A8}"/>
              </a:ext>
              <a:ext uri="{C183D7F6-B498-43B3-948B-1728B52AA6E4}">
                <adec:decorative xmlns:adec="http://schemas.microsoft.com/office/drawing/2017/decorative" val="1"/>
              </a:ext>
            </a:extLst>
          </p:cNvPr>
          <p:cNvGrpSpPr/>
          <p:nvPr/>
        </p:nvGrpSpPr>
        <p:grpSpPr>
          <a:xfrm>
            <a:off x="249913" y="4226981"/>
            <a:ext cx="745654" cy="758891"/>
            <a:chOff x="249913" y="3851164"/>
            <a:chExt cx="745654" cy="758891"/>
          </a:xfrm>
        </p:grpSpPr>
        <p:sp>
          <p:nvSpPr>
            <p:cNvPr id="41" name="TextBox 40">
              <a:extLst>
                <a:ext uri="{FF2B5EF4-FFF2-40B4-BE49-F238E27FC236}">
                  <a16:creationId xmlns:a16="http://schemas.microsoft.com/office/drawing/2014/main" id="{7388065B-B68A-49E8-99B8-896C0A1D1A10}"/>
                </a:ext>
              </a:extLst>
            </p:cNvPr>
            <p:cNvSpPr txBox="1"/>
            <p:nvPr/>
          </p:nvSpPr>
          <p:spPr>
            <a:xfrm>
              <a:off x="249913" y="4148390"/>
              <a:ext cx="745654" cy="461665"/>
            </a:xfrm>
            <a:prstGeom prst="rect">
              <a:avLst/>
            </a:prstGeom>
            <a:noFill/>
          </p:spPr>
          <p:txBody>
            <a:bodyPr wrap="square" lIns="91440" tIns="91440" rIns="91440" bIns="91440" rtlCol="0" anchor="ctr" anchorCtr="0">
              <a:spAutoFit/>
            </a:bodyPr>
            <a:lstStyle/>
            <a:p>
              <a:pPr algn="ctr"/>
              <a:r>
                <a:rPr lang="en-US" sz="900"/>
                <a:t>Cloud fair</a:t>
              </a:r>
            </a:p>
            <a:p>
              <a:pPr algn="ctr"/>
              <a:r>
                <a:rPr lang="en-US" sz="900" b="1"/>
                <a:t>Gateway</a:t>
              </a:r>
            </a:p>
          </p:txBody>
        </p:sp>
        <p:pic>
          <p:nvPicPr>
            <p:cNvPr id="43" name="Graphic 42">
              <a:extLst>
                <a:ext uri="{FF2B5EF4-FFF2-40B4-BE49-F238E27FC236}">
                  <a16:creationId xmlns:a16="http://schemas.microsoft.com/office/drawing/2014/main" id="{15BEE40D-7537-4090-860D-7993B09CCD6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6558" y="3851164"/>
              <a:ext cx="252364" cy="252363"/>
            </a:xfrm>
            <a:prstGeom prst="rect">
              <a:avLst/>
            </a:prstGeom>
          </p:spPr>
        </p:pic>
      </p:grpSp>
      <p:grpSp>
        <p:nvGrpSpPr>
          <p:cNvPr id="84" name="Group 83">
            <a:extLst>
              <a:ext uri="{FF2B5EF4-FFF2-40B4-BE49-F238E27FC236}">
                <a16:creationId xmlns:a16="http://schemas.microsoft.com/office/drawing/2014/main" id="{3326ED2C-B796-4430-8B67-BB33F9FB5526}"/>
              </a:ext>
              <a:ext uri="{C183D7F6-B498-43B3-948B-1728B52AA6E4}">
                <adec:decorative xmlns:adec="http://schemas.microsoft.com/office/drawing/2017/decorative" val="1"/>
              </a:ext>
            </a:extLst>
          </p:cNvPr>
          <p:cNvGrpSpPr/>
          <p:nvPr/>
        </p:nvGrpSpPr>
        <p:grpSpPr>
          <a:xfrm>
            <a:off x="1327575" y="2966072"/>
            <a:ext cx="1624618" cy="2060057"/>
            <a:chOff x="1327575" y="2966072"/>
            <a:chExt cx="1624618" cy="2060057"/>
          </a:xfrm>
        </p:grpSpPr>
        <p:pic>
          <p:nvPicPr>
            <p:cNvPr id="34" name="Picture 33" descr="App Service">
              <a:extLst>
                <a:ext uri="{FF2B5EF4-FFF2-40B4-BE49-F238E27FC236}">
                  <a16:creationId xmlns:a16="http://schemas.microsoft.com/office/drawing/2014/main" id="{84395F18-D77E-4A44-8A70-0D5EF2D0BDD7}"/>
                </a:ext>
              </a:extLst>
            </p:cNvPr>
            <p:cNvPicPr>
              <a:picLocks noChangeAspect="1"/>
            </p:cNvPicPr>
            <p:nvPr/>
          </p:nvPicPr>
          <p:blipFill>
            <a:blip r:embed="rId16"/>
            <a:stretch>
              <a:fillRect/>
            </a:stretch>
          </p:blipFill>
          <p:spPr>
            <a:xfrm>
              <a:off x="1991797" y="3204550"/>
              <a:ext cx="296174" cy="295706"/>
            </a:xfrm>
            <a:prstGeom prst="rect">
              <a:avLst/>
            </a:prstGeom>
          </p:spPr>
        </p:pic>
        <p:sp>
          <p:nvSpPr>
            <p:cNvPr id="35" name="TextBox 34">
              <a:extLst>
                <a:ext uri="{FF2B5EF4-FFF2-40B4-BE49-F238E27FC236}">
                  <a16:creationId xmlns:a16="http://schemas.microsoft.com/office/drawing/2014/main" id="{8BBFA9E6-9036-488F-91F9-0301C8B3240D}"/>
                </a:ext>
              </a:extLst>
            </p:cNvPr>
            <p:cNvSpPr txBox="1"/>
            <p:nvPr/>
          </p:nvSpPr>
          <p:spPr>
            <a:xfrm>
              <a:off x="1600325" y="3032276"/>
              <a:ext cx="1079119" cy="117427"/>
            </a:xfrm>
            <a:prstGeom prst="rect">
              <a:avLst/>
            </a:prstGeom>
            <a:noFill/>
          </p:spPr>
          <p:txBody>
            <a:bodyPr wrap="square" lIns="0" tIns="0" rIns="0" bIns="0" rtlCol="0">
              <a:spAutoFit/>
            </a:bodyPr>
            <a:lstStyle/>
            <a:p>
              <a:pPr algn="ctr"/>
              <a:r>
                <a:rPr lang="en-US" sz="900"/>
                <a:t>Azure Spring Cloud</a:t>
              </a:r>
              <a:endParaRPr lang="en-US" sz="900" b="1"/>
            </a:p>
          </p:txBody>
        </p:sp>
        <p:sp>
          <p:nvSpPr>
            <p:cNvPr id="36" name="TextBox 35">
              <a:extLst>
                <a:ext uri="{FF2B5EF4-FFF2-40B4-BE49-F238E27FC236}">
                  <a16:creationId xmlns:a16="http://schemas.microsoft.com/office/drawing/2014/main" id="{2114373F-ADCF-4068-8AB1-D6DC2643428E}"/>
                </a:ext>
              </a:extLst>
            </p:cNvPr>
            <p:cNvSpPr txBox="1"/>
            <p:nvPr/>
          </p:nvSpPr>
          <p:spPr>
            <a:xfrm>
              <a:off x="1418530" y="3646665"/>
              <a:ext cx="1442709" cy="461665"/>
            </a:xfrm>
            <a:prstGeom prst="rect">
              <a:avLst/>
            </a:prstGeom>
            <a:solidFill>
              <a:schemeClr val="accent2">
                <a:alpha val="50000"/>
              </a:schemeClr>
            </a:solidFill>
          </p:spPr>
          <p:txBody>
            <a:bodyPr wrap="square" lIns="91440" tIns="91440" rIns="91440" bIns="91440" rtlCol="0" anchor="ctr" anchorCtr="0">
              <a:spAutoFit/>
            </a:bodyPr>
            <a:lstStyle/>
            <a:p>
              <a:pPr algn="ctr"/>
              <a:r>
                <a:rPr lang="en-US" sz="900"/>
                <a:t>Spring Cloud Gateway</a:t>
              </a:r>
            </a:p>
            <a:p>
              <a:pPr algn="ctr"/>
              <a:r>
                <a:rPr lang="en-US" sz="900" b="1"/>
                <a:t>Spring Boot</a:t>
              </a:r>
            </a:p>
          </p:txBody>
        </p:sp>
        <p:sp>
          <p:nvSpPr>
            <p:cNvPr id="38" name="TextBox 37">
              <a:extLst>
                <a:ext uri="{FF2B5EF4-FFF2-40B4-BE49-F238E27FC236}">
                  <a16:creationId xmlns:a16="http://schemas.microsoft.com/office/drawing/2014/main" id="{25C58F47-987F-4CD8-9B95-07AD2B719A35}"/>
                </a:ext>
              </a:extLst>
            </p:cNvPr>
            <p:cNvSpPr txBox="1"/>
            <p:nvPr/>
          </p:nvSpPr>
          <p:spPr>
            <a:xfrm>
              <a:off x="1418530" y="4441278"/>
              <a:ext cx="1442709" cy="461665"/>
            </a:xfrm>
            <a:prstGeom prst="rect">
              <a:avLst/>
            </a:prstGeom>
            <a:solidFill>
              <a:schemeClr val="accent2">
                <a:alpha val="50000"/>
              </a:schemeClr>
            </a:solidFill>
          </p:spPr>
          <p:txBody>
            <a:bodyPr wrap="square" lIns="91440" tIns="91440" rIns="91440" bIns="91440" rtlCol="0" anchor="ctr" anchorCtr="0">
              <a:spAutoFit/>
            </a:bodyPr>
            <a:lstStyle/>
            <a:p>
              <a:pPr algn="ctr"/>
              <a:r>
                <a:rPr lang="en-US" sz="900"/>
                <a:t>Back in Servers</a:t>
              </a:r>
            </a:p>
            <a:p>
              <a:pPr algn="ctr"/>
              <a:r>
                <a:rPr lang="en-US" sz="900" b="1"/>
                <a:t>Spring Boot</a:t>
              </a:r>
            </a:p>
          </p:txBody>
        </p:sp>
        <p:sp>
          <p:nvSpPr>
            <p:cNvPr id="18" name="Rectangle 17">
              <a:extLst>
                <a:ext uri="{FF2B5EF4-FFF2-40B4-BE49-F238E27FC236}">
                  <a16:creationId xmlns:a16="http://schemas.microsoft.com/office/drawing/2014/main" id="{CCFC5B03-F602-4634-AB8B-0E447F3CFA79}"/>
                </a:ext>
              </a:extLst>
            </p:cNvPr>
            <p:cNvSpPr/>
            <p:nvPr/>
          </p:nvSpPr>
          <p:spPr bwMode="auto">
            <a:xfrm>
              <a:off x="1327575" y="2966072"/>
              <a:ext cx="1624618" cy="2060057"/>
            </a:xfrm>
            <a:prstGeom prst="rect">
              <a:avLst/>
            </a:prstGeom>
            <a:noFill/>
            <a:ln>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nvGrpSpPr>
          <p:cNvPr id="78" name="Group 77">
            <a:extLst>
              <a:ext uri="{FF2B5EF4-FFF2-40B4-BE49-F238E27FC236}">
                <a16:creationId xmlns:a16="http://schemas.microsoft.com/office/drawing/2014/main" id="{664603B9-242F-494F-8390-A19F52395B09}"/>
              </a:ext>
              <a:ext uri="{C183D7F6-B498-43B3-948B-1728B52AA6E4}">
                <adec:decorative xmlns:adec="http://schemas.microsoft.com/office/drawing/2017/decorative" val="1"/>
              </a:ext>
            </a:extLst>
          </p:cNvPr>
          <p:cNvGrpSpPr/>
          <p:nvPr/>
        </p:nvGrpSpPr>
        <p:grpSpPr>
          <a:xfrm>
            <a:off x="4322024" y="4155234"/>
            <a:ext cx="904578" cy="969990"/>
            <a:chOff x="4394196" y="4402428"/>
            <a:chExt cx="1066904" cy="1144054"/>
          </a:xfrm>
        </p:grpSpPr>
        <p:pic>
          <p:nvPicPr>
            <p:cNvPr id="33" name="Graphic 32">
              <a:extLst>
                <a:ext uri="{FF2B5EF4-FFF2-40B4-BE49-F238E27FC236}">
                  <a16:creationId xmlns:a16="http://schemas.microsoft.com/office/drawing/2014/main" id="{DF5822AB-F953-48D3-910D-29C55EE4BDD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729544" y="4457075"/>
              <a:ext cx="396209" cy="396209"/>
            </a:xfrm>
            <a:prstGeom prst="rect">
              <a:avLst/>
            </a:prstGeom>
          </p:spPr>
        </p:pic>
        <p:sp>
          <p:nvSpPr>
            <p:cNvPr id="50" name="Rectangle 49">
              <a:extLst>
                <a:ext uri="{FF2B5EF4-FFF2-40B4-BE49-F238E27FC236}">
                  <a16:creationId xmlns:a16="http://schemas.microsoft.com/office/drawing/2014/main" id="{AAD59C0F-5DEB-4888-8280-BCA49FC6B7CF}"/>
                </a:ext>
              </a:extLst>
            </p:cNvPr>
            <p:cNvSpPr/>
            <p:nvPr/>
          </p:nvSpPr>
          <p:spPr bwMode="auto">
            <a:xfrm>
              <a:off x="4394196" y="4402428"/>
              <a:ext cx="1066904" cy="1144054"/>
            </a:xfrm>
            <a:prstGeom prst="rect">
              <a:avLst/>
            </a:prstGeom>
            <a:noFill/>
            <a:ln>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37160" numCol="1" spcCol="0" rtlCol="0" fromWordArt="0" anchor="b"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Azure Monitor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a:ea typeface="+mn-ea"/>
                  <a:cs typeface="+mn-cs"/>
                </a:rPr>
                <a:t>Applications Insights</a:t>
              </a:r>
            </a:p>
          </p:txBody>
        </p:sp>
      </p:grpSp>
      <p:grpSp>
        <p:nvGrpSpPr>
          <p:cNvPr id="79" name="Group 78">
            <a:extLst>
              <a:ext uri="{FF2B5EF4-FFF2-40B4-BE49-F238E27FC236}">
                <a16:creationId xmlns:a16="http://schemas.microsoft.com/office/drawing/2014/main" id="{98C42101-C077-40B7-A239-C44244C53FA5}"/>
              </a:ext>
              <a:ext uri="{C183D7F6-B498-43B3-948B-1728B52AA6E4}">
                <adec:decorative xmlns:adec="http://schemas.microsoft.com/office/drawing/2017/decorative" val="1"/>
              </a:ext>
            </a:extLst>
          </p:cNvPr>
          <p:cNvGrpSpPr/>
          <p:nvPr/>
        </p:nvGrpSpPr>
        <p:grpSpPr>
          <a:xfrm>
            <a:off x="5336067" y="4155233"/>
            <a:ext cx="904578" cy="969988"/>
            <a:chOff x="5535849" y="4402428"/>
            <a:chExt cx="1066904" cy="1144052"/>
          </a:xfrm>
        </p:grpSpPr>
        <p:pic>
          <p:nvPicPr>
            <p:cNvPr id="32" name="Graphic 31">
              <a:extLst>
                <a:ext uri="{FF2B5EF4-FFF2-40B4-BE49-F238E27FC236}">
                  <a16:creationId xmlns:a16="http://schemas.microsoft.com/office/drawing/2014/main" id="{7B532C6B-9BC4-459C-A609-F98BB23B4FA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913515" y="4467032"/>
              <a:ext cx="396209" cy="396209"/>
            </a:xfrm>
            <a:prstGeom prst="rect">
              <a:avLst/>
            </a:prstGeom>
          </p:spPr>
        </p:pic>
        <p:sp>
          <p:nvSpPr>
            <p:cNvPr id="51" name="Rectangle 50">
              <a:extLst>
                <a:ext uri="{FF2B5EF4-FFF2-40B4-BE49-F238E27FC236}">
                  <a16:creationId xmlns:a16="http://schemas.microsoft.com/office/drawing/2014/main" id="{54879545-704A-4A0E-91D0-6BB8FCCBB778}"/>
                </a:ext>
              </a:extLst>
            </p:cNvPr>
            <p:cNvSpPr/>
            <p:nvPr/>
          </p:nvSpPr>
          <p:spPr bwMode="auto">
            <a:xfrm>
              <a:off x="5535849" y="4402428"/>
              <a:ext cx="1066904" cy="1144052"/>
            </a:xfrm>
            <a:prstGeom prst="rect">
              <a:avLst/>
            </a:prstGeom>
            <a:noFill/>
            <a:ln>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37160" numCol="1" spcCol="0" rtlCol="0" fromWordArt="0" anchor="b"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Log Analysis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a:ea typeface="+mn-ea"/>
                  <a:cs typeface="+mn-cs"/>
                </a:rPr>
                <a:t>Workspace</a:t>
              </a:r>
            </a:p>
          </p:txBody>
        </p:sp>
      </p:grpSp>
      <p:grpSp>
        <p:nvGrpSpPr>
          <p:cNvPr id="77" name="Group 76">
            <a:extLst>
              <a:ext uri="{FF2B5EF4-FFF2-40B4-BE49-F238E27FC236}">
                <a16:creationId xmlns:a16="http://schemas.microsoft.com/office/drawing/2014/main" id="{5AB0ED71-C738-4747-BE04-741A5762C38A}"/>
              </a:ext>
              <a:ext uri="{C183D7F6-B498-43B3-948B-1728B52AA6E4}">
                <adec:decorative xmlns:adec="http://schemas.microsoft.com/office/drawing/2017/decorative" val="1"/>
              </a:ext>
            </a:extLst>
          </p:cNvPr>
          <p:cNvGrpSpPr/>
          <p:nvPr/>
        </p:nvGrpSpPr>
        <p:grpSpPr>
          <a:xfrm>
            <a:off x="3307981" y="4155233"/>
            <a:ext cx="904578" cy="969989"/>
            <a:chOff x="3252543" y="4402427"/>
            <a:chExt cx="1066904" cy="1144053"/>
          </a:xfrm>
        </p:grpSpPr>
        <p:sp>
          <p:nvSpPr>
            <p:cNvPr id="49" name="Rectangle 48">
              <a:extLst>
                <a:ext uri="{FF2B5EF4-FFF2-40B4-BE49-F238E27FC236}">
                  <a16:creationId xmlns:a16="http://schemas.microsoft.com/office/drawing/2014/main" id="{081E2938-04B9-4855-9038-F936EEC823E9}"/>
                </a:ext>
              </a:extLst>
            </p:cNvPr>
            <p:cNvSpPr/>
            <p:nvPr/>
          </p:nvSpPr>
          <p:spPr bwMode="auto">
            <a:xfrm>
              <a:off x="3252543" y="4402427"/>
              <a:ext cx="1066904" cy="1144053"/>
            </a:xfrm>
            <a:prstGeom prst="rect">
              <a:avLst/>
            </a:prstGeom>
            <a:noFill/>
            <a:ln>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37160" numCol="1" spcCol="0" rtlCol="0" fromWordArt="0" anchor="b"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Azure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a:ea typeface="+mn-ea"/>
                  <a:cs typeface="+mn-cs"/>
                </a:rPr>
                <a:t>Static Content</a:t>
              </a:r>
            </a:p>
          </p:txBody>
        </p:sp>
        <p:grpSp>
          <p:nvGrpSpPr>
            <p:cNvPr id="57" name="Group 56">
              <a:extLst>
                <a:ext uri="{FF2B5EF4-FFF2-40B4-BE49-F238E27FC236}">
                  <a16:creationId xmlns:a16="http://schemas.microsoft.com/office/drawing/2014/main" id="{7E3186FC-CE64-4920-B6B2-9A97DC5057EF}"/>
                </a:ext>
              </a:extLst>
            </p:cNvPr>
            <p:cNvGrpSpPr>
              <a:grpSpLocks noChangeAspect="1"/>
            </p:cNvGrpSpPr>
            <p:nvPr/>
          </p:nvGrpSpPr>
          <p:grpSpPr>
            <a:xfrm>
              <a:off x="3601830" y="4522491"/>
              <a:ext cx="368330" cy="333098"/>
              <a:chOff x="-1304632" y="3886044"/>
              <a:chExt cx="1165702" cy="1054199"/>
            </a:xfrm>
          </p:grpSpPr>
          <p:grpSp>
            <p:nvGrpSpPr>
              <p:cNvPr id="48" name="Group 47">
                <a:extLst>
                  <a:ext uri="{FF2B5EF4-FFF2-40B4-BE49-F238E27FC236}">
                    <a16:creationId xmlns:a16="http://schemas.microsoft.com/office/drawing/2014/main" id="{918800E3-EAD7-4234-BF56-C6EE6E0F2967}"/>
                  </a:ext>
                </a:extLst>
              </p:cNvPr>
              <p:cNvGrpSpPr/>
              <p:nvPr/>
            </p:nvGrpSpPr>
            <p:grpSpPr>
              <a:xfrm>
                <a:off x="-1304632" y="3886044"/>
                <a:ext cx="1015708" cy="922213"/>
                <a:chOff x="-1304632" y="3886044"/>
                <a:chExt cx="1015708" cy="922213"/>
              </a:xfrm>
            </p:grpSpPr>
            <p:sp>
              <p:nvSpPr>
                <p:cNvPr id="47" name="Rectangle 46">
                  <a:extLst>
                    <a:ext uri="{FF2B5EF4-FFF2-40B4-BE49-F238E27FC236}">
                      <a16:creationId xmlns:a16="http://schemas.microsoft.com/office/drawing/2014/main" id="{FE826EEF-1774-47DA-88E0-29DC0CFAAFD8}"/>
                    </a:ext>
                  </a:extLst>
                </p:cNvPr>
                <p:cNvSpPr/>
                <p:nvPr/>
              </p:nvSpPr>
              <p:spPr bwMode="auto">
                <a:xfrm>
                  <a:off x="-1304632" y="3886044"/>
                  <a:ext cx="1015708" cy="216481"/>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6058938D-553D-4411-B927-CDC53C405BE2}"/>
                    </a:ext>
                  </a:extLst>
                </p:cNvPr>
                <p:cNvSpPr/>
                <p:nvPr/>
              </p:nvSpPr>
              <p:spPr bwMode="auto">
                <a:xfrm>
                  <a:off x="-1304632" y="4102525"/>
                  <a:ext cx="246832" cy="175182"/>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A154B4F6-4AB6-4AD1-970E-1EE1A3BFC44A}"/>
                    </a:ext>
                  </a:extLst>
                </p:cNvPr>
                <p:cNvSpPr/>
                <p:nvPr/>
              </p:nvSpPr>
              <p:spPr bwMode="auto">
                <a:xfrm>
                  <a:off x="-1049656" y="4102525"/>
                  <a:ext cx="246832" cy="175182"/>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0" name="Rectangle 59">
                  <a:extLst>
                    <a:ext uri="{FF2B5EF4-FFF2-40B4-BE49-F238E27FC236}">
                      <a16:creationId xmlns:a16="http://schemas.microsoft.com/office/drawing/2014/main" id="{6781DB87-F452-43FF-9923-566C42B2D9D9}"/>
                    </a:ext>
                  </a:extLst>
                </p:cNvPr>
                <p:cNvSpPr/>
                <p:nvPr/>
              </p:nvSpPr>
              <p:spPr bwMode="auto">
                <a:xfrm>
                  <a:off x="-794680" y="4102525"/>
                  <a:ext cx="246832" cy="175182"/>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1" name="Rectangle 60">
                  <a:extLst>
                    <a:ext uri="{FF2B5EF4-FFF2-40B4-BE49-F238E27FC236}">
                      <a16:creationId xmlns:a16="http://schemas.microsoft.com/office/drawing/2014/main" id="{C240F4C4-F391-4499-B108-E8C739294EDA}"/>
                    </a:ext>
                  </a:extLst>
                </p:cNvPr>
                <p:cNvSpPr/>
                <p:nvPr/>
              </p:nvSpPr>
              <p:spPr bwMode="auto">
                <a:xfrm>
                  <a:off x="-539703" y="4102525"/>
                  <a:ext cx="246832" cy="175182"/>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3" name="Rectangle 62">
                  <a:extLst>
                    <a:ext uri="{FF2B5EF4-FFF2-40B4-BE49-F238E27FC236}">
                      <a16:creationId xmlns:a16="http://schemas.microsoft.com/office/drawing/2014/main" id="{5B14F5FD-9CD0-400A-B466-9B0AC830F1D0}"/>
                    </a:ext>
                  </a:extLst>
                </p:cNvPr>
                <p:cNvSpPr/>
                <p:nvPr/>
              </p:nvSpPr>
              <p:spPr bwMode="auto">
                <a:xfrm>
                  <a:off x="-1304632" y="4279375"/>
                  <a:ext cx="246832" cy="175182"/>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4" name="Rectangle 63">
                  <a:extLst>
                    <a:ext uri="{FF2B5EF4-FFF2-40B4-BE49-F238E27FC236}">
                      <a16:creationId xmlns:a16="http://schemas.microsoft.com/office/drawing/2014/main" id="{CEFE9951-ED25-44A9-BE0A-58FD20A660E7}"/>
                    </a:ext>
                  </a:extLst>
                </p:cNvPr>
                <p:cNvSpPr/>
                <p:nvPr/>
              </p:nvSpPr>
              <p:spPr bwMode="auto">
                <a:xfrm>
                  <a:off x="-1049656" y="4279375"/>
                  <a:ext cx="246832" cy="175182"/>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EC6466BA-1BB7-475D-9C78-CDCCD573C0AA}"/>
                    </a:ext>
                  </a:extLst>
                </p:cNvPr>
                <p:cNvSpPr/>
                <p:nvPr/>
              </p:nvSpPr>
              <p:spPr bwMode="auto">
                <a:xfrm>
                  <a:off x="-794680" y="4279375"/>
                  <a:ext cx="246832" cy="175182"/>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17A70740-C48F-40E4-98A7-318B6DEA0D4F}"/>
                    </a:ext>
                  </a:extLst>
                </p:cNvPr>
                <p:cNvSpPr/>
                <p:nvPr/>
              </p:nvSpPr>
              <p:spPr bwMode="auto">
                <a:xfrm>
                  <a:off x="-539703" y="4279375"/>
                  <a:ext cx="246832" cy="175182"/>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B59F2EBD-85CE-44EE-9058-D313C61B8A22}"/>
                    </a:ext>
                  </a:extLst>
                </p:cNvPr>
                <p:cNvSpPr/>
                <p:nvPr/>
              </p:nvSpPr>
              <p:spPr bwMode="auto">
                <a:xfrm>
                  <a:off x="-1304632" y="4456225"/>
                  <a:ext cx="246832" cy="175182"/>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7D8827E1-B87E-4506-A65E-08A527504E76}"/>
                    </a:ext>
                  </a:extLst>
                </p:cNvPr>
                <p:cNvSpPr/>
                <p:nvPr/>
              </p:nvSpPr>
              <p:spPr bwMode="auto">
                <a:xfrm>
                  <a:off x="-1049656" y="4456225"/>
                  <a:ext cx="246832" cy="175182"/>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1732750B-63D5-4C91-B426-C73FAEC489BC}"/>
                    </a:ext>
                  </a:extLst>
                </p:cNvPr>
                <p:cNvSpPr/>
                <p:nvPr/>
              </p:nvSpPr>
              <p:spPr bwMode="auto">
                <a:xfrm>
                  <a:off x="-794680" y="4456225"/>
                  <a:ext cx="246832" cy="175182"/>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1" name="Rectangle 70">
                  <a:extLst>
                    <a:ext uri="{FF2B5EF4-FFF2-40B4-BE49-F238E27FC236}">
                      <a16:creationId xmlns:a16="http://schemas.microsoft.com/office/drawing/2014/main" id="{4C32C50F-9901-48D2-A450-95FC3A8598CB}"/>
                    </a:ext>
                  </a:extLst>
                </p:cNvPr>
                <p:cNvSpPr/>
                <p:nvPr/>
              </p:nvSpPr>
              <p:spPr bwMode="auto">
                <a:xfrm>
                  <a:off x="-539703" y="4456225"/>
                  <a:ext cx="246832" cy="175182"/>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262DEADF-812E-478A-9699-E9A1D355237A}"/>
                    </a:ext>
                  </a:extLst>
                </p:cNvPr>
                <p:cNvSpPr/>
                <p:nvPr/>
              </p:nvSpPr>
              <p:spPr bwMode="auto">
                <a:xfrm>
                  <a:off x="-1304632" y="4633075"/>
                  <a:ext cx="246832" cy="175182"/>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5745F807-FD9C-4998-A846-38E26C9554C2}"/>
                    </a:ext>
                  </a:extLst>
                </p:cNvPr>
                <p:cNvSpPr/>
                <p:nvPr/>
              </p:nvSpPr>
              <p:spPr bwMode="auto">
                <a:xfrm>
                  <a:off x="-1049656" y="4633075"/>
                  <a:ext cx="246832" cy="175182"/>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5" name="Rectangle 74">
                  <a:extLst>
                    <a:ext uri="{FF2B5EF4-FFF2-40B4-BE49-F238E27FC236}">
                      <a16:creationId xmlns:a16="http://schemas.microsoft.com/office/drawing/2014/main" id="{329904B4-1FB3-46D7-844E-F7F0628D9285}"/>
                    </a:ext>
                  </a:extLst>
                </p:cNvPr>
                <p:cNvSpPr/>
                <p:nvPr/>
              </p:nvSpPr>
              <p:spPr bwMode="auto">
                <a:xfrm>
                  <a:off x="-794680" y="4633075"/>
                  <a:ext cx="246832" cy="175182"/>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6" name="Rectangle 75">
                  <a:extLst>
                    <a:ext uri="{FF2B5EF4-FFF2-40B4-BE49-F238E27FC236}">
                      <a16:creationId xmlns:a16="http://schemas.microsoft.com/office/drawing/2014/main" id="{F383ED5F-DDF3-479B-A3ED-071FEBF4E5B3}"/>
                    </a:ext>
                  </a:extLst>
                </p:cNvPr>
                <p:cNvSpPr/>
                <p:nvPr/>
              </p:nvSpPr>
              <p:spPr bwMode="auto">
                <a:xfrm>
                  <a:off x="-539703" y="4633075"/>
                  <a:ext cx="246832" cy="175182"/>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sp>
            <p:nvSpPr>
              <p:cNvPr id="55" name="Hexagon 54">
                <a:extLst>
                  <a:ext uri="{FF2B5EF4-FFF2-40B4-BE49-F238E27FC236}">
                    <a16:creationId xmlns:a16="http://schemas.microsoft.com/office/drawing/2014/main" id="{590B30D4-E599-485C-88C2-EB8041A4E322}"/>
                  </a:ext>
                </a:extLst>
              </p:cNvPr>
              <p:cNvSpPr/>
              <p:nvPr/>
            </p:nvSpPr>
            <p:spPr bwMode="auto">
              <a:xfrm>
                <a:off x="-733475" y="4427705"/>
                <a:ext cx="594545" cy="512538"/>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cxnSp>
        <p:nvCxnSpPr>
          <p:cNvPr id="88" name="Straight Arrow Connector 87">
            <a:extLst>
              <a:ext uri="{FF2B5EF4-FFF2-40B4-BE49-F238E27FC236}">
                <a16:creationId xmlns:a16="http://schemas.microsoft.com/office/drawing/2014/main" id="{5E2ACB48-F3BB-4145-86A4-2D57EA6848A3}"/>
              </a:ext>
              <a:ext uri="{C183D7F6-B498-43B3-948B-1728B52AA6E4}">
                <adec:decorative xmlns:adec="http://schemas.microsoft.com/office/drawing/2017/decorative" val="1"/>
              </a:ext>
            </a:extLst>
          </p:cNvPr>
          <p:cNvCxnSpPr>
            <a:cxnSpLocks/>
          </p:cNvCxnSpPr>
          <p:nvPr/>
        </p:nvCxnSpPr>
        <p:spPr>
          <a:xfrm>
            <a:off x="622740" y="3792839"/>
            <a:ext cx="0" cy="264087"/>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CBAB0E1-6035-4465-9D15-45702FEDC230}"/>
              </a:ext>
              <a:ext uri="{C183D7F6-B498-43B3-948B-1728B52AA6E4}">
                <adec:decorative xmlns:adec="http://schemas.microsoft.com/office/drawing/2017/decorative" val="1"/>
              </a:ext>
            </a:extLst>
          </p:cNvPr>
          <p:cNvCxnSpPr>
            <a:cxnSpLocks/>
          </p:cNvCxnSpPr>
          <p:nvPr/>
        </p:nvCxnSpPr>
        <p:spPr>
          <a:xfrm>
            <a:off x="2111046" y="4902943"/>
            <a:ext cx="0" cy="510629"/>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sp>
        <p:nvSpPr>
          <p:cNvPr id="92" name="Freeform: Shape 91">
            <a:extLst>
              <a:ext uri="{FF2B5EF4-FFF2-40B4-BE49-F238E27FC236}">
                <a16:creationId xmlns:a16="http://schemas.microsoft.com/office/drawing/2014/main" id="{2F6FD5CF-178A-427F-A822-58EFB7063B8F}"/>
              </a:ext>
              <a:ext uri="{C183D7F6-B498-43B3-948B-1728B52AA6E4}">
                <adec:decorative xmlns:adec="http://schemas.microsoft.com/office/drawing/2017/decorative" val="1"/>
              </a:ext>
            </a:extLst>
          </p:cNvPr>
          <p:cNvSpPr/>
          <p:nvPr/>
        </p:nvSpPr>
        <p:spPr bwMode="auto">
          <a:xfrm>
            <a:off x="631179" y="5017062"/>
            <a:ext cx="1221897" cy="396510"/>
          </a:xfrm>
          <a:custGeom>
            <a:avLst/>
            <a:gdLst>
              <a:gd name="connsiteX0" fmla="*/ 0 w 1221897"/>
              <a:gd name="connsiteY0" fmla="*/ 0 h 396510"/>
              <a:gd name="connsiteX1" fmla="*/ 0 w 1221897"/>
              <a:gd name="connsiteY1" fmla="*/ 267037 h 396510"/>
              <a:gd name="connsiteX2" fmla="*/ 1221897 w 1221897"/>
              <a:gd name="connsiteY2" fmla="*/ 267037 h 396510"/>
              <a:gd name="connsiteX3" fmla="*/ 1221897 w 1221897"/>
              <a:gd name="connsiteY3" fmla="*/ 396510 h 396510"/>
            </a:gdLst>
            <a:ahLst/>
            <a:cxnLst>
              <a:cxn ang="0">
                <a:pos x="connsiteX0" y="connsiteY0"/>
              </a:cxn>
              <a:cxn ang="0">
                <a:pos x="connsiteX1" y="connsiteY1"/>
              </a:cxn>
              <a:cxn ang="0">
                <a:pos x="connsiteX2" y="connsiteY2"/>
              </a:cxn>
              <a:cxn ang="0">
                <a:pos x="connsiteX3" y="connsiteY3"/>
              </a:cxn>
            </a:cxnLst>
            <a:rect l="l" t="t" r="r" b="b"/>
            <a:pathLst>
              <a:path w="1221897" h="396510">
                <a:moveTo>
                  <a:pt x="0" y="0"/>
                </a:moveTo>
                <a:lnTo>
                  <a:pt x="0" y="267037"/>
                </a:lnTo>
                <a:lnTo>
                  <a:pt x="1221897" y="267037"/>
                </a:lnTo>
                <a:lnTo>
                  <a:pt x="1221897" y="396510"/>
                </a:lnTo>
              </a:path>
            </a:pathLst>
          </a:cu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Freeform: Shape 96">
            <a:extLst>
              <a:ext uri="{FF2B5EF4-FFF2-40B4-BE49-F238E27FC236}">
                <a16:creationId xmlns:a16="http://schemas.microsoft.com/office/drawing/2014/main" id="{F78BEB3E-95A8-4E5E-AE09-93EB88ABD519}"/>
              </a:ext>
              <a:ext uri="{C183D7F6-B498-43B3-948B-1728B52AA6E4}">
                <adec:decorative xmlns:adec="http://schemas.microsoft.com/office/drawing/2017/decorative" val="1"/>
              </a:ext>
            </a:extLst>
          </p:cNvPr>
          <p:cNvSpPr/>
          <p:nvPr/>
        </p:nvSpPr>
        <p:spPr bwMode="auto">
          <a:xfrm>
            <a:off x="2115963" y="4145952"/>
            <a:ext cx="1188720" cy="123385"/>
          </a:xfrm>
          <a:custGeom>
            <a:avLst/>
            <a:gdLst>
              <a:gd name="connsiteX0" fmla="*/ 0 w 1221897"/>
              <a:gd name="connsiteY0" fmla="*/ 0 h 396510"/>
              <a:gd name="connsiteX1" fmla="*/ 0 w 1221897"/>
              <a:gd name="connsiteY1" fmla="*/ 267037 h 396510"/>
              <a:gd name="connsiteX2" fmla="*/ 1221897 w 1221897"/>
              <a:gd name="connsiteY2" fmla="*/ 267037 h 396510"/>
              <a:gd name="connsiteX3" fmla="*/ 1221897 w 1221897"/>
              <a:gd name="connsiteY3" fmla="*/ 396510 h 396510"/>
              <a:gd name="connsiteX0" fmla="*/ 0 w 1221897"/>
              <a:gd name="connsiteY0" fmla="*/ 0 h 267037"/>
              <a:gd name="connsiteX1" fmla="*/ 0 w 1221897"/>
              <a:gd name="connsiteY1" fmla="*/ 267037 h 267037"/>
              <a:gd name="connsiteX2" fmla="*/ 1221897 w 1221897"/>
              <a:gd name="connsiteY2" fmla="*/ 267037 h 267037"/>
            </a:gdLst>
            <a:ahLst/>
            <a:cxnLst>
              <a:cxn ang="0">
                <a:pos x="connsiteX0" y="connsiteY0"/>
              </a:cxn>
              <a:cxn ang="0">
                <a:pos x="connsiteX1" y="connsiteY1"/>
              </a:cxn>
              <a:cxn ang="0">
                <a:pos x="connsiteX2" y="connsiteY2"/>
              </a:cxn>
            </a:cxnLst>
            <a:rect l="l" t="t" r="r" b="b"/>
            <a:pathLst>
              <a:path w="1221897" h="267037">
                <a:moveTo>
                  <a:pt x="0" y="0"/>
                </a:moveTo>
                <a:lnTo>
                  <a:pt x="0" y="267037"/>
                </a:lnTo>
                <a:lnTo>
                  <a:pt x="1221897" y="267037"/>
                </a:lnTo>
              </a:path>
            </a:pathLst>
          </a:cu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Freeform: Shape 98">
            <a:extLst>
              <a:ext uri="{FF2B5EF4-FFF2-40B4-BE49-F238E27FC236}">
                <a16:creationId xmlns:a16="http://schemas.microsoft.com/office/drawing/2014/main" id="{B7C5638D-E130-4EB0-B162-1EEB660E4D77}"/>
              </a:ext>
              <a:ext uri="{C183D7F6-B498-43B3-948B-1728B52AA6E4}">
                <adec:decorative xmlns:adec="http://schemas.microsoft.com/office/drawing/2017/decorative" val="1"/>
              </a:ext>
            </a:extLst>
          </p:cNvPr>
          <p:cNvSpPr/>
          <p:nvPr/>
        </p:nvSpPr>
        <p:spPr bwMode="auto">
          <a:xfrm>
            <a:off x="2111433" y="4894419"/>
            <a:ext cx="2213361" cy="547645"/>
          </a:xfrm>
          <a:custGeom>
            <a:avLst/>
            <a:gdLst>
              <a:gd name="connsiteX0" fmla="*/ 0 w 1221897"/>
              <a:gd name="connsiteY0" fmla="*/ 0 h 396510"/>
              <a:gd name="connsiteX1" fmla="*/ 0 w 1221897"/>
              <a:gd name="connsiteY1" fmla="*/ 267037 h 396510"/>
              <a:gd name="connsiteX2" fmla="*/ 1221897 w 1221897"/>
              <a:gd name="connsiteY2" fmla="*/ 267037 h 396510"/>
              <a:gd name="connsiteX3" fmla="*/ 1221897 w 1221897"/>
              <a:gd name="connsiteY3" fmla="*/ 396510 h 396510"/>
              <a:gd name="connsiteX0" fmla="*/ 0 w 1221897"/>
              <a:gd name="connsiteY0" fmla="*/ 0 h 524289"/>
              <a:gd name="connsiteX1" fmla="*/ 0 w 1221897"/>
              <a:gd name="connsiteY1" fmla="*/ 267037 h 524289"/>
              <a:gd name="connsiteX2" fmla="*/ 1221897 w 1221897"/>
              <a:gd name="connsiteY2" fmla="*/ 267037 h 524289"/>
              <a:gd name="connsiteX3" fmla="*/ 1221897 w 1221897"/>
              <a:gd name="connsiteY3" fmla="*/ 524289 h 524289"/>
              <a:gd name="connsiteX0" fmla="*/ 0 w 1233624"/>
              <a:gd name="connsiteY0" fmla="*/ 0 h 396582"/>
              <a:gd name="connsiteX1" fmla="*/ 0 w 1233624"/>
              <a:gd name="connsiteY1" fmla="*/ 267037 h 396582"/>
              <a:gd name="connsiteX2" fmla="*/ 1221897 w 1233624"/>
              <a:gd name="connsiteY2" fmla="*/ 267037 h 396582"/>
              <a:gd name="connsiteX3" fmla="*/ 1233624 w 1233624"/>
              <a:gd name="connsiteY3" fmla="*/ 396582 h 396582"/>
              <a:gd name="connsiteX0" fmla="*/ 0 w 1223572"/>
              <a:gd name="connsiteY0" fmla="*/ 0 h 400636"/>
              <a:gd name="connsiteX1" fmla="*/ 0 w 1223572"/>
              <a:gd name="connsiteY1" fmla="*/ 267037 h 400636"/>
              <a:gd name="connsiteX2" fmla="*/ 1221897 w 1223572"/>
              <a:gd name="connsiteY2" fmla="*/ 267037 h 400636"/>
              <a:gd name="connsiteX3" fmla="*/ 1223572 w 1223572"/>
              <a:gd name="connsiteY3" fmla="*/ 400636 h 400636"/>
            </a:gdLst>
            <a:ahLst/>
            <a:cxnLst>
              <a:cxn ang="0">
                <a:pos x="connsiteX0" y="connsiteY0"/>
              </a:cxn>
              <a:cxn ang="0">
                <a:pos x="connsiteX1" y="connsiteY1"/>
              </a:cxn>
              <a:cxn ang="0">
                <a:pos x="connsiteX2" y="connsiteY2"/>
              </a:cxn>
              <a:cxn ang="0">
                <a:pos x="connsiteX3" y="connsiteY3"/>
              </a:cxn>
            </a:cxnLst>
            <a:rect l="l" t="t" r="r" b="b"/>
            <a:pathLst>
              <a:path w="1223572" h="400636">
                <a:moveTo>
                  <a:pt x="0" y="0"/>
                </a:moveTo>
                <a:lnTo>
                  <a:pt x="0" y="267037"/>
                </a:lnTo>
                <a:lnTo>
                  <a:pt x="1221897" y="267037"/>
                </a:lnTo>
                <a:cubicBezTo>
                  <a:pt x="1222455" y="311570"/>
                  <a:pt x="1223014" y="356103"/>
                  <a:pt x="1223572" y="400636"/>
                </a:cubicBezTo>
              </a:path>
            </a:pathLst>
          </a:cu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id="{19C14D8A-66CB-48E9-B5BE-6D3C735E1D27}"/>
              </a:ext>
              <a:ext uri="{C183D7F6-B498-43B3-948B-1728B52AA6E4}">
                <adec:decorative xmlns:adec="http://schemas.microsoft.com/office/drawing/2017/decorative" val="1"/>
              </a:ext>
            </a:extLst>
          </p:cNvPr>
          <p:cNvCxnSpPr>
            <a:cxnSpLocks/>
          </p:cNvCxnSpPr>
          <p:nvPr/>
        </p:nvCxnSpPr>
        <p:spPr>
          <a:xfrm>
            <a:off x="2111046" y="4130553"/>
            <a:ext cx="0" cy="274320"/>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sp>
        <p:nvSpPr>
          <p:cNvPr id="101" name="Freeform: Shape 100">
            <a:extLst>
              <a:ext uri="{FF2B5EF4-FFF2-40B4-BE49-F238E27FC236}">
                <a16:creationId xmlns:a16="http://schemas.microsoft.com/office/drawing/2014/main" id="{4AF65146-7822-4646-B2C0-39E139706A44}"/>
              </a:ext>
              <a:ext uri="{C183D7F6-B498-43B3-948B-1728B52AA6E4}">
                <adec:decorative xmlns:adec="http://schemas.microsoft.com/office/drawing/2017/decorative" val="1"/>
              </a:ext>
            </a:extLst>
          </p:cNvPr>
          <p:cNvSpPr/>
          <p:nvPr/>
        </p:nvSpPr>
        <p:spPr bwMode="auto">
          <a:xfrm>
            <a:off x="2111434" y="4907828"/>
            <a:ext cx="1016596" cy="519153"/>
          </a:xfrm>
          <a:custGeom>
            <a:avLst/>
            <a:gdLst>
              <a:gd name="connsiteX0" fmla="*/ 0 w 1221897"/>
              <a:gd name="connsiteY0" fmla="*/ 0 h 396510"/>
              <a:gd name="connsiteX1" fmla="*/ 0 w 1221897"/>
              <a:gd name="connsiteY1" fmla="*/ 267037 h 396510"/>
              <a:gd name="connsiteX2" fmla="*/ 1221897 w 1221897"/>
              <a:gd name="connsiteY2" fmla="*/ 267037 h 396510"/>
              <a:gd name="connsiteX3" fmla="*/ 1221897 w 1221897"/>
              <a:gd name="connsiteY3" fmla="*/ 396510 h 396510"/>
            </a:gdLst>
            <a:ahLst/>
            <a:cxnLst>
              <a:cxn ang="0">
                <a:pos x="connsiteX0" y="connsiteY0"/>
              </a:cxn>
              <a:cxn ang="0">
                <a:pos x="connsiteX1" y="connsiteY1"/>
              </a:cxn>
              <a:cxn ang="0">
                <a:pos x="connsiteX2" y="connsiteY2"/>
              </a:cxn>
              <a:cxn ang="0">
                <a:pos x="connsiteX3" y="connsiteY3"/>
              </a:cxn>
            </a:cxnLst>
            <a:rect l="l" t="t" r="r" b="b"/>
            <a:pathLst>
              <a:path w="1221897" h="396510">
                <a:moveTo>
                  <a:pt x="0" y="0"/>
                </a:moveTo>
                <a:lnTo>
                  <a:pt x="0" y="267037"/>
                </a:lnTo>
                <a:lnTo>
                  <a:pt x="1221897" y="267037"/>
                </a:lnTo>
                <a:lnTo>
                  <a:pt x="1221897" y="396510"/>
                </a:lnTo>
              </a:path>
            </a:pathLst>
          </a:cu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Freeform: Shape 101">
            <a:extLst>
              <a:ext uri="{FF2B5EF4-FFF2-40B4-BE49-F238E27FC236}">
                <a16:creationId xmlns:a16="http://schemas.microsoft.com/office/drawing/2014/main" id="{8423C2B7-ABDD-44C2-812E-EB4D7B4FEB95}"/>
              </a:ext>
              <a:ext uri="{C183D7F6-B498-43B3-948B-1728B52AA6E4}">
                <adec:decorative xmlns:adec="http://schemas.microsoft.com/office/drawing/2017/decorative" val="1"/>
              </a:ext>
            </a:extLst>
          </p:cNvPr>
          <p:cNvSpPr/>
          <p:nvPr/>
        </p:nvSpPr>
        <p:spPr bwMode="auto">
          <a:xfrm>
            <a:off x="2986527" y="3876537"/>
            <a:ext cx="1772384" cy="258316"/>
          </a:xfrm>
          <a:custGeom>
            <a:avLst/>
            <a:gdLst>
              <a:gd name="connsiteX0" fmla="*/ 0 w 1221897"/>
              <a:gd name="connsiteY0" fmla="*/ 0 h 396510"/>
              <a:gd name="connsiteX1" fmla="*/ 0 w 1221897"/>
              <a:gd name="connsiteY1" fmla="*/ 267037 h 396510"/>
              <a:gd name="connsiteX2" fmla="*/ 1221897 w 1221897"/>
              <a:gd name="connsiteY2" fmla="*/ 267037 h 396510"/>
              <a:gd name="connsiteX3" fmla="*/ 1221897 w 1221897"/>
              <a:gd name="connsiteY3" fmla="*/ 396510 h 396510"/>
              <a:gd name="connsiteX0" fmla="*/ 0 w 1221897"/>
              <a:gd name="connsiteY0" fmla="*/ 0 h 267037"/>
              <a:gd name="connsiteX1" fmla="*/ 0 w 1221897"/>
              <a:gd name="connsiteY1" fmla="*/ 267037 h 267037"/>
              <a:gd name="connsiteX2" fmla="*/ 1221897 w 1221897"/>
              <a:gd name="connsiteY2" fmla="*/ 267037 h 267037"/>
              <a:gd name="connsiteX0" fmla="*/ 0 w 1589123"/>
              <a:gd name="connsiteY0" fmla="*/ 5036 h 5036"/>
              <a:gd name="connsiteX1" fmla="*/ 367226 w 1589123"/>
              <a:gd name="connsiteY1" fmla="*/ 0 h 5036"/>
              <a:gd name="connsiteX2" fmla="*/ 1589123 w 1589123"/>
              <a:gd name="connsiteY2" fmla="*/ 0 h 5036"/>
              <a:gd name="connsiteX0" fmla="*/ 0 w 2311"/>
              <a:gd name="connsiteY0" fmla="*/ 10000 h 439461"/>
              <a:gd name="connsiteX1" fmla="*/ 2311 w 2311"/>
              <a:gd name="connsiteY1" fmla="*/ 0 h 439461"/>
              <a:gd name="connsiteX2" fmla="*/ 2259 w 2311"/>
              <a:gd name="connsiteY2" fmla="*/ 439461 h 439461"/>
              <a:gd name="connsiteX0" fmla="*/ 0 w 10353"/>
              <a:gd name="connsiteY0" fmla="*/ 228 h 10183"/>
              <a:gd name="connsiteX1" fmla="*/ 10000 w 10353"/>
              <a:gd name="connsiteY1" fmla="*/ 0 h 10183"/>
              <a:gd name="connsiteX2" fmla="*/ 10346 w 10353"/>
              <a:gd name="connsiteY2" fmla="*/ 10183 h 10183"/>
              <a:gd name="connsiteX0" fmla="*/ 0 w 10000"/>
              <a:gd name="connsiteY0" fmla="*/ 228 h 10550"/>
              <a:gd name="connsiteX1" fmla="*/ 10000 w 10000"/>
              <a:gd name="connsiteY1" fmla="*/ 0 h 10550"/>
              <a:gd name="connsiteX2" fmla="*/ 9703 w 10000"/>
              <a:gd name="connsiteY2" fmla="*/ 10550 h 10550"/>
              <a:gd name="connsiteX0" fmla="*/ 0 w 9786"/>
              <a:gd name="connsiteY0" fmla="*/ 0 h 10872"/>
              <a:gd name="connsiteX1" fmla="*/ 9786 w 9786"/>
              <a:gd name="connsiteY1" fmla="*/ 322 h 10872"/>
              <a:gd name="connsiteX2" fmla="*/ 9489 w 9786"/>
              <a:gd name="connsiteY2" fmla="*/ 10872 h 10872"/>
              <a:gd name="connsiteX0" fmla="*/ 0 w 10000"/>
              <a:gd name="connsiteY0" fmla="*/ 295 h 10295"/>
              <a:gd name="connsiteX1" fmla="*/ 10000 w 10000"/>
              <a:gd name="connsiteY1" fmla="*/ 0 h 10295"/>
              <a:gd name="connsiteX2" fmla="*/ 9697 w 10000"/>
              <a:gd name="connsiteY2" fmla="*/ 10295 h 10295"/>
              <a:gd name="connsiteX0" fmla="*/ 0 w 10000"/>
              <a:gd name="connsiteY0" fmla="*/ 42 h 10042"/>
              <a:gd name="connsiteX1" fmla="*/ 10000 w 10000"/>
              <a:gd name="connsiteY1" fmla="*/ 0 h 10042"/>
              <a:gd name="connsiteX2" fmla="*/ 9697 w 10000"/>
              <a:gd name="connsiteY2" fmla="*/ 10042 h 10042"/>
              <a:gd name="connsiteX0" fmla="*/ 0 w 10011"/>
              <a:gd name="connsiteY0" fmla="*/ 42 h 9367"/>
              <a:gd name="connsiteX1" fmla="*/ 10000 w 10011"/>
              <a:gd name="connsiteY1" fmla="*/ 0 h 9367"/>
              <a:gd name="connsiteX2" fmla="*/ 9989 w 10011"/>
              <a:gd name="connsiteY2" fmla="*/ 9367 h 9367"/>
              <a:gd name="connsiteX0" fmla="*/ 0 w 10008"/>
              <a:gd name="connsiteY0" fmla="*/ 45 h 10307"/>
              <a:gd name="connsiteX1" fmla="*/ 9989 w 10008"/>
              <a:gd name="connsiteY1" fmla="*/ 0 h 10307"/>
              <a:gd name="connsiteX2" fmla="*/ 9987 w 10008"/>
              <a:gd name="connsiteY2" fmla="*/ 10307 h 10307"/>
              <a:gd name="connsiteX0" fmla="*/ 0 w 10016"/>
              <a:gd name="connsiteY0" fmla="*/ 45 h 10307"/>
              <a:gd name="connsiteX1" fmla="*/ 9989 w 10016"/>
              <a:gd name="connsiteY1" fmla="*/ 0 h 10307"/>
              <a:gd name="connsiteX2" fmla="*/ 9987 w 10016"/>
              <a:gd name="connsiteY2" fmla="*/ 10307 h 10307"/>
              <a:gd name="connsiteX0" fmla="*/ 0 w 10013"/>
              <a:gd name="connsiteY0" fmla="*/ 45 h 10307"/>
              <a:gd name="connsiteX1" fmla="*/ 9989 w 10013"/>
              <a:gd name="connsiteY1" fmla="*/ 0 h 10307"/>
              <a:gd name="connsiteX2" fmla="*/ 9987 w 10013"/>
              <a:gd name="connsiteY2" fmla="*/ 10307 h 10307"/>
              <a:gd name="connsiteX0" fmla="*/ 0 w 9989"/>
              <a:gd name="connsiteY0" fmla="*/ 45 h 10307"/>
              <a:gd name="connsiteX1" fmla="*/ 9989 w 9989"/>
              <a:gd name="connsiteY1" fmla="*/ 0 h 10307"/>
              <a:gd name="connsiteX2" fmla="*/ 9987 w 9989"/>
              <a:gd name="connsiteY2" fmla="*/ 10307 h 10307"/>
              <a:gd name="connsiteX0" fmla="*/ 0 w 10000"/>
              <a:gd name="connsiteY0" fmla="*/ 44 h 10000"/>
              <a:gd name="connsiteX1" fmla="*/ 10000 w 10000"/>
              <a:gd name="connsiteY1" fmla="*/ 0 h 10000"/>
              <a:gd name="connsiteX2" fmla="*/ 9998 w 10000"/>
              <a:gd name="connsiteY2" fmla="*/ 10000 h 10000"/>
            </a:gdLst>
            <a:ahLst/>
            <a:cxnLst>
              <a:cxn ang="0">
                <a:pos x="connsiteX0" y="connsiteY0"/>
              </a:cxn>
              <a:cxn ang="0">
                <a:pos x="connsiteX1" y="connsiteY1"/>
              </a:cxn>
              <a:cxn ang="0">
                <a:pos x="connsiteX2" y="connsiteY2"/>
              </a:cxn>
            </a:cxnLst>
            <a:rect l="l" t="t" r="r" b="b"/>
            <a:pathLst>
              <a:path w="10000" h="10000">
                <a:moveTo>
                  <a:pt x="0" y="44"/>
                </a:moveTo>
                <a:lnTo>
                  <a:pt x="10000" y="0"/>
                </a:lnTo>
                <a:cubicBezTo>
                  <a:pt x="9959" y="3592"/>
                  <a:pt x="9995" y="6824"/>
                  <a:pt x="9998" y="10000"/>
                </a:cubicBezTo>
              </a:path>
            </a:pathLst>
          </a:cu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Freeform: Shape 105">
            <a:extLst>
              <a:ext uri="{FF2B5EF4-FFF2-40B4-BE49-F238E27FC236}">
                <a16:creationId xmlns:a16="http://schemas.microsoft.com/office/drawing/2014/main" id="{E26686B9-2930-48F7-96C2-9873C95BE7AB}"/>
              </a:ext>
              <a:ext uri="{C183D7F6-B498-43B3-948B-1728B52AA6E4}">
                <adec:decorative xmlns:adec="http://schemas.microsoft.com/office/drawing/2017/decorative" val="1"/>
              </a:ext>
            </a:extLst>
          </p:cNvPr>
          <p:cNvSpPr/>
          <p:nvPr/>
        </p:nvSpPr>
        <p:spPr bwMode="auto">
          <a:xfrm>
            <a:off x="3934872" y="3876537"/>
            <a:ext cx="1869647" cy="253705"/>
          </a:xfrm>
          <a:custGeom>
            <a:avLst/>
            <a:gdLst>
              <a:gd name="connsiteX0" fmla="*/ 0 w 1221897"/>
              <a:gd name="connsiteY0" fmla="*/ 0 h 396510"/>
              <a:gd name="connsiteX1" fmla="*/ 0 w 1221897"/>
              <a:gd name="connsiteY1" fmla="*/ 267037 h 396510"/>
              <a:gd name="connsiteX2" fmla="*/ 1221897 w 1221897"/>
              <a:gd name="connsiteY2" fmla="*/ 267037 h 396510"/>
              <a:gd name="connsiteX3" fmla="*/ 1221897 w 1221897"/>
              <a:gd name="connsiteY3" fmla="*/ 396510 h 396510"/>
              <a:gd name="connsiteX0" fmla="*/ 0 w 1221897"/>
              <a:gd name="connsiteY0" fmla="*/ 0 h 267037"/>
              <a:gd name="connsiteX1" fmla="*/ 0 w 1221897"/>
              <a:gd name="connsiteY1" fmla="*/ 267037 h 267037"/>
              <a:gd name="connsiteX2" fmla="*/ 1221897 w 1221897"/>
              <a:gd name="connsiteY2" fmla="*/ 267037 h 267037"/>
              <a:gd name="connsiteX0" fmla="*/ 0 w 1589123"/>
              <a:gd name="connsiteY0" fmla="*/ 5036 h 5036"/>
              <a:gd name="connsiteX1" fmla="*/ 367226 w 1589123"/>
              <a:gd name="connsiteY1" fmla="*/ 0 h 5036"/>
              <a:gd name="connsiteX2" fmla="*/ 1589123 w 1589123"/>
              <a:gd name="connsiteY2" fmla="*/ 0 h 5036"/>
              <a:gd name="connsiteX0" fmla="*/ 0 w 2311"/>
              <a:gd name="connsiteY0" fmla="*/ 10000 h 439461"/>
              <a:gd name="connsiteX1" fmla="*/ 2311 w 2311"/>
              <a:gd name="connsiteY1" fmla="*/ 0 h 439461"/>
              <a:gd name="connsiteX2" fmla="*/ 2259 w 2311"/>
              <a:gd name="connsiteY2" fmla="*/ 439461 h 439461"/>
              <a:gd name="connsiteX0" fmla="*/ 0 w 10353"/>
              <a:gd name="connsiteY0" fmla="*/ 228 h 10183"/>
              <a:gd name="connsiteX1" fmla="*/ 10000 w 10353"/>
              <a:gd name="connsiteY1" fmla="*/ 0 h 10183"/>
              <a:gd name="connsiteX2" fmla="*/ 10346 w 10353"/>
              <a:gd name="connsiteY2" fmla="*/ 10183 h 10183"/>
              <a:gd name="connsiteX0" fmla="*/ 0 w 10000"/>
              <a:gd name="connsiteY0" fmla="*/ 228 h 10550"/>
              <a:gd name="connsiteX1" fmla="*/ 10000 w 10000"/>
              <a:gd name="connsiteY1" fmla="*/ 0 h 10550"/>
              <a:gd name="connsiteX2" fmla="*/ 9703 w 10000"/>
              <a:gd name="connsiteY2" fmla="*/ 10550 h 10550"/>
              <a:gd name="connsiteX0" fmla="*/ 0 w 9786"/>
              <a:gd name="connsiteY0" fmla="*/ 0 h 10872"/>
              <a:gd name="connsiteX1" fmla="*/ 9786 w 9786"/>
              <a:gd name="connsiteY1" fmla="*/ 322 h 10872"/>
              <a:gd name="connsiteX2" fmla="*/ 9489 w 9786"/>
              <a:gd name="connsiteY2" fmla="*/ 10872 h 10872"/>
              <a:gd name="connsiteX0" fmla="*/ 0 w 10000"/>
              <a:gd name="connsiteY0" fmla="*/ 295 h 10295"/>
              <a:gd name="connsiteX1" fmla="*/ 10000 w 10000"/>
              <a:gd name="connsiteY1" fmla="*/ 0 h 10295"/>
              <a:gd name="connsiteX2" fmla="*/ 9697 w 10000"/>
              <a:gd name="connsiteY2" fmla="*/ 10295 h 10295"/>
              <a:gd name="connsiteX0" fmla="*/ 0 w 10000"/>
              <a:gd name="connsiteY0" fmla="*/ 42 h 10042"/>
              <a:gd name="connsiteX1" fmla="*/ 10000 w 10000"/>
              <a:gd name="connsiteY1" fmla="*/ 0 h 10042"/>
              <a:gd name="connsiteX2" fmla="*/ 9697 w 10000"/>
              <a:gd name="connsiteY2" fmla="*/ 10042 h 10042"/>
              <a:gd name="connsiteX0" fmla="*/ 0 w 10011"/>
              <a:gd name="connsiteY0" fmla="*/ 42 h 9367"/>
              <a:gd name="connsiteX1" fmla="*/ 10000 w 10011"/>
              <a:gd name="connsiteY1" fmla="*/ 0 h 9367"/>
              <a:gd name="connsiteX2" fmla="*/ 9989 w 10011"/>
              <a:gd name="connsiteY2" fmla="*/ 9367 h 9367"/>
              <a:gd name="connsiteX0" fmla="*/ 0 w 10010"/>
              <a:gd name="connsiteY0" fmla="*/ 45 h 10000"/>
              <a:gd name="connsiteX1" fmla="*/ 9989 w 10010"/>
              <a:gd name="connsiteY1" fmla="*/ 0 h 10000"/>
              <a:gd name="connsiteX2" fmla="*/ 9978 w 10010"/>
              <a:gd name="connsiteY2" fmla="*/ 10000 h 10000"/>
              <a:gd name="connsiteX0" fmla="*/ 0 w 10017"/>
              <a:gd name="connsiteY0" fmla="*/ 45 h 10123"/>
              <a:gd name="connsiteX1" fmla="*/ 9989 w 10017"/>
              <a:gd name="connsiteY1" fmla="*/ 0 h 10123"/>
              <a:gd name="connsiteX2" fmla="*/ 9987 w 10017"/>
              <a:gd name="connsiteY2" fmla="*/ 10123 h 10123"/>
              <a:gd name="connsiteX0" fmla="*/ 0 w 9989"/>
              <a:gd name="connsiteY0" fmla="*/ 45 h 10123"/>
              <a:gd name="connsiteX1" fmla="*/ 9989 w 9989"/>
              <a:gd name="connsiteY1" fmla="*/ 0 h 10123"/>
              <a:gd name="connsiteX2" fmla="*/ 9987 w 9989"/>
              <a:gd name="connsiteY2" fmla="*/ 10123 h 10123"/>
            </a:gdLst>
            <a:ahLst/>
            <a:cxnLst>
              <a:cxn ang="0">
                <a:pos x="connsiteX0" y="connsiteY0"/>
              </a:cxn>
              <a:cxn ang="0">
                <a:pos x="connsiteX1" y="connsiteY1"/>
              </a:cxn>
              <a:cxn ang="0">
                <a:pos x="connsiteX2" y="connsiteY2"/>
              </a:cxn>
            </a:cxnLst>
            <a:rect l="l" t="t" r="r" b="b"/>
            <a:pathLst>
              <a:path w="9989" h="10123">
                <a:moveTo>
                  <a:pt x="0" y="45"/>
                </a:moveTo>
                <a:lnTo>
                  <a:pt x="9989" y="0"/>
                </a:lnTo>
                <a:cubicBezTo>
                  <a:pt x="9974" y="3518"/>
                  <a:pt x="9984" y="6850"/>
                  <a:pt x="9987" y="10123"/>
                </a:cubicBezTo>
              </a:path>
            </a:pathLst>
          </a:cu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4649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686D3-41BD-425F-AB8A-E648B5EDC58F}"/>
              </a:ext>
            </a:extLst>
          </p:cNvPr>
          <p:cNvSpPr>
            <a:spLocks noGrp="1"/>
          </p:cNvSpPr>
          <p:nvPr>
            <p:ph type="title"/>
          </p:nvPr>
        </p:nvSpPr>
        <p:spPr/>
        <p:txBody>
          <a:bodyPr/>
          <a:lstStyle/>
          <a:p>
            <a:r>
              <a:rPr lang="en-US"/>
              <a:t>Geospatial aware applications</a:t>
            </a:r>
          </a:p>
        </p:txBody>
      </p:sp>
      <p:grpSp>
        <p:nvGrpSpPr>
          <p:cNvPr id="11" name="Group 10">
            <a:extLst>
              <a:ext uri="{FF2B5EF4-FFF2-40B4-BE49-F238E27FC236}">
                <a16:creationId xmlns:a16="http://schemas.microsoft.com/office/drawing/2014/main" id="{BF41E1AF-CD98-4D30-835D-43BA3780BC5D}"/>
              </a:ext>
              <a:ext uri="{C183D7F6-B498-43B3-948B-1728B52AA6E4}">
                <adec:decorative xmlns:adec="http://schemas.microsoft.com/office/drawing/2017/decorative" val="1"/>
              </a:ext>
            </a:extLst>
          </p:cNvPr>
          <p:cNvGrpSpPr/>
          <p:nvPr/>
        </p:nvGrpSpPr>
        <p:grpSpPr>
          <a:xfrm>
            <a:off x="666147" y="1827793"/>
            <a:ext cx="1155474" cy="982263"/>
            <a:chOff x="7153326" y="1962061"/>
            <a:chExt cx="576967" cy="490477"/>
          </a:xfrm>
        </p:grpSpPr>
        <p:grpSp>
          <p:nvGrpSpPr>
            <p:cNvPr id="12" name="Group 11" descr="location">
              <a:extLst>
                <a:ext uri="{FF2B5EF4-FFF2-40B4-BE49-F238E27FC236}">
                  <a16:creationId xmlns:a16="http://schemas.microsoft.com/office/drawing/2014/main" id="{AF22059F-6827-4C97-B564-0B890D3EFCCC}"/>
                </a:ext>
              </a:extLst>
            </p:cNvPr>
            <p:cNvGrpSpPr/>
            <p:nvPr/>
          </p:nvGrpSpPr>
          <p:grpSpPr>
            <a:xfrm>
              <a:off x="7153326" y="2026320"/>
              <a:ext cx="151724" cy="218304"/>
              <a:chOff x="798318" y="5778597"/>
              <a:chExt cx="268482" cy="386300"/>
            </a:xfrm>
          </p:grpSpPr>
          <p:sp>
            <p:nvSpPr>
              <p:cNvPr id="17" name="Freeform 113">
                <a:extLst>
                  <a:ext uri="{FF2B5EF4-FFF2-40B4-BE49-F238E27FC236}">
                    <a16:creationId xmlns:a16="http://schemas.microsoft.com/office/drawing/2014/main" id="{B2F0A690-C1FB-43F0-A85B-12E7D4263F5A}"/>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8" name="Oval 17">
                <a:extLst>
                  <a:ext uri="{FF2B5EF4-FFF2-40B4-BE49-F238E27FC236}">
                    <a16:creationId xmlns:a16="http://schemas.microsoft.com/office/drawing/2014/main" id="{D0C04C99-9FA3-4F9F-A0C7-94CD7DDF69C4}"/>
                  </a:ext>
                </a:extLst>
              </p:cNvPr>
              <p:cNvSpPr>
                <a:spLocks noChangeArrowheads="1"/>
              </p:cNvSpPr>
              <p:nvPr/>
            </p:nvSpPr>
            <p:spPr bwMode="auto">
              <a:xfrm>
                <a:off x="875579" y="5857788"/>
                <a:ext cx="110097" cy="113959"/>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13" name="Group 12" descr="location">
              <a:extLst>
                <a:ext uri="{FF2B5EF4-FFF2-40B4-BE49-F238E27FC236}">
                  <a16:creationId xmlns:a16="http://schemas.microsoft.com/office/drawing/2014/main" id="{7E6DA82F-B85D-4AAA-8975-8289B16742B4}"/>
                </a:ext>
              </a:extLst>
            </p:cNvPr>
            <p:cNvGrpSpPr/>
            <p:nvPr/>
          </p:nvGrpSpPr>
          <p:grpSpPr>
            <a:xfrm>
              <a:off x="7389406" y="1962061"/>
              <a:ext cx="340887" cy="490477"/>
              <a:chOff x="798318" y="5778597"/>
              <a:chExt cx="268482" cy="386300"/>
            </a:xfrm>
          </p:grpSpPr>
          <p:sp>
            <p:nvSpPr>
              <p:cNvPr id="15" name="Freeform 113">
                <a:extLst>
                  <a:ext uri="{FF2B5EF4-FFF2-40B4-BE49-F238E27FC236}">
                    <a16:creationId xmlns:a16="http://schemas.microsoft.com/office/drawing/2014/main" id="{54080CA7-1C79-47B0-AFAC-F34A416DFD83}"/>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6" name="Oval 15">
                <a:extLst>
                  <a:ext uri="{FF2B5EF4-FFF2-40B4-BE49-F238E27FC236}">
                    <a16:creationId xmlns:a16="http://schemas.microsoft.com/office/drawing/2014/main" id="{62DB914F-20DE-4892-8D53-FFF4FBD0218C}"/>
                  </a:ext>
                </a:extLst>
              </p:cNvPr>
              <p:cNvSpPr>
                <a:spLocks noChangeArrowheads="1"/>
              </p:cNvSpPr>
              <p:nvPr/>
            </p:nvSpPr>
            <p:spPr bwMode="auto">
              <a:xfrm>
                <a:off x="875579" y="5857788"/>
                <a:ext cx="110097" cy="113959"/>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14" name="Freeform: Shape 13">
              <a:extLst>
                <a:ext uri="{FF2B5EF4-FFF2-40B4-BE49-F238E27FC236}">
                  <a16:creationId xmlns:a16="http://schemas.microsoft.com/office/drawing/2014/main" id="{4B573125-5255-4337-83BB-214CF45912AE}"/>
                </a:ext>
              </a:extLst>
            </p:cNvPr>
            <p:cNvSpPr/>
            <p:nvPr/>
          </p:nvSpPr>
          <p:spPr bwMode="auto">
            <a:xfrm>
              <a:off x="7173953" y="2250257"/>
              <a:ext cx="322222" cy="195287"/>
            </a:xfrm>
            <a:custGeom>
              <a:avLst/>
              <a:gdLst>
                <a:gd name="connsiteX0" fmla="*/ 22622 w 272653"/>
                <a:gd name="connsiteY0" fmla="*/ 0 h 195263"/>
                <a:gd name="connsiteX1" fmla="*/ 144066 w 272653"/>
                <a:gd name="connsiteY1" fmla="*/ 0 h 195263"/>
                <a:gd name="connsiteX2" fmla="*/ 144066 w 272653"/>
                <a:gd name="connsiteY2" fmla="*/ 80963 h 195263"/>
                <a:gd name="connsiteX3" fmla="*/ 0 w 272653"/>
                <a:gd name="connsiteY3" fmla="*/ 80963 h 195263"/>
                <a:gd name="connsiteX4" fmla="*/ 0 w 272653"/>
                <a:gd name="connsiteY4" fmla="*/ 195263 h 195263"/>
                <a:gd name="connsiteX5" fmla="*/ 272653 w 272653"/>
                <a:gd name="connsiteY5" fmla="*/ 195263 h 195263"/>
                <a:gd name="connsiteX0" fmla="*/ 22622 w 272653"/>
                <a:gd name="connsiteY0" fmla="*/ 33 h 195296"/>
                <a:gd name="connsiteX1" fmla="*/ 144066 w 272653"/>
                <a:gd name="connsiteY1" fmla="*/ 33 h 195296"/>
                <a:gd name="connsiteX2" fmla="*/ 144066 w 272653"/>
                <a:gd name="connsiteY2" fmla="*/ 80996 h 195296"/>
                <a:gd name="connsiteX3" fmla="*/ 0 w 272653"/>
                <a:gd name="connsiteY3" fmla="*/ 80996 h 195296"/>
                <a:gd name="connsiteX4" fmla="*/ 0 w 272653"/>
                <a:gd name="connsiteY4" fmla="*/ 195296 h 195296"/>
                <a:gd name="connsiteX5" fmla="*/ 272653 w 272653"/>
                <a:gd name="connsiteY5" fmla="*/ 195296 h 195296"/>
                <a:gd name="connsiteX0" fmla="*/ 22622 w 272653"/>
                <a:gd name="connsiteY0" fmla="*/ 24 h 195287"/>
                <a:gd name="connsiteX1" fmla="*/ 144066 w 272653"/>
                <a:gd name="connsiteY1" fmla="*/ 24 h 195287"/>
                <a:gd name="connsiteX2" fmla="*/ 144066 w 272653"/>
                <a:gd name="connsiteY2" fmla="*/ 80987 h 195287"/>
                <a:gd name="connsiteX3" fmla="*/ 0 w 272653"/>
                <a:gd name="connsiteY3" fmla="*/ 80987 h 195287"/>
                <a:gd name="connsiteX4" fmla="*/ 0 w 272653"/>
                <a:gd name="connsiteY4" fmla="*/ 195287 h 195287"/>
                <a:gd name="connsiteX5" fmla="*/ 272653 w 272653"/>
                <a:gd name="connsiteY5" fmla="*/ 195287 h 195287"/>
                <a:gd name="connsiteX0" fmla="*/ 41672 w 291703"/>
                <a:gd name="connsiteY0" fmla="*/ 24 h 195287"/>
                <a:gd name="connsiteX1" fmla="*/ 163116 w 291703"/>
                <a:gd name="connsiteY1" fmla="*/ 24 h 195287"/>
                <a:gd name="connsiteX2" fmla="*/ 163116 w 291703"/>
                <a:gd name="connsiteY2" fmla="*/ 80987 h 195287"/>
                <a:gd name="connsiteX3" fmla="*/ 19050 w 291703"/>
                <a:gd name="connsiteY3" fmla="*/ 80987 h 195287"/>
                <a:gd name="connsiteX4" fmla="*/ 19050 w 291703"/>
                <a:gd name="connsiteY4" fmla="*/ 195287 h 195287"/>
                <a:gd name="connsiteX5" fmla="*/ 291703 w 291703"/>
                <a:gd name="connsiteY5" fmla="*/ 195287 h 195287"/>
                <a:gd name="connsiteX0" fmla="*/ 60316 w 310347"/>
                <a:gd name="connsiteY0" fmla="*/ 24 h 195287"/>
                <a:gd name="connsiteX1" fmla="*/ 181760 w 310347"/>
                <a:gd name="connsiteY1" fmla="*/ 24 h 195287"/>
                <a:gd name="connsiteX2" fmla="*/ 181760 w 310347"/>
                <a:gd name="connsiteY2" fmla="*/ 80987 h 195287"/>
                <a:gd name="connsiteX3" fmla="*/ 37694 w 310347"/>
                <a:gd name="connsiteY3" fmla="*/ 80987 h 195287"/>
                <a:gd name="connsiteX4" fmla="*/ 37694 w 310347"/>
                <a:gd name="connsiteY4" fmla="*/ 195287 h 195287"/>
                <a:gd name="connsiteX5" fmla="*/ 310347 w 310347"/>
                <a:gd name="connsiteY5" fmla="*/ 195287 h 195287"/>
                <a:gd name="connsiteX0" fmla="*/ 68202 w 318233"/>
                <a:gd name="connsiteY0" fmla="*/ 24 h 195287"/>
                <a:gd name="connsiteX1" fmla="*/ 189646 w 318233"/>
                <a:gd name="connsiteY1" fmla="*/ 24 h 195287"/>
                <a:gd name="connsiteX2" fmla="*/ 189646 w 318233"/>
                <a:gd name="connsiteY2" fmla="*/ 80987 h 195287"/>
                <a:gd name="connsiteX3" fmla="*/ 45580 w 318233"/>
                <a:gd name="connsiteY3" fmla="*/ 80987 h 195287"/>
                <a:gd name="connsiteX4" fmla="*/ 45580 w 318233"/>
                <a:gd name="connsiteY4" fmla="*/ 195287 h 195287"/>
                <a:gd name="connsiteX5" fmla="*/ 318233 w 318233"/>
                <a:gd name="connsiteY5" fmla="*/ 195287 h 195287"/>
                <a:gd name="connsiteX0" fmla="*/ 72191 w 322222"/>
                <a:gd name="connsiteY0" fmla="*/ 24 h 195287"/>
                <a:gd name="connsiteX1" fmla="*/ 193635 w 322222"/>
                <a:gd name="connsiteY1" fmla="*/ 24 h 195287"/>
                <a:gd name="connsiteX2" fmla="*/ 193635 w 322222"/>
                <a:gd name="connsiteY2" fmla="*/ 80987 h 195287"/>
                <a:gd name="connsiteX3" fmla="*/ 49569 w 322222"/>
                <a:gd name="connsiteY3" fmla="*/ 80987 h 195287"/>
                <a:gd name="connsiteX4" fmla="*/ 49569 w 322222"/>
                <a:gd name="connsiteY4" fmla="*/ 195287 h 195287"/>
                <a:gd name="connsiteX5" fmla="*/ 322222 w 322222"/>
                <a:gd name="connsiteY5" fmla="*/ 195287 h 195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222" h="195287">
                  <a:moveTo>
                    <a:pt x="72191" y="24"/>
                  </a:moveTo>
                  <a:lnTo>
                    <a:pt x="193635" y="24"/>
                  </a:lnTo>
                  <a:cubicBezTo>
                    <a:pt x="246022" y="-1563"/>
                    <a:pt x="253167" y="76620"/>
                    <a:pt x="193635" y="80987"/>
                  </a:cubicBezTo>
                  <a:lnTo>
                    <a:pt x="49569" y="80987"/>
                  </a:lnTo>
                  <a:cubicBezTo>
                    <a:pt x="-14725" y="80986"/>
                    <a:pt x="-18297" y="195288"/>
                    <a:pt x="49569" y="195287"/>
                  </a:cubicBezTo>
                  <a:lnTo>
                    <a:pt x="322222" y="195287"/>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pic>
        <p:nvPicPr>
          <p:cNvPr id="27" name="Picture 26">
            <a:extLst>
              <a:ext uri="{FF2B5EF4-FFF2-40B4-BE49-F238E27FC236}">
                <a16:creationId xmlns:a16="http://schemas.microsoft.com/office/drawing/2014/main" id="{66A58287-DAEC-4E1F-B23C-012E0C9D838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72312" y="5786317"/>
            <a:ext cx="471621" cy="471621"/>
          </a:xfrm>
          <a:prstGeom prst="rect">
            <a:avLst/>
          </a:prstGeom>
        </p:spPr>
      </p:pic>
      <p:grpSp>
        <p:nvGrpSpPr>
          <p:cNvPr id="28" name="Group 27">
            <a:extLst>
              <a:ext uri="{FF2B5EF4-FFF2-40B4-BE49-F238E27FC236}">
                <a16:creationId xmlns:a16="http://schemas.microsoft.com/office/drawing/2014/main" id="{6E51ACD9-42B6-4CAC-9AFD-BD41BD40588F}"/>
              </a:ext>
              <a:ext uri="{C183D7F6-B498-43B3-948B-1728B52AA6E4}">
                <adec:decorative xmlns:adec="http://schemas.microsoft.com/office/drawing/2017/decorative" val="1"/>
              </a:ext>
            </a:extLst>
          </p:cNvPr>
          <p:cNvGrpSpPr/>
          <p:nvPr/>
        </p:nvGrpSpPr>
        <p:grpSpPr>
          <a:xfrm>
            <a:off x="1606661" y="5830779"/>
            <a:ext cx="451781" cy="384057"/>
            <a:chOff x="7153326" y="1962061"/>
            <a:chExt cx="576967" cy="490477"/>
          </a:xfrm>
        </p:grpSpPr>
        <p:grpSp>
          <p:nvGrpSpPr>
            <p:cNvPr id="29" name="Group 28" descr="location">
              <a:extLst>
                <a:ext uri="{FF2B5EF4-FFF2-40B4-BE49-F238E27FC236}">
                  <a16:creationId xmlns:a16="http://schemas.microsoft.com/office/drawing/2014/main" id="{B11260E7-6C65-4456-A9EC-07F7F0CA28B6}"/>
                </a:ext>
              </a:extLst>
            </p:cNvPr>
            <p:cNvGrpSpPr/>
            <p:nvPr/>
          </p:nvGrpSpPr>
          <p:grpSpPr>
            <a:xfrm>
              <a:off x="7153326" y="2026320"/>
              <a:ext cx="151724" cy="218304"/>
              <a:chOff x="798318" y="5778597"/>
              <a:chExt cx="268482" cy="386300"/>
            </a:xfrm>
          </p:grpSpPr>
          <p:sp>
            <p:nvSpPr>
              <p:cNvPr id="34" name="Freeform 113">
                <a:extLst>
                  <a:ext uri="{FF2B5EF4-FFF2-40B4-BE49-F238E27FC236}">
                    <a16:creationId xmlns:a16="http://schemas.microsoft.com/office/drawing/2014/main" id="{5E92AB01-EB1A-45AC-858C-3F65062CA35B}"/>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5" name="Oval 34">
                <a:extLst>
                  <a:ext uri="{FF2B5EF4-FFF2-40B4-BE49-F238E27FC236}">
                    <a16:creationId xmlns:a16="http://schemas.microsoft.com/office/drawing/2014/main" id="{2F293973-C46A-4C41-AA81-457021679C89}"/>
                  </a:ext>
                </a:extLst>
              </p:cNvPr>
              <p:cNvSpPr>
                <a:spLocks noChangeArrowheads="1"/>
              </p:cNvSpPr>
              <p:nvPr/>
            </p:nvSpPr>
            <p:spPr bwMode="auto">
              <a:xfrm>
                <a:off x="875579" y="5857788"/>
                <a:ext cx="110097" cy="113959"/>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30" name="Group 29" descr="location">
              <a:extLst>
                <a:ext uri="{FF2B5EF4-FFF2-40B4-BE49-F238E27FC236}">
                  <a16:creationId xmlns:a16="http://schemas.microsoft.com/office/drawing/2014/main" id="{AAA1CF89-E01B-4D9A-8F03-533A727A6C0E}"/>
                </a:ext>
              </a:extLst>
            </p:cNvPr>
            <p:cNvGrpSpPr/>
            <p:nvPr/>
          </p:nvGrpSpPr>
          <p:grpSpPr>
            <a:xfrm>
              <a:off x="7389406" y="1962061"/>
              <a:ext cx="340887" cy="490477"/>
              <a:chOff x="798318" y="5778597"/>
              <a:chExt cx="268482" cy="386300"/>
            </a:xfrm>
          </p:grpSpPr>
          <p:sp>
            <p:nvSpPr>
              <p:cNvPr id="32" name="Freeform 113">
                <a:extLst>
                  <a:ext uri="{FF2B5EF4-FFF2-40B4-BE49-F238E27FC236}">
                    <a16:creationId xmlns:a16="http://schemas.microsoft.com/office/drawing/2014/main" id="{C4E0F17E-A12E-49F1-BBDF-D341FC04728B}"/>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3" name="Oval 32">
                <a:extLst>
                  <a:ext uri="{FF2B5EF4-FFF2-40B4-BE49-F238E27FC236}">
                    <a16:creationId xmlns:a16="http://schemas.microsoft.com/office/drawing/2014/main" id="{D2E63879-12EA-4078-90C1-B477C0630316}"/>
                  </a:ext>
                </a:extLst>
              </p:cNvPr>
              <p:cNvSpPr>
                <a:spLocks noChangeArrowheads="1"/>
              </p:cNvSpPr>
              <p:nvPr/>
            </p:nvSpPr>
            <p:spPr bwMode="auto">
              <a:xfrm>
                <a:off x="875579" y="5857788"/>
                <a:ext cx="110097" cy="113959"/>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31" name="Freeform: Shape 30">
              <a:extLst>
                <a:ext uri="{FF2B5EF4-FFF2-40B4-BE49-F238E27FC236}">
                  <a16:creationId xmlns:a16="http://schemas.microsoft.com/office/drawing/2014/main" id="{2A5E97CD-8399-4834-89BB-1740CCB5283E}"/>
                </a:ext>
              </a:extLst>
            </p:cNvPr>
            <p:cNvSpPr/>
            <p:nvPr/>
          </p:nvSpPr>
          <p:spPr bwMode="auto">
            <a:xfrm>
              <a:off x="7173953" y="2250257"/>
              <a:ext cx="322222" cy="195287"/>
            </a:xfrm>
            <a:custGeom>
              <a:avLst/>
              <a:gdLst>
                <a:gd name="connsiteX0" fmla="*/ 22622 w 272653"/>
                <a:gd name="connsiteY0" fmla="*/ 0 h 195263"/>
                <a:gd name="connsiteX1" fmla="*/ 144066 w 272653"/>
                <a:gd name="connsiteY1" fmla="*/ 0 h 195263"/>
                <a:gd name="connsiteX2" fmla="*/ 144066 w 272653"/>
                <a:gd name="connsiteY2" fmla="*/ 80963 h 195263"/>
                <a:gd name="connsiteX3" fmla="*/ 0 w 272653"/>
                <a:gd name="connsiteY3" fmla="*/ 80963 h 195263"/>
                <a:gd name="connsiteX4" fmla="*/ 0 w 272653"/>
                <a:gd name="connsiteY4" fmla="*/ 195263 h 195263"/>
                <a:gd name="connsiteX5" fmla="*/ 272653 w 272653"/>
                <a:gd name="connsiteY5" fmla="*/ 195263 h 195263"/>
                <a:gd name="connsiteX0" fmla="*/ 22622 w 272653"/>
                <a:gd name="connsiteY0" fmla="*/ 33 h 195296"/>
                <a:gd name="connsiteX1" fmla="*/ 144066 w 272653"/>
                <a:gd name="connsiteY1" fmla="*/ 33 h 195296"/>
                <a:gd name="connsiteX2" fmla="*/ 144066 w 272653"/>
                <a:gd name="connsiteY2" fmla="*/ 80996 h 195296"/>
                <a:gd name="connsiteX3" fmla="*/ 0 w 272653"/>
                <a:gd name="connsiteY3" fmla="*/ 80996 h 195296"/>
                <a:gd name="connsiteX4" fmla="*/ 0 w 272653"/>
                <a:gd name="connsiteY4" fmla="*/ 195296 h 195296"/>
                <a:gd name="connsiteX5" fmla="*/ 272653 w 272653"/>
                <a:gd name="connsiteY5" fmla="*/ 195296 h 195296"/>
                <a:gd name="connsiteX0" fmla="*/ 22622 w 272653"/>
                <a:gd name="connsiteY0" fmla="*/ 24 h 195287"/>
                <a:gd name="connsiteX1" fmla="*/ 144066 w 272653"/>
                <a:gd name="connsiteY1" fmla="*/ 24 h 195287"/>
                <a:gd name="connsiteX2" fmla="*/ 144066 w 272653"/>
                <a:gd name="connsiteY2" fmla="*/ 80987 h 195287"/>
                <a:gd name="connsiteX3" fmla="*/ 0 w 272653"/>
                <a:gd name="connsiteY3" fmla="*/ 80987 h 195287"/>
                <a:gd name="connsiteX4" fmla="*/ 0 w 272653"/>
                <a:gd name="connsiteY4" fmla="*/ 195287 h 195287"/>
                <a:gd name="connsiteX5" fmla="*/ 272653 w 272653"/>
                <a:gd name="connsiteY5" fmla="*/ 195287 h 195287"/>
                <a:gd name="connsiteX0" fmla="*/ 41672 w 291703"/>
                <a:gd name="connsiteY0" fmla="*/ 24 h 195287"/>
                <a:gd name="connsiteX1" fmla="*/ 163116 w 291703"/>
                <a:gd name="connsiteY1" fmla="*/ 24 h 195287"/>
                <a:gd name="connsiteX2" fmla="*/ 163116 w 291703"/>
                <a:gd name="connsiteY2" fmla="*/ 80987 h 195287"/>
                <a:gd name="connsiteX3" fmla="*/ 19050 w 291703"/>
                <a:gd name="connsiteY3" fmla="*/ 80987 h 195287"/>
                <a:gd name="connsiteX4" fmla="*/ 19050 w 291703"/>
                <a:gd name="connsiteY4" fmla="*/ 195287 h 195287"/>
                <a:gd name="connsiteX5" fmla="*/ 291703 w 291703"/>
                <a:gd name="connsiteY5" fmla="*/ 195287 h 195287"/>
                <a:gd name="connsiteX0" fmla="*/ 60316 w 310347"/>
                <a:gd name="connsiteY0" fmla="*/ 24 h 195287"/>
                <a:gd name="connsiteX1" fmla="*/ 181760 w 310347"/>
                <a:gd name="connsiteY1" fmla="*/ 24 h 195287"/>
                <a:gd name="connsiteX2" fmla="*/ 181760 w 310347"/>
                <a:gd name="connsiteY2" fmla="*/ 80987 h 195287"/>
                <a:gd name="connsiteX3" fmla="*/ 37694 w 310347"/>
                <a:gd name="connsiteY3" fmla="*/ 80987 h 195287"/>
                <a:gd name="connsiteX4" fmla="*/ 37694 w 310347"/>
                <a:gd name="connsiteY4" fmla="*/ 195287 h 195287"/>
                <a:gd name="connsiteX5" fmla="*/ 310347 w 310347"/>
                <a:gd name="connsiteY5" fmla="*/ 195287 h 195287"/>
                <a:gd name="connsiteX0" fmla="*/ 68202 w 318233"/>
                <a:gd name="connsiteY0" fmla="*/ 24 h 195287"/>
                <a:gd name="connsiteX1" fmla="*/ 189646 w 318233"/>
                <a:gd name="connsiteY1" fmla="*/ 24 h 195287"/>
                <a:gd name="connsiteX2" fmla="*/ 189646 w 318233"/>
                <a:gd name="connsiteY2" fmla="*/ 80987 h 195287"/>
                <a:gd name="connsiteX3" fmla="*/ 45580 w 318233"/>
                <a:gd name="connsiteY3" fmla="*/ 80987 h 195287"/>
                <a:gd name="connsiteX4" fmla="*/ 45580 w 318233"/>
                <a:gd name="connsiteY4" fmla="*/ 195287 h 195287"/>
                <a:gd name="connsiteX5" fmla="*/ 318233 w 318233"/>
                <a:gd name="connsiteY5" fmla="*/ 195287 h 195287"/>
                <a:gd name="connsiteX0" fmla="*/ 72191 w 322222"/>
                <a:gd name="connsiteY0" fmla="*/ 24 h 195287"/>
                <a:gd name="connsiteX1" fmla="*/ 193635 w 322222"/>
                <a:gd name="connsiteY1" fmla="*/ 24 h 195287"/>
                <a:gd name="connsiteX2" fmla="*/ 193635 w 322222"/>
                <a:gd name="connsiteY2" fmla="*/ 80987 h 195287"/>
                <a:gd name="connsiteX3" fmla="*/ 49569 w 322222"/>
                <a:gd name="connsiteY3" fmla="*/ 80987 h 195287"/>
                <a:gd name="connsiteX4" fmla="*/ 49569 w 322222"/>
                <a:gd name="connsiteY4" fmla="*/ 195287 h 195287"/>
                <a:gd name="connsiteX5" fmla="*/ 322222 w 322222"/>
                <a:gd name="connsiteY5" fmla="*/ 195287 h 195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222" h="195287">
                  <a:moveTo>
                    <a:pt x="72191" y="24"/>
                  </a:moveTo>
                  <a:lnTo>
                    <a:pt x="193635" y="24"/>
                  </a:lnTo>
                  <a:cubicBezTo>
                    <a:pt x="246022" y="-1563"/>
                    <a:pt x="253167" y="76620"/>
                    <a:pt x="193635" y="80987"/>
                  </a:cubicBezTo>
                  <a:lnTo>
                    <a:pt x="49569" y="80987"/>
                  </a:lnTo>
                  <a:cubicBezTo>
                    <a:pt x="-14725" y="80986"/>
                    <a:pt x="-18297" y="195288"/>
                    <a:pt x="49569" y="195287"/>
                  </a:cubicBezTo>
                  <a:lnTo>
                    <a:pt x="322222" y="195287"/>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pic>
        <p:nvPicPr>
          <p:cNvPr id="36" name="Graphic 35">
            <a:extLst>
              <a:ext uri="{FF2B5EF4-FFF2-40B4-BE49-F238E27FC236}">
                <a16:creationId xmlns:a16="http://schemas.microsoft.com/office/drawing/2014/main" id="{BE028A1B-A9E9-4E52-A80F-0576CAC68BC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05736" y="5830779"/>
            <a:ext cx="421838" cy="421838"/>
          </a:xfrm>
          <a:prstGeom prst="rect">
            <a:avLst/>
          </a:prstGeom>
        </p:spPr>
      </p:pic>
      <p:pic>
        <p:nvPicPr>
          <p:cNvPr id="37" name="Graphic 36">
            <a:extLst>
              <a:ext uri="{FF2B5EF4-FFF2-40B4-BE49-F238E27FC236}">
                <a16:creationId xmlns:a16="http://schemas.microsoft.com/office/drawing/2014/main" id="{976B12CD-939A-4474-AAE8-44E75644E3A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21170" y="5807815"/>
            <a:ext cx="421838" cy="421838"/>
          </a:xfrm>
          <a:prstGeom prst="rect">
            <a:avLst/>
          </a:prstGeom>
        </p:spPr>
      </p:pic>
      <p:sp>
        <p:nvSpPr>
          <p:cNvPr id="38" name="Rectangle 37">
            <a:extLst>
              <a:ext uri="{FF2B5EF4-FFF2-40B4-BE49-F238E27FC236}">
                <a16:creationId xmlns:a16="http://schemas.microsoft.com/office/drawing/2014/main" id="{0DD7B267-A73A-41A8-993A-761E5E571EF2}"/>
              </a:ext>
              <a:ext uri="{C183D7F6-B498-43B3-948B-1728B52AA6E4}">
                <adec:decorative xmlns:adec="http://schemas.microsoft.com/office/drawing/2017/decorative" val="1"/>
              </a:ext>
            </a:extLst>
          </p:cNvPr>
          <p:cNvSpPr/>
          <p:nvPr/>
        </p:nvSpPr>
        <p:spPr bwMode="auto">
          <a:xfrm>
            <a:off x="2168375" y="5737528"/>
            <a:ext cx="3793849" cy="984250"/>
          </a:xfrm>
          <a:prstGeom prst="rect">
            <a:avLst/>
          </a:prstGeom>
          <a:solidFill>
            <a:schemeClr val="bg1">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6EBCEA72-0FA6-4F20-8669-D5AB9B22EBF1}"/>
              </a:ext>
              <a:ext uri="{C183D7F6-B498-43B3-948B-1728B52AA6E4}">
                <adec:decorative xmlns:adec="http://schemas.microsoft.com/office/drawing/2017/decorative" val="1"/>
              </a:ext>
            </a:extLst>
          </p:cNvPr>
          <p:cNvSpPr/>
          <p:nvPr/>
        </p:nvSpPr>
        <p:spPr bwMode="auto">
          <a:xfrm>
            <a:off x="-950841" y="5640776"/>
            <a:ext cx="2228962" cy="984250"/>
          </a:xfrm>
          <a:prstGeom prst="rect">
            <a:avLst/>
          </a:prstGeom>
          <a:solidFill>
            <a:schemeClr val="bg1">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2801895122"/>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Geospatial aware applications</a:t>
            </a:r>
          </a:p>
        </p:txBody>
      </p:sp>
      <p:sp>
        <p:nvSpPr>
          <p:cNvPr id="3" name="Content Placeholder 2"/>
          <p:cNvSpPr>
            <a:spLocks noGrp="1"/>
          </p:cNvSpPr>
          <p:nvPr>
            <p:ph type="body" sz="quarter" idx="11"/>
          </p:nvPr>
        </p:nvSpPr>
        <p:spPr>
          <a:xfrm>
            <a:off x="4941888" y="1257588"/>
            <a:ext cx="6667500" cy="4339650"/>
          </a:xfrm>
        </p:spPr>
        <p:txBody>
          <a:bodyPr/>
          <a:lstStyle/>
          <a:p>
            <a:endParaRPr lang="en-US" dirty="0"/>
          </a:p>
          <a:p>
            <a:r>
              <a:rPr lang="en-US" dirty="0"/>
              <a:t>Why use Azure Database for PostgreSQL for geospatial aware apps?</a:t>
            </a:r>
          </a:p>
          <a:p>
            <a:pPr lvl="1"/>
            <a:r>
              <a:rPr lang="en-US" dirty="0"/>
              <a:t>Azure Database for PostgreSQL is often used for apps with a location component – for example, route optimization, fleet monitoring, and supply chain management</a:t>
            </a:r>
          </a:p>
          <a:p>
            <a:pPr lvl="1"/>
            <a:r>
              <a:rPr lang="en-US" dirty="0"/>
              <a:t>Robust support for many data types, including time-series data, JSONB, and geospatial data with </a:t>
            </a:r>
            <a:r>
              <a:rPr lang="en-US" dirty="0" err="1"/>
              <a:t>PostGIS</a:t>
            </a:r>
            <a:endParaRPr lang="en-US" dirty="0"/>
          </a:p>
          <a:p>
            <a:pPr lvl="1"/>
            <a:r>
              <a:rPr lang="en-US" dirty="0"/>
              <a:t>Postgres transactions are ACID (Atomicity, Consistency, Isolation, and Durability) compliant, ensuring strong consistency for apps that must be always up to date</a:t>
            </a:r>
          </a:p>
          <a:p>
            <a:pPr lvl="1"/>
            <a:r>
              <a:rPr lang="en-US" dirty="0"/>
              <a:t>Benefit from cloud scale, built-in intelligence, advanced security and compliance, high availability, and integration with the Azure ecosystem</a:t>
            </a:r>
          </a:p>
          <a:p>
            <a:pPr lvl="1"/>
            <a:endParaRPr lang="en-US" dirty="0"/>
          </a:p>
        </p:txBody>
      </p:sp>
      <p:grpSp>
        <p:nvGrpSpPr>
          <p:cNvPr id="4" name="Group 3">
            <a:extLst>
              <a:ext uri="{FF2B5EF4-FFF2-40B4-BE49-F238E27FC236}">
                <a16:creationId xmlns:a16="http://schemas.microsoft.com/office/drawing/2014/main" id="{7EAC669B-B9CA-4763-9D6B-45C5132D7282}"/>
              </a:ext>
              <a:ext uri="{C183D7F6-B498-43B3-948B-1728B52AA6E4}">
                <adec:decorative xmlns:adec="http://schemas.microsoft.com/office/drawing/2017/decorative" val="1"/>
              </a:ext>
            </a:extLst>
          </p:cNvPr>
          <p:cNvGrpSpPr/>
          <p:nvPr/>
        </p:nvGrpSpPr>
        <p:grpSpPr>
          <a:xfrm>
            <a:off x="666147" y="2019858"/>
            <a:ext cx="665348" cy="565609"/>
            <a:chOff x="7153326" y="1962061"/>
            <a:chExt cx="576967" cy="490477"/>
          </a:xfrm>
        </p:grpSpPr>
        <p:grpSp>
          <p:nvGrpSpPr>
            <p:cNvPr id="5" name="Group 4" descr="location">
              <a:extLst>
                <a:ext uri="{FF2B5EF4-FFF2-40B4-BE49-F238E27FC236}">
                  <a16:creationId xmlns:a16="http://schemas.microsoft.com/office/drawing/2014/main" id="{B2C3AEA9-968C-4299-950F-5D7C965408F1}"/>
                </a:ext>
              </a:extLst>
            </p:cNvPr>
            <p:cNvGrpSpPr/>
            <p:nvPr/>
          </p:nvGrpSpPr>
          <p:grpSpPr>
            <a:xfrm>
              <a:off x="7153326" y="2026320"/>
              <a:ext cx="151724" cy="218304"/>
              <a:chOff x="798318" y="5778597"/>
              <a:chExt cx="268482" cy="386300"/>
            </a:xfrm>
          </p:grpSpPr>
          <p:sp>
            <p:nvSpPr>
              <p:cNvPr id="10" name="Freeform 113">
                <a:extLst>
                  <a:ext uri="{FF2B5EF4-FFF2-40B4-BE49-F238E27FC236}">
                    <a16:creationId xmlns:a16="http://schemas.microsoft.com/office/drawing/2014/main" id="{55851B60-6C49-4618-B25B-7F87FBAE0AC2}"/>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1" name="Oval 10">
                <a:extLst>
                  <a:ext uri="{FF2B5EF4-FFF2-40B4-BE49-F238E27FC236}">
                    <a16:creationId xmlns:a16="http://schemas.microsoft.com/office/drawing/2014/main" id="{09783F49-3BCF-4883-8194-E3321DCBDF22}"/>
                  </a:ext>
                </a:extLst>
              </p:cNvPr>
              <p:cNvSpPr>
                <a:spLocks noChangeArrowheads="1"/>
              </p:cNvSpPr>
              <p:nvPr/>
            </p:nvSpPr>
            <p:spPr bwMode="auto">
              <a:xfrm>
                <a:off x="875579" y="5857788"/>
                <a:ext cx="110097" cy="113959"/>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6" name="Group 5" descr="location">
              <a:extLst>
                <a:ext uri="{FF2B5EF4-FFF2-40B4-BE49-F238E27FC236}">
                  <a16:creationId xmlns:a16="http://schemas.microsoft.com/office/drawing/2014/main" id="{BCCFA7C5-90D9-45CC-A94D-7A30BC2ECD06}"/>
                </a:ext>
              </a:extLst>
            </p:cNvPr>
            <p:cNvGrpSpPr/>
            <p:nvPr/>
          </p:nvGrpSpPr>
          <p:grpSpPr>
            <a:xfrm>
              <a:off x="7389406" y="1962061"/>
              <a:ext cx="340887" cy="490477"/>
              <a:chOff x="798318" y="5778597"/>
              <a:chExt cx="268482" cy="386300"/>
            </a:xfrm>
          </p:grpSpPr>
          <p:sp>
            <p:nvSpPr>
              <p:cNvPr id="8" name="Freeform 113">
                <a:extLst>
                  <a:ext uri="{FF2B5EF4-FFF2-40B4-BE49-F238E27FC236}">
                    <a16:creationId xmlns:a16="http://schemas.microsoft.com/office/drawing/2014/main" id="{0F0D3982-4E3F-45E1-B917-5C53ADCBCD4D}"/>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9" name="Oval 8">
                <a:extLst>
                  <a:ext uri="{FF2B5EF4-FFF2-40B4-BE49-F238E27FC236}">
                    <a16:creationId xmlns:a16="http://schemas.microsoft.com/office/drawing/2014/main" id="{8461A5EE-E6FA-4655-9F5C-CE2F65F82801}"/>
                  </a:ext>
                </a:extLst>
              </p:cNvPr>
              <p:cNvSpPr>
                <a:spLocks noChangeArrowheads="1"/>
              </p:cNvSpPr>
              <p:nvPr/>
            </p:nvSpPr>
            <p:spPr bwMode="auto">
              <a:xfrm>
                <a:off x="875579" y="5857788"/>
                <a:ext cx="110097" cy="113959"/>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7" name="Freeform: Shape 6">
              <a:extLst>
                <a:ext uri="{FF2B5EF4-FFF2-40B4-BE49-F238E27FC236}">
                  <a16:creationId xmlns:a16="http://schemas.microsoft.com/office/drawing/2014/main" id="{7E52B994-E55E-46E1-80AD-95E1D1986AC8}"/>
                </a:ext>
              </a:extLst>
            </p:cNvPr>
            <p:cNvSpPr/>
            <p:nvPr/>
          </p:nvSpPr>
          <p:spPr bwMode="auto">
            <a:xfrm>
              <a:off x="7173953" y="2250257"/>
              <a:ext cx="322222" cy="195287"/>
            </a:xfrm>
            <a:custGeom>
              <a:avLst/>
              <a:gdLst>
                <a:gd name="connsiteX0" fmla="*/ 22622 w 272653"/>
                <a:gd name="connsiteY0" fmla="*/ 0 h 195263"/>
                <a:gd name="connsiteX1" fmla="*/ 144066 w 272653"/>
                <a:gd name="connsiteY1" fmla="*/ 0 h 195263"/>
                <a:gd name="connsiteX2" fmla="*/ 144066 w 272653"/>
                <a:gd name="connsiteY2" fmla="*/ 80963 h 195263"/>
                <a:gd name="connsiteX3" fmla="*/ 0 w 272653"/>
                <a:gd name="connsiteY3" fmla="*/ 80963 h 195263"/>
                <a:gd name="connsiteX4" fmla="*/ 0 w 272653"/>
                <a:gd name="connsiteY4" fmla="*/ 195263 h 195263"/>
                <a:gd name="connsiteX5" fmla="*/ 272653 w 272653"/>
                <a:gd name="connsiteY5" fmla="*/ 195263 h 195263"/>
                <a:gd name="connsiteX0" fmla="*/ 22622 w 272653"/>
                <a:gd name="connsiteY0" fmla="*/ 33 h 195296"/>
                <a:gd name="connsiteX1" fmla="*/ 144066 w 272653"/>
                <a:gd name="connsiteY1" fmla="*/ 33 h 195296"/>
                <a:gd name="connsiteX2" fmla="*/ 144066 w 272653"/>
                <a:gd name="connsiteY2" fmla="*/ 80996 h 195296"/>
                <a:gd name="connsiteX3" fmla="*/ 0 w 272653"/>
                <a:gd name="connsiteY3" fmla="*/ 80996 h 195296"/>
                <a:gd name="connsiteX4" fmla="*/ 0 w 272653"/>
                <a:gd name="connsiteY4" fmla="*/ 195296 h 195296"/>
                <a:gd name="connsiteX5" fmla="*/ 272653 w 272653"/>
                <a:gd name="connsiteY5" fmla="*/ 195296 h 195296"/>
                <a:gd name="connsiteX0" fmla="*/ 22622 w 272653"/>
                <a:gd name="connsiteY0" fmla="*/ 24 h 195287"/>
                <a:gd name="connsiteX1" fmla="*/ 144066 w 272653"/>
                <a:gd name="connsiteY1" fmla="*/ 24 h 195287"/>
                <a:gd name="connsiteX2" fmla="*/ 144066 w 272653"/>
                <a:gd name="connsiteY2" fmla="*/ 80987 h 195287"/>
                <a:gd name="connsiteX3" fmla="*/ 0 w 272653"/>
                <a:gd name="connsiteY3" fmla="*/ 80987 h 195287"/>
                <a:gd name="connsiteX4" fmla="*/ 0 w 272653"/>
                <a:gd name="connsiteY4" fmla="*/ 195287 h 195287"/>
                <a:gd name="connsiteX5" fmla="*/ 272653 w 272653"/>
                <a:gd name="connsiteY5" fmla="*/ 195287 h 195287"/>
                <a:gd name="connsiteX0" fmla="*/ 41672 w 291703"/>
                <a:gd name="connsiteY0" fmla="*/ 24 h 195287"/>
                <a:gd name="connsiteX1" fmla="*/ 163116 w 291703"/>
                <a:gd name="connsiteY1" fmla="*/ 24 h 195287"/>
                <a:gd name="connsiteX2" fmla="*/ 163116 w 291703"/>
                <a:gd name="connsiteY2" fmla="*/ 80987 h 195287"/>
                <a:gd name="connsiteX3" fmla="*/ 19050 w 291703"/>
                <a:gd name="connsiteY3" fmla="*/ 80987 h 195287"/>
                <a:gd name="connsiteX4" fmla="*/ 19050 w 291703"/>
                <a:gd name="connsiteY4" fmla="*/ 195287 h 195287"/>
                <a:gd name="connsiteX5" fmla="*/ 291703 w 291703"/>
                <a:gd name="connsiteY5" fmla="*/ 195287 h 195287"/>
                <a:gd name="connsiteX0" fmla="*/ 60316 w 310347"/>
                <a:gd name="connsiteY0" fmla="*/ 24 h 195287"/>
                <a:gd name="connsiteX1" fmla="*/ 181760 w 310347"/>
                <a:gd name="connsiteY1" fmla="*/ 24 h 195287"/>
                <a:gd name="connsiteX2" fmla="*/ 181760 w 310347"/>
                <a:gd name="connsiteY2" fmla="*/ 80987 h 195287"/>
                <a:gd name="connsiteX3" fmla="*/ 37694 w 310347"/>
                <a:gd name="connsiteY3" fmla="*/ 80987 h 195287"/>
                <a:gd name="connsiteX4" fmla="*/ 37694 w 310347"/>
                <a:gd name="connsiteY4" fmla="*/ 195287 h 195287"/>
                <a:gd name="connsiteX5" fmla="*/ 310347 w 310347"/>
                <a:gd name="connsiteY5" fmla="*/ 195287 h 195287"/>
                <a:gd name="connsiteX0" fmla="*/ 68202 w 318233"/>
                <a:gd name="connsiteY0" fmla="*/ 24 h 195287"/>
                <a:gd name="connsiteX1" fmla="*/ 189646 w 318233"/>
                <a:gd name="connsiteY1" fmla="*/ 24 h 195287"/>
                <a:gd name="connsiteX2" fmla="*/ 189646 w 318233"/>
                <a:gd name="connsiteY2" fmla="*/ 80987 h 195287"/>
                <a:gd name="connsiteX3" fmla="*/ 45580 w 318233"/>
                <a:gd name="connsiteY3" fmla="*/ 80987 h 195287"/>
                <a:gd name="connsiteX4" fmla="*/ 45580 w 318233"/>
                <a:gd name="connsiteY4" fmla="*/ 195287 h 195287"/>
                <a:gd name="connsiteX5" fmla="*/ 318233 w 318233"/>
                <a:gd name="connsiteY5" fmla="*/ 195287 h 195287"/>
                <a:gd name="connsiteX0" fmla="*/ 72191 w 322222"/>
                <a:gd name="connsiteY0" fmla="*/ 24 h 195287"/>
                <a:gd name="connsiteX1" fmla="*/ 193635 w 322222"/>
                <a:gd name="connsiteY1" fmla="*/ 24 h 195287"/>
                <a:gd name="connsiteX2" fmla="*/ 193635 w 322222"/>
                <a:gd name="connsiteY2" fmla="*/ 80987 h 195287"/>
                <a:gd name="connsiteX3" fmla="*/ 49569 w 322222"/>
                <a:gd name="connsiteY3" fmla="*/ 80987 h 195287"/>
                <a:gd name="connsiteX4" fmla="*/ 49569 w 322222"/>
                <a:gd name="connsiteY4" fmla="*/ 195287 h 195287"/>
                <a:gd name="connsiteX5" fmla="*/ 322222 w 322222"/>
                <a:gd name="connsiteY5" fmla="*/ 195287 h 195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222" h="195287">
                  <a:moveTo>
                    <a:pt x="72191" y="24"/>
                  </a:moveTo>
                  <a:lnTo>
                    <a:pt x="193635" y="24"/>
                  </a:lnTo>
                  <a:cubicBezTo>
                    <a:pt x="246022" y="-1563"/>
                    <a:pt x="253167" y="76620"/>
                    <a:pt x="193635" y="80987"/>
                  </a:cubicBezTo>
                  <a:lnTo>
                    <a:pt x="49569" y="80987"/>
                  </a:lnTo>
                  <a:cubicBezTo>
                    <a:pt x="-14725" y="80986"/>
                    <a:pt x="-18297" y="195288"/>
                    <a:pt x="49569" y="195287"/>
                  </a:cubicBezTo>
                  <a:lnTo>
                    <a:pt x="322222" y="195287"/>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62662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pPr lvl="0"/>
            <a:r>
              <a:rPr lang="en-US"/>
              <a:t>Efficiently track packages and deliveries at scale</a:t>
            </a:r>
          </a:p>
          <a:p>
            <a:pPr lvl="1"/>
            <a:r>
              <a:rPr lang="en-US"/>
              <a:t>Event-driven architecture using Azure Event Hubs collects tracking data and distributes it to business intelligence systems that power reporting.</a:t>
            </a:r>
          </a:p>
          <a:p>
            <a:pPr lvl="1"/>
            <a:r>
              <a:rPr lang="en-US"/>
              <a:t>Microservices running on Azure Kubernetes Service grab tracking data from Event Hubs and perform calculations – for example, package lifecycle.</a:t>
            </a:r>
          </a:p>
          <a:p>
            <a:pPr lvl="1"/>
            <a:r>
              <a:rPr lang="en-US"/>
              <a:t>With PostgreSQL’s </a:t>
            </a:r>
            <a:r>
              <a:rPr lang="en-US" err="1"/>
              <a:t>JSONB</a:t>
            </a:r>
            <a:r>
              <a:rPr lang="en-US"/>
              <a:t> support, data and logic can be stored in the same document. Calculations like package lifecycle don’t have to be made every time the package is scanned, and less data is stored and archived, lowering storage costs.</a:t>
            </a:r>
          </a:p>
          <a:p>
            <a:pPr lvl="1"/>
            <a:r>
              <a:rPr lang="en-US"/>
              <a:t>Azure Database for PostgreSQL provides scale, high availability, and rich support for geospatial data with the </a:t>
            </a:r>
            <a:r>
              <a:rPr lang="en-US" err="1"/>
              <a:t>PostGIS</a:t>
            </a:r>
            <a:r>
              <a:rPr lang="en-US"/>
              <a:t> extension.</a:t>
            </a:r>
          </a:p>
        </p:txBody>
      </p:sp>
      <p:sp>
        <p:nvSpPr>
          <p:cNvPr id="2" name="Title 1"/>
          <p:cNvSpPr>
            <a:spLocks noGrp="1"/>
          </p:cNvSpPr>
          <p:nvPr>
            <p:ph type="title"/>
          </p:nvPr>
        </p:nvSpPr>
        <p:spPr/>
        <p:txBody>
          <a:bodyPr/>
          <a:lstStyle/>
          <a:p>
            <a:r>
              <a:rPr lang="en-US"/>
              <a:t>Package Tracking</a:t>
            </a:r>
          </a:p>
        </p:txBody>
      </p:sp>
      <p:sp>
        <p:nvSpPr>
          <p:cNvPr id="59" name="TextBox 58">
            <a:extLst>
              <a:ext uri="{FF2B5EF4-FFF2-40B4-BE49-F238E27FC236}">
                <a16:creationId xmlns:a16="http://schemas.microsoft.com/office/drawing/2014/main" id="{E2445BF0-954E-4426-8CB7-AC1620B7C8AC}"/>
              </a:ext>
              <a:ext uri="{C183D7F6-B498-43B3-948B-1728B52AA6E4}">
                <adec:decorative xmlns:adec="http://schemas.microsoft.com/office/drawing/2017/decorative" val="1"/>
              </a:ext>
            </a:extLst>
          </p:cNvPr>
          <p:cNvSpPr txBox="1"/>
          <p:nvPr/>
        </p:nvSpPr>
        <p:spPr>
          <a:xfrm>
            <a:off x="6158556" y="1745957"/>
            <a:ext cx="5655275" cy="3519916"/>
          </a:xfrm>
          <a:prstGeom prst="roundRect">
            <a:avLst>
              <a:gd name="adj" fmla="val 2796"/>
            </a:avLst>
          </a:pr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000">
                <a:solidFill>
                  <a:schemeClr val="accent1"/>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1200"/>
          </a:p>
        </p:txBody>
      </p:sp>
      <p:sp>
        <p:nvSpPr>
          <p:cNvPr id="58" name="TextBox 57">
            <a:extLst>
              <a:ext uri="{FF2B5EF4-FFF2-40B4-BE49-F238E27FC236}">
                <a16:creationId xmlns:a16="http://schemas.microsoft.com/office/drawing/2014/main" id="{141E2A51-8BDE-485A-A57F-DF87382AEF9F}"/>
              </a:ext>
            </a:extLst>
          </p:cNvPr>
          <p:cNvSpPr txBox="1"/>
          <p:nvPr/>
        </p:nvSpPr>
        <p:spPr>
          <a:xfrm>
            <a:off x="7539590" y="1881797"/>
            <a:ext cx="4126325" cy="1978054"/>
          </a:xfrm>
          <a:prstGeom prst="roundRect">
            <a:avLst>
              <a:gd name="adj" fmla="val 10696"/>
            </a:avLst>
          </a:prstGeom>
          <a:noFill/>
          <a:ln>
            <a:solidFill>
              <a:schemeClr val="tx1"/>
            </a:solidFill>
          </a:ln>
        </p:spPr>
        <p:txBody>
          <a:bodyPr wrap="square" lIns="18288" tIns="45720" rIns="18288" bIns="45720" rtlCol="0">
            <a:noAutofit/>
          </a:bodyPr>
          <a:lstStyle/>
          <a:p>
            <a:pPr algn="ctr"/>
            <a:r>
              <a:rPr lang="en-US" sz="1100"/>
              <a:t>Azure Kubernetes Service</a:t>
            </a:r>
          </a:p>
        </p:txBody>
      </p:sp>
      <p:grpSp>
        <p:nvGrpSpPr>
          <p:cNvPr id="4" name="Group 3">
            <a:extLst>
              <a:ext uri="{FF2B5EF4-FFF2-40B4-BE49-F238E27FC236}">
                <a16:creationId xmlns:a16="http://schemas.microsoft.com/office/drawing/2014/main" id="{845AF7C9-D073-4A10-A56B-7CA1D3AF83D7}"/>
              </a:ext>
              <a:ext uri="{C183D7F6-B498-43B3-948B-1728B52AA6E4}">
                <adec:decorative xmlns:adec="http://schemas.microsoft.com/office/drawing/2017/decorative" val="1"/>
              </a:ext>
            </a:extLst>
          </p:cNvPr>
          <p:cNvGrpSpPr/>
          <p:nvPr/>
        </p:nvGrpSpPr>
        <p:grpSpPr>
          <a:xfrm>
            <a:off x="4907778" y="1592128"/>
            <a:ext cx="893377" cy="821174"/>
            <a:chOff x="5703357" y="1039181"/>
            <a:chExt cx="726496" cy="667779"/>
          </a:xfrm>
        </p:grpSpPr>
        <p:sp>
          <p:nvSpPr>
            <p:cNvPr id="6" name="TextBox 5">
              <a:extLst>
                <a:ext uri="{FF2B5EF4-FFF2-40B4-BE49-F238E27FC236}">
                  <a16:creationId xmlns:a16="http://schemas.microsoft.com/office/drawing/2014/main" id="{6E752A41-2AD2-4DDE-AB40-F693EAC4905D}"/>
                </a:ext>
              </a:extLst>
            </p:cNvPr>
            <p:cNvSpPr txBox="1"/>
            <p:nvPr/>
          </p:nvSpPr>
          <p:spPr>
            <a:xfrm>
              <a:off x="5703357" y="1431647"/>
              <a:ext cx="726496" cy="275313"/>
            </a:xfrm>
            <a:prstGeom prst="rect">
              <a:avLst/>
            </a:prstGeom>
            <a:noFill/>
          </p:spPr>
          <p:txBody>
            <a:bodyPr wrap="square" lIns="0" tIns="0" rIns="0" bIns="0" rtlCol="0">
              <a:spAutoFit/>
            </a:bodyPr>
            <a:lstStyle/>
            <a:p>
              <a:pPr algn="ctr"/>
              <a:r>
                <a:rPr lang="en-US" sz="1100"/>
                <a:t>Legacy central database</a:t>
              </a:r>
            </a:p>
          </p:txBody>
        </p:sp>
        <p:pic>
          <p:nvPicPr>
            <p:cNvPr id="7" name="Graphic 6">
              <a:extLst>
                <a:ext uri="{FF2B5EF4-FFF2-40B4-BE49-F238E27FC236}">
                  <a16:creationId xmlns:a16="http://schemas.microsoft.com/office/drawing/2014/main" id="{A6ABBE81-B5C2-4DF0-8F45-A0CE1BA0D4A3}"/>
                </a:ext>
              </a:extLst>
            </p:cNvPr>
            <p:cNvPicPr>
              <a:picLocks noChangeAspect="1"/>
            </p:cNvPicPr>
            <p:nvPr/>
          </p:nvPicPr>
          <p:blipFill>
            <a:blip r:embed="rId3">
              <a:extLst>
                <a:ext uri="{96DAC541-7B7A-43D3-8B79-37D633B846F1}">
                  <asvg:svgBlip xmlns:asvg="http://schemas.microsoft.com/office/drawing/2016/SVG/main" r:embed="rId4"/>
                </a:ext>
              </a:extLst>
            </a:blip>
            <a:srcRect l="49446" t="42205"/>
            <a:stretch>
              <a:fillRect/>
            </a:stretch>
          </p:blipFill>
          <p:spPr>
            <a:xfrm>
              <a:off x="5894961" y="1039181"/>
              <a:ext cx="343288" cy="392466"/>
            </a:xfrm>
            <a:custGeom>
              <a:avLst/>
              <a:gdLst>
                <a:gd name="connsiteX0" fmla="*/ 654535 w 1104804"/>
                <a:gd name="connsiteY0" fmla="*/ 0 h 1263067"/>
                <a:gd name="connsiteX1" fmla="*/ 1104804 w 1104804"/>
                <a:gd name="connsiteY1" fmla="*/ 0 h 1263067"/>
                <a:gd name="connsiteX2" fmla="*/ 1104804 w 1104804"/>
                <a:gd name="connsiteY2" fmla="*/ 1263067 h 1263067"/>
                <a:gd name="connsiteX3" fmla="*/ 0 w 1104804"/>
                <a:gd name="connsiteY3" fmla="*/ 1263067 h 1263067"/>
                <a:gd name="connsiteX4" fmla="*/ 0 w 1104804"/>
                <a:gd name="connsiteY4" fmla="*/ 700456 h 1263067"/>
                <a:gd name="connsiteX5" fmla="*/ 9796 w 1104804"/>
                <a:gd name="connsiteY5" fmla="*/ 700456 h 1263067"/>
                <a:gd name="connsiteX6" fmla="*/ 9796 w 1104804"/>
                <a:gd name="connsiteY6" fmla="*/ 172186 h 1263067"/>
                <a:gd name="connsiteX7" fmla="*/ 27200 w 1104804"/>
                <a:gd name="connsiteY7" fmla="*/ 138245 h 1263067"/>
                <a:gd name="connsiteX8" fmla="*/ 40306 w 1104804"/>
                <a:gd name="connsiteY8" fmla="*/ 124844 h 1263067"/>
                <a:gd name="connsiteX9" fmla="*/ 94273 w 1104804"/>
                <a:gd name="connsiteY9" fmla="*/ 90641 h 1263067"/>
                <a:gd name="connsiteX10" fmla="*/ 223635 w 1104804"/>
                <a:gd name="connsiteY10" fmla="*/ 43478 h 126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4804" h="1263067">
                  <a:moveTo>
                    <a:pt x="654535" y="0"/>
                  </a:moveTo>
                  <a:lnTo>
                    <a:pt x="1104804" y="0"/>
                  </a:lnTo>
                  <a:lnTo>
                    <a:pt x="1104804" y="1263067"/>
                  </a:lnTo>
                  <a:lnTo>
                    <a:pt x="0" y="1263067"/>
                  </a:lnTo>
                  <a:lnTo>
                    <a:pt x="0" y="700456"/>
                  </a:lnTo>
                  <a:lnTo>
                    <a:pt x="9796" y="700456"/>
                  </a:lnTo>
                  <a:lnTo>
                    <a:pt x="9796" y="172186"/>
                  </a:lnTo>
                  <a:lnTo>
                    <a:pt x="27200" y="138245"/>
                  </a:lnTo>
                  <a:lnTo>
                    <a:pt x="40306" y="124844"/>
                  </a:lnTo>
                  <a:lnTo>
                    <a:pt x="94273" y="90641"/>
                  </a:lnTo>
                  <a:lnTo>
                    <a:pt x="223635" y="43478"/>
                  </a:lnTo>
                  <a:close/>
                </a:path>
              </a:pathLst>
            </a:custGeom>
          </p:spPr>
        </p:pic>
      </p:grpSp>
      <p:sp>
        <p:nvSpPr>
          <p:cNvPr id="9" name="TextBox 8">
            <a:extLst>
              <a:ext uri="{FF2B5EF4-FFF2-40B4-BE49-F238E27FC236}">
                <a16:creationId xmlns:a16="http://schemas.microsoft.com/office/drawing/2014/main" id="{D961E9EA-939A-4DB7-BA8F-EE54626E97B7}"/>
              </a:ext>
            </a:extLst>
          </p:cNvPr>
          <p:cNvSpPr txBox="1"/>
          <p:nvPr/>
        </p:nvSpPr>
        <p:spPr>
          <a:xfrm>
            <a:off x="8150392" y="4770442"/>
            <a:ext cx="977832" cy="338554"/>
          </a:xfrm>
          <a:prstGeom prst="rect">
            <a:avLst/>
          </a:prstGeom>
          <a:noFill/>
        </p:spPr>
        <p:txBody>
          <a:bodyPr wrap="none" lIns="0" tIns="0" rIns="0" bIns="0" rtlCol="0">
            <a:spAutoFit/>
          </a:bodyPr>
          <a:lstStyle/>
          <a:p>
            <a:pPr algn="ctr"/>
            <a:r>
              <a:rPr lang="en-US" sz="1100"/>
              <a:t>Azure Database</a:t>
            </a:r>
          </a:p>
          <a:p>
            <a:pPr algn="ctr"/>
            <a:r>
              <a:rPr lang="en-US" sz="1100"/>
              <a:t>for PostgreSQL</a:t>
            </a:r>
          </a:p>
        </p:txBody>
      </p:sp>
      <p:pic>
        <p:nvPicPr>
          <p:cNvPr id="10" name="Graphic 9">
            <a:extLst>
              <a:ext uri="{FF2B5EF4-FFF2-40B4-BE49-F238E27FC236}">
                <a16:creationId xmlns:a16="http://schemas.microsoft.com/office/drawing/2014/main" id="{4760F6FA-909E-4F70-A58C-FF799B1C5C0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345440" y="4041948"/>
            <a:ext cx="587734" cy="587734"/>
          </a:xfrm>
          <a:prstGeom prst="rect">
            <a:avLst/>
          </a:prstGeom>
        </p:spPr>
      </p:pic>
      <p:sp>
        <p:nvSpPr>
          <p:cNvPr id="16" name="TextBox 15">
            <a:extLst>
              <a:ext uri="{FF2B5EF4-FFF2-40B4-BE49-F238E27FC236}">
                <a16:creationId xmlns:a16="http://schemas.microsoft.com/office/drawing/2014/main" id="{9204B4C7-1F00-4D4F-8F09-5137F99B42FD}"/>
              </a:ext>
            </a:extLst>
          </p:cNvPr>
          <p:cNvSpPr txBox="1"/>
          <p:nvPr/>
        </p:nvSpPr>
        <p:spPr>
          <a:xfrm>
            <a:off x="10066162" y="4770442"/>
            <a:ext cx="738985" cy="338554"/>
          </a:xfrm>
          <a:prstGeom prst="rect">
            <a:avLst/>
          </a:prstGeom>
          <a:noFill/>
        </p:spPr>
        <p:txBody>
          <a:bodyPr wrap="none" lIns="0" tIns="0" rIns="0" bIns="0" rtlCol="0">
            <a:spAutoFit/>
          </a:bodyPr>
          <a:lstStyle/>
          <a:p>
            <a:pPr algn="ctr"/>
            <a:r>
              <a:rPr lang="en-US" sz="1100"/>
              <a:t>Azure Event</a:t>
            </a:r>
          </a:p>
          <a:p>
            <a:pPr algn="ctr"/>
            <a:r>
              <a:rPr lang="en-US" sz="1100"/>
              <a:t>Hub</a:t>
            </a:r>
          </a:p>
        </p:txBody>
      </p:sp>
      <p:grpSp>
        <p:nvGrpSpPr>
          <p:cNvPr id="25" name="Group 24">
            <a:extLst>
              <a:ext uri="{FF2B5EF4-FFF2-40B4-BE49-F238E27FC236}">
                <a16:creationId xmlns:a16="http://schemas.microsoft.com/office/drawing/2014/main" id="{6DBFAF65-9D5C-475F-AFBF-EC5D8E7FEC2E}"/>
              </a:ext>
              <a:ext uri="{C183D7F6-B498-43B3-948B-1728B52AA6E4}">
                <adec:decorative xmlns:adec="http://schemas.microsoft.com/office/drawing/2017/decorative" val="1"/>
              </a:ext>
            </a:extLst>
          </p:cNvPr>
          <p:cNvGrpSpPr/>
          <p:nvPr/>
        </p:nvGrpSpPr>
        <p:grpSpPr>
          <a:xfrm>
            <a:off x="4896318" y="2799395"/>
            <a:ext cx="916297" cy="859420"/>
            <a:chOff x="7387378" y="5182001"/>
            <a:chExt cx="745134" cy="698882"/>
          </a:xfrm>
        </p:grpSpPr>
        <p:pic>
          <p:nvPicPr>
            <p:cNvPr id="17" name="Picture 16" descr="Express Route">
              <a:extLst>
                <a:ext uri="{FF2B5EF4-FFF2-40B4-BE49-F238E27FC236}">
                  <a16:creationId xmlns:a16="http://schemas.microsoft.com/office/drawing/2014/main" id="{80154448-341B-4E55-962A-23AAF9927DA7}"/>
                </a:ext>
              </a:extLst>
            </p:cNvPr>
            <p:cNvPicPr>
              <a:picLocks noChangeAspect="1"/>
            </p:cNvPicPr>
            <p:nvPr/>
          </p:nvPicPr>
          <p:blipFill>
            <a:blip r:embed="rId7"/>
            <a:stretch>
              <a:fillRect/>
            </a:stretch>
          </p:blipFill>
          <p:spPr>
            <a:xfrm>
              <a:off x="7410280" y="5182001"/>
              <a:ext cx="699331" cy="417289"/>
            </a:xfrm>
            <a:prstGeom prst="rect">
              <a:avLst/>
            </a:prstGeom>
          </p:spPr>
        </p:pic>
        <p:sp>
          <p:nvSpPr>
            <p:cNvPr id="24" name="TextBox 23">
              <a:extLst>
                <a:ext uri="{FF2B5EF4-FFF2-40B4-BE49-F238E27FC236}">
                  <a16:creationId xmlns:a16="http://schemas.microsoft.com/office/drawing/2014/main" id="{D6EEEAB9-1FBC-4A20-950E-3BCCF1603444}"/>
                </a:ext>
              </a:extLst>
            </p:cNvPr>
            <p:cNvSpPr txBox="1"/>
            <p:nvPr/>
          </p:nvSpPr>
          <p:spPr>
            <a:xfrm>
              <a:off x="7387378" y="5605570"/>
              <a:ext cx="745134" cy="275313"/>
            </a:xfrm>
            <a:prstGeom prst="rect">
              <a:avLst/>
            </a:prstGeom>
            <a:noFill/>
          </p:spPr>
          <p:txBody>
            <a:bodyPr wrap="square" lIns="0" tIns="0" rIns="0" bIns="0" rtlCol="0">
              <a:spAutoFit/>
            </a:bodyPr>
            <a:lstStyle/>
            <a:p>
              <a:pPr algn="ctr"/>
              <a:r>
                <a:rPr lang="en-US" sz="1100"/>
                <a:t>Azure</a:t>
              </a:r>
            </a:p>
            <a:p>
              <a:pPr algn="ctr"/>
              <a:r>
                <a:rPr lang="en-US" sz="1100"/>
                <a:t>ExpressRoute</a:t>
              </a:r>
            </a:p>
          </p:txBody>
        </p:sp>
      </p:grpSp>
      <p:sp>
        <p:nvSpPr>
          <p:cNvPr id="32" name="TextBox 31">
            <a:extLst>
              <a:ext uri="{FF2B5EF4-FFF2-40B4-BE49-F238E27FC236}">
                <a16:creationId xmlns:a16="http://schemas.microsoft.com/office/drawing/2014/main" id="{3E138760-C296-4287-A0EC-7A8E6281165C}"/>
              </a:ext>
            </a:extLst>
          </p:cNvPr>
          <p:cNvSpPr txBox="1"/>
          <p:nvPr/>
        </p:nvSpPr>
        <p:spPr>
          <a:xfrm>
            <a:off x="4993791" y="4765565"/>
            <a:ext cx="721352" cy="169277"/>
          </a:xfrm>
          <a:prstGeom prst="rect">
            <a:avLst/>
          </a:prstGeom>
          <a:noFill/>
        </p:spPr>
        <p:txBody>
          <a:bodyPr wrap="none" lIns="0" tIns="0" rIns="0" bIns="0" rtlCol="0">
            <a:spAutoFit/>
          </a:bodyPr>
          <a:lstStyle/>
          <a:p>
            <a:pPr algn="ctr"/>
            <a:r>
              <a:rPr lang="en-US" sz="1100"/>
              <a:t>Scan Server</a:t>
            </a:r>
          </a:p>
        </p:txBody>
      </p:sp>
      <p:pic>
        <p:nvPicPr>
          <p:cNvPr id="35" name="Picture 34" descr="Event Hubs">
            <a:extLst>
              <a:ext uri="{FF2B5EF4-FFF2-40B4-BE49-F238E27FC236}">
                <a16:creationId xmlns:a16="http://schemas.microsoft.com/office/drawing/2014/main" id="{121EF7D6-E71F-4825-9D3B-ABE425A8A9E3}"/>
              </a:ext>
            </a:extLst>
          </p:cNvPr>
          <p:cNvPicPr>
            <a:picLocks noChangeAspect="1"/>
          </p:cNvPicPr>
          <p:nvPr/>
        </p:nvPicPr>
        <p:blipFill>
          <a:blip r:embed="rId8"/>
          <a:stretch>
            <a:fillRect/>
          </a:stretch>
        </p:blipFill>
        <p:spPr>
          <a:xfrm>
            <a:off x="10167403" y="4071537"/>
            <a:ext cx="530053" cy="558144"/>
          </a:xfrm>
          <a:prstGeom prst="rect">
            <a:avLst/>
          </a:prstGeom>
        </p:spPr>
      </p:pic>
      <p:sp>
        <p:nvSpPr>
          <p:cNvPr id="36" name="TextBox 35">
            <a:extLst>
              <a:ext uri="{FF2B5EF4-FFF2-40B4-BE49-F238E27FC236}">
                <a16:creationId xmlns:a16="http://schemas.microsoft.com/office/drawing/2014/main" id="{BE4288CD-32F8-4DFD-9546-2F1978A97849}"/>
              </a:ext>
            </a:extLst>
          </p:cNvPr>
          <p:cNvSpPr txBox="1"/>
          <p:nvPr/>
        </p:nvSpPr>
        <p:spPr>
          <a:xfrm>
            <a:off x="4967341" y="5021165"/>
            <a:ext cx="774251" cy="169277"/>
          </a:xfrm>
          <a:prstGeom prst="rect">
            <a:avLst/>
          </a:prstGeom>
          <a:noFill/>
        </p:spPr>
        <p:txBody>
          <a:bodyPr wrap="none" lIns="0" tIns="0" rIns="0" bIns="0" rtlCol="0">
            <a:spAutoFit/>
          </a:bodyPr>
          <a:lstStyle/>
          <a:p>
            <a:pPr algn="ctr"/>
            <a:r>
              <a:rPr lang="en-US" sz="1100" i="1"/>
              <a:t>On-premises</a:t>
            </a:r>
          </a:p>
        </p:txBody>
      </p:sp>
      <p:grpSp>
        <p:nvGrpSpPr>
          <p:cNvPr id="50" name="Group 49">
            <a:extLst>
              <a:ext uri="{FF2B5EF4-FFF2-40B4-BE49-F238E27FC236}">
                <a16:creationId xmlns:a16="http://schemas.microsoft.com/office/drawing/2014/main" id="{32146164-9B27-491B-BAE3-FCB663525342}"/>
              </a:ext>
              <a:ext uri="{C183D7F6-B498-43B3-948B-1728B52AA6E4}">
                <adec:decorative xmlns:adec="http://schemas.microsoft.com/office/drawing/2017/decorative" val="1"/>
              </a:ext>
            </a:extLst>
          </p:cNvPr>
          <p:cNvGrpSpPr/>
          <p:nvPr/>
        </p:nvGrpSpPr>
        <p:grpSpPr>
          <a:xfrm>
            <a:off x="5081343" y="4099958"/>
            <a:ext cx="546247" cy="635804"/>
            <a:chOff x="6817827" y="3330711"/>
            <a:chExt cx="444209" cy="517037"/>
          </a:xfrm>
        </p:grpSpPr>
        <p:grpSp>
          <p:nvGrpSpPr>
            <p:cNvPr id="38" name="Group 37">
              <a:extLst>
                <a:ext uri="{FF2B5EF4-FFF2-40B4-BE49-F238E27FC236}">
                  <a16:creationId xmlns:a16="http://schemas.microsoft.com/office/drawing/2014/main" id="{E0C53FA0-9910-4B88-93D8-AF75CE8AD464}"/>
                </a:ext>
              </a:extLst>
            </p:cNvPr>
            <p:cNvGrpSpPr/>
            <p:nvPr/>
          </p:nvGrpSpPr>
          <p:grpSpPr>
            <a:xfrm>
              <a:off x="6817827" y="3330711"/>
              <a:ext cx="285899" cy="486784"/>
              <a:chOff x="3153537" y="2240693"/>
              <a:chExt cx="226389" cy="385460"/>
            </a:xfrm>
          </p:grpSpPr>
          <p:sp>
            <p:nvSpPr>
              <p:cNvPr id="39" name="Freeform: Shape 38">
                <a:extLst>
                  <a:ext uri="{FF2B5EF4-FFF2-40B4-BE49-F238E27FC236}">
                    <a16:creationId xmlns:a16="http://schemas.microsoft.com/office/drawing/2014/main" id="{00E1A540-B7D4-41C4-8BF8-1B28B654C1C1}"/>
                  </a:ext>
                </a:extLst>
              </p:cNvPr>
              <p:cNvSpPr/>
              <p:nvPr/>
            </p:nvSpPr>
            <p:spPr>
              <a:xfrm>
                <a:off x="3153537" y="2240693"/>
                <a:ext cx="226389" cy="385460"/>
              </a:xfrm>
              <a:custGeom>
                <a:avLst/>
                <a:gdLst>
                  <a:gd name="connsiteX0" fmla="*/ 226390 w 226389"/>
                  <a:gd name="connsiteY0" fmla="*/ 372320 h 385460"/>
                  <a:gd name="connsiteX1" fmla="*/ 213249 w 226389"/>
                  <a:gd name="connsiteY1" fmla="*/ 385460 h 385460"/>
                  <a:gd name="connsiteX2" fmla="*/ 13143 w 226389"/>
                  <a:gd name="connsiteY2" fmla="*/ 385460 h 385460"/>
                  <a:gd name="connsiteX3" fmla="*/ 2 w 226389"/>
                  <a:gd name="connsiteY3" fmla="*/ 372320 h 385460"/>
                  <a:gd name="connsiteX4" fmla="*/ 2 w 226389"/>
                  <a:gd name="connsiteY4" fmla="*/ 13143 h 385460"/>
                  <a:gd name="connsiteX5" fmla="*/ 12677 w 226389"/>
                  <a:gd name="connsiteY5" fmla="*/ 2 h 385460"/>
                  <a:gd name="connsiteX6" fmla="*/ 13143 w 226389"/>
                  <a:gd name="connsiteY6" fmla="*/ 2 h 385460"/>
                  <a:gd name="connsiteX7" fmla="*/ 213249 w 226389"/>
                  <a:gd name="connsiteY7" fmla="*/ 2 h 385460"/>
                  <a:gd name="connsiteX8" fmla="*/ 226390 w 226389"/>
                  <a:gd name="connsiteY8" fmla="*/ 13143 h 38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389" h="385460">
                    <a:moveTo>
                      <a:pt x="226390" y="372320"/>
                    </a:moveTo>
                    <a:cubicBezTo>
                      <a:pt x="226266" y="379525"/>
                      <a:pt x="220455" y="385337"/>
                      <a:pt x="213249" y="385460"/>
                    </a:cubicBezTo>
                    <a:lnTo>
                      <a:pt x="13143" y="385460"/>
                    </a:lnTo>
                    <a:cubicBezTo>
                      <a:pt x="5885" y="385460"/>
                      <a:pt x="2" y="379577"/>
                      <a:pt x="2" y="372320"/>
                    </a:cubicBezTo>
                    <a:lnTo>
                      <a:pt x="2" y="13143"/>
                    </a:lnTo>
                    <a:cubicBezTo>
                      <a:pt x="-126" y="6014"/>
                      <a:pt x="5549" y="131"/>
                      <a:pt x="12677" y="2"/>
                    </a:cubicBezTo>
                    <a:cubicBezTo>
                      <a:pt x="12833" y="-1"/>
                      <a:pt x="12988" y="-1"/>
                      <a:pt x="13143" y="2"/>
                    </a:cubicBezTo>
                    <a:lnTo>
                      <a:pt x="213249" y="2"/>
                    </a:lnTo>
                    <a:cubicBezTo>
                      <a:pt x="220506" y="2"/>
                      <a:pt x="226390" y="5885"/>
                      <a:pt x="226390" y="13143"/>
                    </a:cubicBezTo>
                    <a:close/>
                  </a:path>
                </a:pathLst>
              </a:custGeom>
              <a:solidFill>
                <a:srgbClr val="949494"/>
              </a:solidFill>
              <a:ln w="22754" cap="flat">
                <a:noFill/>
                <a:prstDash val="solid"/>
                <a:miter/>
              </a:ln>
            </p:spPr>
            <p:txBody>
              <a:bodyPr rtlCol="0" anchor="ctr"/>
              <a:lstStyle/>
              <a:p>
                <a:endParaRPr lang="en-US" sz="1100"/>
              </a:p>
            </p:txBody>
          </p:sp>
          <p:sp>
            <p:nvSpPr>
              <p:cNvPr id="40" name="Freeform: Shape 39">
                <a:extLst>
                  <a:ext uri="{FF2B5EF4-FFF2-40B4-BE49-F238E27FC236}">
                    <a16:creationId xmlns:a16="http://schemas.microsoft.com/office/drawing/2014/main" id="{F626ACEF-87C8-47AE-A1D0-9698360314AC}"/>
                  </a:ext>
                </a:extLst>
              </p:cNvPr>
              <p:cNvSpPr/>
              <p:nvPr/>
            </p:nvSpPr>
            <p:spPr>
              <a:xfrm>
                <a:off x="3186737" y="2351343"/>
                <a:ext cx="162759" cy="49124"/>
              </a:xfrm>
              <a:custGeom>
                <a:avLst/>
                <a:gdLst>
                  <a:gd name="connsiteX0" fmla="*/ 0 w 162759"/>
                  <a:gd name="connsiteY0" fmla="*/ 24447 h 49124"/>
                  <a:gd name="connsiteX1" fmla="*/ 24437 w 162759"/>
                  <a:gd name="connsiteY1" fmla="*/ 10 h 49124"/>
                  <a:gd name="connsiteX2" fmla="*/ 137400 w 162759"/>
                  <a:gd name="connsiteY2" fmla="*/ 10 h 49124"/>
                  <a:gd name="connsiteX3" fmla="*/ 162751 w 162759"/>
                  <a:gd name="connsiteY3" fmla="*/ 23975 h 49124"/>
                  <a:gd name="connsiteX4" fmla="*/ 162759 w 162759"/>
                  <a:gd name="connsiteY4" fmla="*/ 24447 h 49124"/>
                  <a:gd name="connsiteX5" fmla="*/ 162759 w 162759"/>
                  <a:gd name="connsiteY5" fmla="*/ 24447 h 49124"/>
                  <a:gd name="connsiteX6" fmla="*/ 138102 w 162759"/>
                  <a:gd name="connsiteY6" fmla="*/ 49124 h 49124"/>
                  <a:gd name="connsiteX7" fmla="*/ 137400 w 162759"/>
                  <a:gd name="connsiteY7" fmla="*/ 49114 h 49124"/>
                  <a:gd name="connsiteX8" fmla="*/ 24437 w 162759"/>
                  <a:gd name="connsiteY8" fmla="*/ 49114 h 49124"/>
                  <a:gd name="connsiteX9" fmla="*/ 0 w 162759"/>
                  <a:gd name="connsiteY9" fmla="*/ 24447 h 4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759" h="49124">
                    <a:moveTo>
                      <a:pt x="0" y="24447"/>
                    </a:moveTo>
                    <a:cubicBezTo>
                      <a:pt x="125" y="11003"/>
                      <a:pt x="10993" y="135"/>
                      <a:pt x="24437" y="10"/>
                    </a:cubicBezTo>
                    <a:lnTo>
                      <a:pt x="137400" y="10"/>
                    </a:lnTo>
                    <a:cubicBezTo>
                      <a:pt x="151018" y="-373"/>
                      <a:pt x="162368" y="10357"/>
                      <a:pt x="162751" y="23975"/>
                    </a:cubicBezTo>
                    <a:cubicBezTo>
                      <a:pt x="162755" y="24132"/>
                      <a:pt x="162758" y="24290"/>
                      <a:pt x="162759" y="24447"/>
                    </a:cubicBezTo>
                    <a:lnTo>
                      <a:pt x="162759" y="24447"/>
                    </a:lnTo>
                    <a:cubicBezTo>
                      <a:pt x="162765" y="38070"/>
                      <a:pt x="151725" y="49119"/>
                      <a:pt x="138102" y="49124"/>
                    </a:cubicBezTo>
                    <a:cubicBezTo>
                      <a:pt x="137868" y="49124"/>
                      <a:pt x="137634" y="49121"/>
                      <a:pt x="137400" y="49114"/>
                    </a:cubicBezTo>
                    <a:lnTo>
                      <a:pt x="24437" y="49114"/>
                    </a:lnTo>
                    <a:cubicBezTo>
                      <a:pt x="10904" y="48988"/>
                      <a:pt x="-1" y="37981"/>
                      <a:pt x="0" y="24447"/>
                    </a:cubicBezTo>
                    <a:close/>
                  </a:path>
                </a:pathLst>
              </a:custGeom>
              <a:solidFill>
                <a:srgbClr val="003067"/>
              </a:solidFill>
              <a:ln w="22754" cap="flat">
                <a:noFill/>
                <a:prstDash val="solid"/>
                <a:miter/>
              </a:ln>
            </p:spPr>
            <p:txBody>
              <a:bodyPr rtlCol="0" anchor="ctr"/>
              <a:lstStyle/>
              <a:p>
                <a:endParaRPr lang="en-US" sz="1100"/>
              </a:p>
            </p:txBody>
          </p:sp>
          <p:sp>
            <p:nvSpPr>
              <p:cNvPr id="41" name="Freeform: Shape 40">
                <a:extLst>
                  <a:ext uri="{FF2B5EF4-FFF2-40B4-BE49-F238E27FC236}">
                    <a16:creationId xmlns:a16="http://schemas.microsoft.com/office/drawing/2014/main" id="{425135AF-D43E-4CF1-B163-A1BE4516EDEF}"/>
                  </a:ext>
                </a:extLst>
              </p:cNvPr>
              <p:cNvSpPr/>
              <p:nvPr/>
            </p:nvSpPr>
            <p:spPr>
              <a:xfrm>
                <a:off x="3186737" y="2278263"/>
                <a:ext cx="162759" cy="49124"/>
              </a:xfrm>
              <a:custGeom>
                <a:avLst/>
                <a:gdLst>
                  <a:gd name="connsiteX0" fmla="*/ 0 w 162759"/>
                  <a:gd name="connsiteY0" fmla="*/ 24677 h 49124"/>
                  <a:gd name="connsiteX1" fmla="*/ 24437 w 162759"/>
                  <a:gd name="connsiteY1" fmla="*/ 10 h 49124"/>
                  <a:gd name="connsiteX2" fmla="*/ 137400 w 162759"/>
                  <a:gd name="connsiteY2" fmla="*/ 10 h 49124"/>
                  <a:gd name="connsiteX3" fmla="*/ 162750 w 162759"/>
                  <a:gd name="connsiteY3" fmla="*/ 23976 h 49124"/>
                  <a:gd name="connsiteX4" fmla="*/ 162759 w 162759"/>
                  <a:gd name="connsiteY4" fmla="*/ 24677 h 49124"/>
                  <a:gd name="connsiteX5" fmla="*/ 162759 w 162759"/>
                  <a:gd name="connsiteY5" fmla="*/ 24677 h 49124"/>
                  <a:gd name="connsiteX6" fmla="*/ 137872 w 162759"/>
                  <a:gd name="connsiteY6" fmla="*/ 49123 h 49124"/>
                  <a:gd name="connsiteX7" fmla="*/ 137400 w 162759"/>
                  <a:gd name="connsiteY7" fmla="*/ 49114 h 49124"/>
                  <a:gd name="connsiteX8" fmla="*/ 24437 w 162759"/>
                  <a:gd name="connsiteY8" fmla="*/ 49114 h 49124"/>
                  <a:gd name="connsiteX9" fmla="*/ 0 w 162759"/>
                  <a:gd name="connsiteY9" fmla="*/ 24677 h 4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759" h="49124">
                    <a:moveTo>
                      <a:pt x="0" y="24677"/>
                    </a:moveTo>
                    <a:cubicBezTo>
                      <a:pt x="-1" y="11143"/>
                      <a:pt x="10904" y="136"/>
                      <a:pt x="24437" y="10"/>
                    </a:cubicBezTo>
                    <a:lnTo>
                      <a:pt x="137400" y="10"/>
                    </a:lnTo>
                    <a:cubicBezTo>
                      <a:pt x="151018" y="-372"/>
                      <a:pt x="162368" y="10358"/>
                      <a:pt x="162750" y="23976"/>
                    </a:cubicBezTo>
                    <a:cubicBezTo>
                      <a:pt x="162756" y="24210"/>
                      <a:pt x="162759" y="24444"/>
                      <a:pt x="162759" y="24677"/>
                    </a:cubicBezTo>
                    <a:lnTo>
                      <a:pt x="162759" y="24677"/>
                    </a:lnTo>
                    <a:cubicBezTo>
                      <a:pt x="162637" y="38300"/>
                      <a:pt x="151495" y="49245"/>
                      <a:pt x="137872" y="49123"/>
                    </a:cubicBezTo>
                    <a:cubicBezTo>
                      <a:pt x="137715" y="49122"/>
                      <a:pt x="137557" y="49119"/>
                      <a:pt x="137400" y="49114"/>
                    </a:cubicBezTo>
                    <a:lnTo>
                      <a:pt x="24437" y="49114"/>
                    </a:lnTo>
                    <a:cubicBezTo>
                      <a:pt x="10993" y="48989"/>
                      <a:pt x="125" y="38121"/>
                      <a:pt x="0" y="24677"/>
                    </a:cubicBezTo>
                    <a:close/>
                  </a:path>
                </a:pathLst>
              </a:custGeom>
              <a:solidFill>
                <a:srgbClr val="003067"/>
              </a:solidFill>
              <a:ln w="22754" cap="flat">
                <a:noFill/>
                <a:prstDash val="solid"/>
                <a:miter/>
              </a:ln>
            </p:spPr>
            <p:txBody>
              <a:bodyPr rtlCol="0" anchor="ctr"/>
              <a:lstStyle/>
              <a:p>
                <a:endParaRPr lang="en-US" sz="1100"/>
              </a:p>
            </p:txBody>
          </p:sp>
          <p:sp>
            <p:nvSpPr>
              <p:cNvPr id="42" name="Freeform: Shape 41">
                <a:extLst>
                  <a:ext uri="{FF2B5EF4-FFF2-40B4-BE49-F238E27FC236}">
                    <a16:creationId xmlns:a16="http://schemas.microsoft.com/office/drawing/2014/main" id="{911D4201-F2DD-463A-84B4-505B81351E42}"/>
                  </a:ext>
                </a:extLst>
              </p:cNvPr>
              <p:cNvSpPr/>
              <p:nvPr/>
            </p:nvSpPr>
            <p:spPr>
              <a:xfrm>
                <a:off x="3195958" y="2286342"/>
                <a:ext cx="33197" cy="33197"/>
              </a:xfrm>
              <a:custGeom>
                <a:avLst/>
                <a:gdLst>
                  <a:gd name="connsiteX0" fmla="*/ 33197 w 33197"/>
                  <a:gd name="connsiteY0" fmla="*/ 16599 h 33197"/>
                  <a:gd name="connsiteX1" fmla="*/ 16599 w 33197"/>
                  <a:gd name="connsiteY1" fmla="*/ 33197 h 33197"/>
                  <a:gd name="connsiteX2" fmla="*/ 0 w 33197"/>
                  <a:gd name="connsiteY2" fmla="*/ 16599 h 33197"/>
                  <a:gd name="connsiteX3" fmla="*/ 16599 w 33197"/>
                  <a:gd name="connsiteY3" fmla="*/ 0 h 33197"/>
                  <a:gd name="connsiteX4" fmla="*/ 33197 w 33197"/>
                  <a:gd name="connsiteY4" fmla="*/ 16599 h 3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97" h="33197">
                    <a:moveTo>
                      <a:pt x="33197" y="16599"/>
                    </a:moveTo>
                    <a:cubicBezTo>
                      <a:pt x="33197" y="25766"/>
                      <a:pt x="25766" y="33197"/>
                      <a:pt x="16599" y="33197"/>
                    </a:cubicBezTo>
                    <a:cubicBezTo>
                      <a:pt x="7431" y="33197"/>
                      <a:pt x="0" y="25766"/>
                      <a:pt x="0" y="16599"/>
                    </a:cubicBezTo>
                    <a:cubicBezTo>
                      <a:pt x="0" y="7431"/>
                      <a:pt x="7431" y="0"/>
                      <a:pt x="16599" y="0"/>
                    </a:cubicBezTo>
                    <a:cubicBezTo>
                      <a:pt x="25766" y="0"/>
                      <a:pt x="33197" y="7431"/>
                      <a:pt x="33197" y="16599"/>
                    </a:cubicBezTo>
                    <a:close/>
                  </a:path>
                </a:pathLst>
              </a:custGeom>
              <a:solidFill>
                <a:srgbClr val="50E6FF"/>
              </a:solidFill>
              <a:ln w="22754" cap="flat">
                <a:noFill/>
                <a:prstDash val="solid"/>
                <a:miter/>
              </a:ln>
            </p:spPr>
            <p:txBody>
              <a:bodyPr rtlCol="0" anchor="ctr"/>
              <a:lstStyle/>
              <a:p>
                <a:endParaRPr lang="en-US" sz="1100"/>
              </a:p>
            </p:txBody>
          </p:sp>
          <p:sp>
            <p:nvSpPr>
              <p:cNvPr id="43" name="Freeform: Shape 42">
                <a:extLst>
                  <a:ext uri="{FF2B5EF4-FFF2-40B4-BE49-F238E27FC236}">
                    <a16:creationId xmlns:a16="http://schemas.microsoft.com/office/drawing/2014/main" id="{48065C8E-C7CF-442D-AD28-59B589911810}"/>
                  </a:ext>
                </a:extLst>
              </p:cNvPr>
              <p:cNvSpPr/>
              <p:nvPr/>
            </p:nvSpPr>
            <p:spPr>
              <a:xfrm>
                <a:off x="3195958" y="2359191"/>
                <a:ext cx="33197" cy="33197"/>
              </a:xfrm>
              <a:custGeom>
                <a:avLst/>
                <a:gdLst>
                  <a:gd name="connsiteX0" fmla="*/ 33197 w 33197"/>
                  <a:gd name="connsiteY0" fmla="*/ 16599 h 33197"/>
                  <a:gd name="connsiteX1" fmla="*/ 16599 w 33197"/>
                  <a:gd name="connsiteY1" fmla="*/ 33197 h 33197"/>
                  <a:gd name="connsiteX2" fmla="*/ 0 w 33197"/>
                  <a:gd name="connsiteY2" fmla="*/ 16599 h 33197"/>
                  <a:gd name="connsiteX3" fmla="*/ 16599 w 33197"/>
                  <a:gd name="connsiteY3" fmla="*/ 0 h 33197"/>
                  <a:gd name="connsiteX4" fmla="*/ 33197 w 33197"/>
                  <a:gd name="connsiteY4" fmla="*/ 16599 h 3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97" h="33197">
                    <a:moveTo>
                      <a:pt x="33197" y="16599"/>
                    </a:moveTo>
                    <a:cubicBezTo>
                      <a:pt x="33197" y="25766"/>
                      <a:pt x="25766" y="33197"/>
                      <a:pt x="16599" y="33197"/>
                    </a:cubicBezTo>
                    <a:cubicBezTo>
                      <a:pt x="7431" y="33197"/>
                      <a:pt x="0" y="25766"/>
                      <a:pt x="0" y="16599"/>
                    </a:cubicBezTo>
                    <a:cubicBezTo>
                      <a:pt x="0" y="7431"/>
                      <a:pt x="7431" y="0"/>
                      <a:pt x="16599" y="0"/>
                    </a:cubicBezTo>
                    <a:cubicBezTo>
                      <a:pt x="25766" y="0"/>
                      <a:pt x="33197" y="7431"/>
                      <a:pt x="33197" y="16599"/>
                    </a:cubicBezTo>
                    <a:close/>
                  </a:path>
                </a:pathLst>
              </a:custGeom>
              <a:solidFill>
                <a:srgbClr val="50E6FF"/>
              </a:solidFill>
              <a:ln w="22754" cap="flat">
                <a:noFill/>
                <a:prstDash val="solid"/>
                <a:miter/>
              </a:ln>
            </p:spPr>
            <p:txBody>
              <a:bodyPr rtlCol="0" anchor="ctr"/>
              <a:lstStyle/>
              <a:p>
                <a:endParaRPr lang="en-US" sz="1100"/>
              </a:p>
            </p:txBody>
          </p:sp>
        </p:grpSp>
        <p:pic>
          <p:nvPicPr>
            <p:cNvPr id="49" name="Graphic 48">
              <a:extLst>
                <a:ext uri="{FF2B5EF4-FFF2-40B4-BE49-F238E27FC236}">
                  <a16:creationId xmlns:a16="http://schemas.microsoft.com/office/drawing/2014/main" id="{2E09B2AC-231D-40F5-9772-0A8BDE807372}"/>
                </a:ext>
              </a:extLst>
            </p:cNvPr>
            <p:cNvPicPr>
              <a:picLocks noChangeAspect="1"/>
            </p:cNvPicPr>
            <p:nvPr/>
          </p:nvPicPr>
          <p:blipFill>
            <a:blip r:embed="rId3">
              <a:extLst>
                <a:ext uri="{96DAC541-7B7A-43D3-8B79-37D633B846F1}">
                  <asvg:svgBlip xmlns:asvg="http://schemas.microsoft.com/office/drawing/2016/SVG/main" r:embed="rId4"/>
                </a:ext>
              </a:extLst>
            </a:blip>
            <a:srcRect l="49446" t="42205"/>
            <a:stretch>
              <a:fillRect/>
            </a:stretch>
          </p:blipFill>
          <p:spPr>
            <a:xfrm>
              <a:off x="7018379" y="3569186"/>
              <a:ext cx="243657" cy="278562"/>
            </a:xfrm>
            <a:custGeom>
              <a:avLst/>
              <a:gdLst>
                <a:gd name="connsiteX0" fmla="*/ 654535 w 1104804"/>
                <a:gd name="connsiteY0" fmla="*/ 0 h 1263067"/>
                <a:gd name="connsiteX1" fmla="*/ 1104804 w 1104804"/>
                <a:gd name="connsiteY1" fmla="*/ 0 h 1263067"/>
                <a:gd name="connsiteX2" fmla="*/ 1104804 w 1104804"/>
                <a:gd name="connsiteY2" fmla="*/ 1263067 h 1263067"/>
                <a:gd name="connsiteX3" fmla="*/ 0 w 1104804"/>
                <a:gd name="connsiteY3" fmla="*/ 1263067 h 1263067"/>
                <a:gd name="connsiteX4" fmla="*/ 0 w 1104804"/>
                <a:gd name="connsiteY4" fmla="*/ 700456 h 1263067"/>
                <a:gd name="connsiteX5" fmla="*/ 9796 w 1104804"/>
                <a:gd name="connsiteY5" fmla="*/ 700456 h 1263067"/>
                <a:gd name="connsiteX6" fmla="*/ 9796 w 1104804"/>
                <a:gd name="connsiteY6" fmla="*/ 172186 h 1263067"/>
                <a:gd name="connsiteX7" fmla="*/ 27200 w 1104804"/>
                <a:gd name="connsiteY7" fmla="*/ 138245 h 1263067"/>
                <a:gd name="connsiteX8" fmla="*/ 40306 w 1104804"/>
                <a:gd name="connsiteY8" fmla="*/ 124844 h 1263067"/>
                <a:gd name="connsiteX9" fmla="*/ 94273 w 1104804"/>
                <a:gd name="connsiteY9" fmla="*/ 90641 h 1263067"/>
                <a:gd name="connsiteX10" fmla="*/ 223635 w 1104804"/>
                <a:gd name="connsiteY10" fmla="*/ 43478 h 126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4804" h="1263067">
                  <a:moveTo>
                    <a:pt x="654535" y="0"/>
                  </a:moveTo>
                  <a:lnTo>
                    <a:pt x="1104804" y="0"/>
                  </a:lnTo>
                  <a:lnTo>
                    <a:pt x="1104804" y="1263067"/>
                  </a:lnTo>
                  <a:lnTo>
                    <a:pt x="0" y="1263067"/>
                  </a:lnTo>
                  <a:lnTo>
                    <a:pt x="0" y="700456"/>
                  </a:lnTo>
                  <a:lnTo>
                    <a:pt x="9796" y="700456"/>
                  </a:lnTo>
                  <a:lnTo>
                    <a:pt x="9796" y="172186"/>
                  </a:lnTo>
                  <a:lnTo>
                    <a:pt x="27200" y="138245"/>
                  </a:lnTo>
                  <a:lnTo>
                    <a:pt x="40306" y="124844"/>
                  </a:lnTo>
                  <a:lnTo>
                    <a:pt x="94273" y="90641"/>
                  </a:lnTo>
                  <a:lnTo>
                    <a:pt x="223635" y="43478"/>
                  </a:lnTo>
                  <a:close/>
                </a:path>
              </a:pathLst>
            </a:custGeom>
          </p:spPr>
        </p:pic>
      </p:grpSp>
      <p:pic>
        <p:nvPicPr>
          <p:cNvPr id="51" name="Graphic 50" descr="Kubernetes">
            <a:extLst>
              <a:ext uri="{FF2B5EF4-FFF2-40B4-BE49-F238E27FC236}">
                <a16:creationId xmlns:a16="http://schemas.microsoft.com/office/drawing/2014/main" id="{BFFCD73D-6DE7-48DF-BF66-41F2D172FA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83679" y="1960075"/>
            <a:ext cx="562653" cy="562653"/>
          </a:xfrm>
          <a:prstGeom prst="rect">
            <a:avLst/>
          </a:prstGeom>
        </p:spPr>
      </p:pic>
      <p:sp>
        <p:nvSpPr>
          <p:cNvPr id="52" name="TextBox 51">
            <a:extLst>
              <a:ext uri="{FF2B5EF4-FFF2-40B4-BE49-F238E27FC236}">
                <a16:creationId xmlns:a16="http://schemas.microsoft.com/office/drawing/2014/main" id="{16FB8D9B-C584-4DCF-9A02-F9E97258A59C}"/>
              </a:ext>
            </a:extLst>
          </p:cNvPr>
          <p:cNvSpPr txBox="1"/>
          <p:nvPr/>
        </p:nvSpPr>
        <p:spPr>
          <a:xfrm>
            <a:off x="7732649" y="2676251"/>
            <a:ext cx="1095961" cy="430887"/>
          </a:xfrm>
          <a:prstGeom prst="rect">
            <a:avLst/>
          </a:prstGeom>
          <a:solidFill>
            <a:schemeClr val="accent2"/>
          </a:solidFill>
        </p:spPr>
        <p:txBody>
          <a:bodyPr wrap="square" lIns="18288" tIns="45720" rIns="18288" bIns="45720" rtlCol="0">
            <a:spAutoFit/>
          </a:bodyPr>
          <a:lstStyle/>
          <a:p>
            <a:pPr algn="ctr"/>
            <a:r>
              <a:rPr lang="en-US" sz="1100"/>
              <a:t>Event </a:t>
            </a:r>
            <a:br>
              <a:rPr lang="en-US" sz="1100"/>
            </a:br>
            <a:r>
              <a:rPr lang="en-US" sz="1100"/>
              <a:t>ingestion</a:t>
            </a:r>
          </a:p>
        </p:txBody>
      </p:sp>
      <p:sp>
        <p:nvSpPr>
          <p:cNvPr id="54" name="TextBox 53">
            <a:extLst>
              <a:ext uri="{FF2B5EF4-FFF2-40B4-BE49-F238E27FC236}">
                <a16:creationId xmlns:a16="http://schemas.microsoft.com/office/drawing/2014/main" id="{78298BB3-0CBA-453A-A921-125DEB8E14F0}"/>
              </a:ext>
            </a:extLst>
          </p:cNvPr>
          <p:cNvSpPr txBox="1"/>
          <p:nvPr/>
        </p:nvSpPr>
        <p:spPr>
          <a:xfrm>
            <a:off x="8920969" y="2676251"/>
            <a:ext cx="1225537" cy="430887"/>
          </a:xfrm>
          <a:prstGeom prst="rect">
            <a:avLst/>
          </a:prstGeom>
          <a:solidFill>
            <a:schemeClr val="accent2"/>
          </a:solidFill>
        </p:spPr>
        <p:txBody>
          <a:bodyPr wrap="square" lIns="18288" tIns="45720" rIns="18288" bIns="45720" rtlCol="0">
            <a:spAutoFit/>
          </a:bodyPr>
          <a:lstStyle/>
          <a:p>
            <a:pPr algn="ctr"/>
            <a:r>
              <a:rPr lang="en-US" sz="1100"/>
              <a:t>Parcel </a:t>
            </a:r>
          </a:p>
          <a:p>
            <a:pPr algn="ctr"/>
            <a:r>
              <a:rPr lang="en-US" sz="1100"/>
              <a:t>Processing</a:t>
            </a:r>
          </a:p>
        </p:txBody>
      </p:sp>
      <p:sp>
        <p:nvSpPr>
          <p:cNvPr id="55" name="TextBox 54">
            <a:extLst>
              <a:ext uri="{FF2B5EF4-FFF2-40B4-BE49-F238E27FC236}">
                <a16:creationId xmlns:a16="http://schemas.microsoft.com/office/drawing/2014/main" id="{B15F3851-9EF4-42AD-8E79-312AFFDF72A2}"/>
              </a:ext>
            </a:extLst>
          </p:cNvPr>
          <p:cNvSpPr txBox="1"/>
          <p:nvPr/>
        </p:nvSpPr>
        <p:spPr>
          <a:xfrm>
            <a:off x="10298604" y="2676251"/>
            <a:ext cx="1181653" cy="430887"/>
          </a:xfrm>
          <a:prstGeom prst="rect">
            <a:avLst/>
          </a:prstGeom>
          <a:solidFill>
            <a:schemeClr val="accent2"/>
          </a:solidFill>
        </p:spPr>
        <p:txBody>
          <a:bodyPr wrap="square" lIns="18288" tIns="45720" rIns="18288" bIns="45720" rtlCol="0">
            <a:spAutoFit/>
          </a:bodyPr>
          <a:lstStyle/>
          <a:p>
            <a:pPr algn="ctr"/>
            <a:r>
              <a:rPr lang="en-US" sz="1100"/>
              <a:t>Parcel Master </a:t>
            </a:r>
          </a:p>
          <a:p>
            <a:pPr algn="ctr"/>
            <a:r>
              <a:rPr lang="en-US" sz="1100"/>
              <a:t>Processing</a:t>
            </a:r>
          </a:p>
        </p:txBody>
      </p:sp>
      <p:sp>
        <p:nvSpPr>
          <p:cNvPr id="56" name="TextBox 55">
            <a:extLst>
              <a:ext uri="{FF2B5EF4-FFF2-40B4-BE49-F238E27FC236}">
                <a16:creationId xmlns:a16="http://schemas.microsoft.com/office/drawing/2014/main" id="{9CFD5B97-EB90-4104-A9D4-D5BC6B091C21}"/>
              </a:ext>
            </a:extLst>
          </p:cNvPr>
          <p:cNvSpPr txBox="1"/>
          <p:nvPr/>
        </p:nvSpPr>
        <p:spPr>
          <a:xfrm>
            <a:off x="7732649" y="3259350"/>
            <a:ext cx="2413858" cy="454170"/>
          </a:xfrm>
          <a:prstGeom prst="rect">
            <a:avLst/>
          </a:prstGeom>
          <a:solidFill>
            <a:schemeClr val="accent2"/>
          </a:solidFill>
        </p:spPr>
        <p:txBody>
          <a:bodyPr wrap="square" lIns="18288" tIns="45720" rIns="18288" bIns="45720" rtlCol="0" anchor="ctr">
            <a:noAutofit/>
          </a:bodyPr>
          <a:lstStyle/>
          <a:p>
            <a:pPr algn="ctr"/>
            <a:r>
              <a:rPr lang="en-US" sz="1100"/>
              <a:t>Master data ingestion</a:t>
            </a:r>
          </a:p>
        </p:txBody>
      </p:sp>
      <p:sp>
        <p:nvSpPr>
          <p:cNvPr id="57" name="TextBox 56">
            <a:extLst>
              <a:ext uri="{FF2B5EF4-FFF2-40B4-BE49-F238E27FC236}">
                <a16:creationId xmlns:a16="http://schemas.microsoft.com/office/drawing/2014/main" id="{B562626E-D4A9-41BA-A5E9-7286D8D5E1FC}"/>
              </a:ext>
            </a:extLst>
          </p:cNvPr>
          <p:cNvSpPr txBox="1"/>
          <p:nvPr/>
        </p:nvSpPr>
        <p:spPr>
          <a:xfrm>
            <a:off x="10298604" y="3264061"/>
            <a:ext cx="1181653" cy="430887"/>
          </a:xfrm>
          <a:prstGeom prst="rect">
            <a:avLst/>
          </a:prstGeom>
          <a:solidFill>
            <a:schemeClr val="accent2"/>
          </a:solidFill>
        </p:spPr>
        <p:txBody>
          <a:bodyPr wrap="square" lIns="18288" tIns="45720" rIns="18288" bIns="45720" rtlCol="0">
            <a:spAutoFit/>
          </a:bodyPr>
          <a:lstStyle/>
          <a:p>
            <a:pPr algn="ctr"/>
            <a:r>
              <a:rPr lang="en-US" sz="1100"/>
              <a:t>Event store </a:t>
            </a:r>
            <a:br>
              <a:rPr lang="en-US" sz="1100"/>
            </a:br>
            <a:r>
              <a:rPr lang="en-US" sz="1100"/>
              <a:t>maintenance</a:t>
            </a:r>
          </a:p>
        </p:txBody>
      </p:sp>
      <p:cxnSp>
        <p:nvCxnSpPr>
          <p:cNvPr id="61" name="Straight Arrow Connector 60">
            <a:extLst>
              <a:ext uri="{FF2B5EF4-FFF2-40B4-BE49-F238E27FC236}">
                <a16:creationId xmlns:a16="http://schemas.microsoft.com/office/drawing/2014/main" id="{58D5F639-2D26-410D-8DC8-E4352B014341}"/>
              </a:ext>
              <a:ext uri="{C183D7F6-B498-43B3-948B-1728B52AA6E4}">
                <adec:decorative xmlns:adec="http://schemas.microsoft.com/office/drawing/2017/decorative" val="1"/>
              </a:ext>
            </a:extLst>
          </p:cNvPr>
          <p:cNvCxnSpPr>
            <a:cxnSpLocks/>
          </p:cNvCxnSpPr>
          <p:nvPr/>
        </p:nvCxnSpPr>
        <p:spPr>
          <a:xfrm>
            <a:off x="5816228" y="3224618"/>
            <a:ext cx="1723362" cy="0"/>
          </a:xfrm>
          <a:prstGeom prst="straightConnector1">
            <a:avLst/>
          </a:prstGeom>
          <a:ln cap="rnd">
            <a:solidFill>
              <a:schemeClr val="accent1"/>
            </a:solidFill>
            <a:headEnd type="none" w="sm" len="sm"/>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54EA21D-3788-4CA3-8E48-4FBFDC61E29C}"/>
              </a:ext>
            </a:extLst>
          </p:cNvPr>
          <p:cNvSpPr txBox="1"/>
          <p:nvPr/>
        </p:nvSpPr>
        <p:spPr>
          <a:xfrm>
            <a:off x="6308105" y="3487536"/>
            <a:ext cx="916297" cy="338554"/>
          </a:xfrm>
          <a:prstGeom prst="rect">
            <a:avLst/>
          </a:prstGeom>
          <a:noFill/>
        </p:spPr>
        <p:txBody>
          <a:bodyPr wrap="square" lIns="0" tIns="0" rIns="0" bIns="0" rtlCol="0">
            <a:spAutoFit/>
          </a:bodyPr>
          <a:lstStyle/>
          <a:p>
            <a:pPr algn="ctr"/>
            <a:r>
              <a:rPr lang="en-US" sz="1100"/>
              <a:t>Azure</a:t>
            </a:r>
          </a:p>
          <a:p>
            <a:pPr algn="ctr"/>
            <a:r>
              <a:rPr lang="en-US" sz="1100"/>
              <a:t>Load Balancer</a:t>
            </a:r>
          </a:p>
        </p:txBody>
      </p:sp>
      <p:pic>
        <p:nvPicPr>
          <p:cNvPr id="34" name="Graphic 33" descr="Load Balancer">
            <a:extLst>
              <a:ext uri="{FF2B5EF4-FFF2-40B4-BE49-F238E27FC236}">
                <a16:creationId xmlns:a16="http://schemas.microsoft.com/office/drawing/2014/main" id="{D36639A7-33D4-44E1-A371-D06BAD8E50C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68152" y="2912270"/>
            <a:ext cx="596204" cy="596204"/>
          </a:xfrm>
          <a:prstGeom prst="rect">
            <a:avLst/>
          </a:prstGeom>
        </p:spPr>
      </p:pic>
      <p:cxnSp>
        <p:nvCxnSpPr>
          <p:cNvPr id="64" name="Straight Arrow Connector 63">
            <a:extLst>
              <a:ext uri="{FF2B5EF4-FFF2-40B4-BE49-F238E27FC236}">
                <a16:creationId xmlns:a16="http://schemas.microsoft.com/office/drawing/2014/main" id="{7E97EE5D-51D1-4B3D-8CA0-25E18A9A2620}"/>
              </a:ext>
              <a:ext uri="{C183D7F6-B498-43B3-948B-1728B52AA6E4}">
                <adec:decorative xmlns:adec="http://schemas.microsoft.com/office/drawing/2017/decorative" val="1"/>
              </a:ext>
            </a:extLst>
          </p:cNvPr>
          <p:cNvCxnSpPr>
            <a:cxnSpLocks/>
          </p:cNvCxnSpPr>
          <p:nvPr/>
        </p:nvCxnSpPr>
        <p:spPr>
          <a:xfrm flipV="1">
            <a:off x="5354466" y="3702117"/>
            <a:ext cx="0" cy="350934"/>
          </a:xfrm>
          <a:prstGeom prst="straightConnector1">
            <a:avLst/>
          </a:prstGeom>
          <a:ln cap="rnd">
            <a:solidFill>
              <a:schemeClr val="accent1"/>
            </a:solidFill>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B0E74D9-0A36-4C7C-845A-C43659C09F8C}"/>
              </a:ext>
              <a:ext uri="{C183D7F6-B498-43B3-948B-1728B52AA6E4}">
                <adec:decorative xmlns:adec="http://schemas.microsoft.com/office/drawing/2017/decorative" val="1"/>
              </a:ext>
            </a:extLst>
          </p:cNvPr>
          <p:cNvCxnSpPr>
            <a:cxnSpLocks/>
          </p:cNvCxnSpPr>
          <p:nvPr/>
        </p:nvCxnSpPr>
        <p:spPr>
          <a:xfrm>
            <a:off x="5354466" y="2377524"/>
            <a:ext cx="0" cy="350934"/>
          </a:xfrm>
          <a:prstGeom prst="straightConnector1">
            <a:avLst/>
          </a:prstGeom>
          <a:ln cap="rnd">
            <a:solidFill>
              <a:schemeClr val="accent1"/>
            </a:solidFill>
            <a:headEnd type="none" w="sm" len="sm"/>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53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CB9F5CA3-30BE-4576-84BC-0B80070DB09E}"/>
              </a:ext>
            </a:extLst>
          </p:cNvPr>
          <p:cNvSpPr/>
          <p:nvPr/>
        </p:nvSpPr>
        <p:spPr bwMode="auto">
          <a:xfrm>
            <a:off x="1585916" y="2918450"/>
            <a:ext cx="857497" cy="1610944"/>
          </a:xfrm>
          <a:prstGeom prst="rect">
            <a:avLst/>
          </a:pr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900">
                <a:solidFill>
                  <a:schemeClr val="accent1"/>
                </a:solidFill>
                <a:latin typeface="+mj-lt"/>
              </a:rPr>
              <a:t>Producers</a:t>
            </a:r>
            <a:endParaRPr lang="en-US" sz="900">
              <a:solidFill>
                <a:schemeClr val="accent1"/>
              </a:solidFill>
              <a:cs typeface="Segoe UI" pitchFamily="34" charset="0"/>
            </a:endParaRPr>
          </a:p>
        </p:txBody>
      </p:sp>
      <p:sp>
        <p:nvSpPr>
          <p:cNvPr id="11270" name="Text Placeholder 11269">
            <a:extLst>
              <a:ext uri="{FF2B5EF4-FFF2-40B4-BE49-F238E27FC236}">
                <a16:creationId xmlns:a16="http://schemas.microsoft.com/office/drawing/2014/main" id="{059698C3-A523-426A-BB6D-950A5FDF8585}"/>
              </a:ext>
            </a:extLst>
          </p:cNvPr>
          <p:cNvSpPr>
            <a:spLocks noGrp="1"/>
          </p:cNvSpPr>
          <p:nvPr>
            <p:ph type="body" sz="quarter" idx="10"/>
          </p:nvPr>
        </p:nvSpPr>
        <p:spPr>
          <a:xfrm>
            <a:off x="588263" y="1257301"/>
            <a:ext cx="5923886" cy="938077"/>
          </a:xfrm>
        </p:spPr>
        <p:txBody>
          <a:bodyPr/>
          <a:lstStyle/>
          <a:p>
            <a:pPr lvl="1"/>
            <a:r>
              <a:rPr lang="en-US" sz="1600" b="1">
                <a:solidFill>
                  <a:schemeClr val="accent1"/>
                </a:solidFill>
              </a:rPr>
              <a:t>Cloud9, </a:t>
            </a:r>
            <a:r>
              <a:rPr lang="en-US"/>
              <a:t>a top esports competitor, relies on data and analytics to inform the way their players train, strategize, and compete. Their Game Insights Platform, built on Azure, is a great example for companies across industries seeking to harness data for business intelligence. </a:t>
            </a:r>
            <a:r>
              <a:rPr lang="en-US">
                <a:hlinkClick r:id="rId3"/>
              </a:rPr>
              <a:t>case study here</a:t>
            </a:r>
            <a:endParaRPr lang="en-US"/>
          </a:p>
        </p:txBody>
      </p:sp>
      <p:sp>
        <p:nvSpPr>
          <p:cNvPr id="2" name="Title 1">
            <a:extLst>
              <a:ext uri="{FF2B5EF4-FFF2-40B4-BE49-F238E27FC236}">
                <a16:creationId xmlns:a16="http://schemas.microsoft.com/office/drawing/2014/main" id="{4640CC73-7926-49FE-98F5-68CDB1CD01D7}"/>
              </a:ext>
            </a:extLst>
          </p:cNvPr>
          <p:cNvSpPr>
            <a:spLocks noGrp="1"/>
          </p:cNvSpPr>
          <p:nvPr>
            <p:ph type="title"/>
          </p:nvPr>
        </p:nvSpPr>
        <p:spPr>
          <a:xfrm>
            <a:off x="588263" y="457200"/>
            <a:ext cx="5923886" cy="492443"/>
          </a:xfrm>
        </p:spPr>
        <p:txBody>
          <a:bodyPr/>
          <a:lstStyle/>
          <a:p>
            <a:r>
              <a:rPr lang="en-US"/>
              <a:t>Gaming Insights Platform</a:t>
            </a:r>
          </a:p>
        </p:txBody>
      </p:sp>
      <p:sp>
        <p:nvSpPr>
          <p:cNvPr id="11271" name="Text Placeholder 11270">
            <a:extLst>
              <a:ext uri="{FF2B5EF4-FFF2-40B4-BE49-F238E27FC236}">
                <a16:creationId xmlns:a16="http://schemas.microsoft.com/office/drawing/2014/main" id="{BF394984-920D-4AFB-A3DB-38C267EA233C}"/>
              </a:ext>
            </a:extLst>
          </p:cNvPr>
          <p:cNvSpPr>
            <a:spLocks noGrp="1"/>
          </p:cNvSpPr>
          <p:nvPr>
            <p:ph type="body" sz="quarter" idx="11"/>
          </p:nvPr>
        </p:nvSpPr>
        <p:spPr>
          <a:xfrm>
            <a:off x="6938853" y="1676400"/>
            <a:ext cx="4959460" cy="1459502"/>
          </a:xfrm>
        </p:spPr>
        <p:txBody>
          <a:bodyPr/>
          <a:lstStyle/>
          <a:p>
            <a:r>
              <a:rPr lang="en-US"/>
              <a:t>Data as a competitive advantage</a:t>
            </a:r>
          </a:p>
          <a:p>
            <a:pPr lvl="1"/>
            <a:r>
              <a:rPr lang="en-US"/>
              <a:t>Using Azure, Cloud9 built a real-time dashboard to help coaches and players track wins, strategies, matches, and trends over time.</a:t>
            </a:r>
          </a:p>
          <a:p>
            <a:pPr lvl="1"/>
            <a:r>
              <a:rPr lang="en-US"/>
              <a:t>Cloud9 chose Azure Database for PostgreSQL as the primary database to store positional information because of PostgreSQL’s rich geolocation analysis features.</a:t>
            </a:r>
          </a:p>
          <a:p>
            <a:pPr lvl="1"/>
            <a:r>
              <a:rPr lang="en-US"/>
              <a:t>A machine learning model analyzes videos of gameplay and identifies interesting parts, storing the output in Azure Database for PostgreSQL.</a:t>
            </a:r>
          </a:p>
          <a:p>
            <a:pPr lvl="1"/>
            <a:r>
              <a:rPr lang="en-US"/>
              <a:t>By using a fully managed Postgres service, Cloud9 gains intelligent performance, security, and scalability without having to manage the database themselves.</a:t>
            </a:r>
          </a:p>
          <a:p>
            <a:pPr lvl="1"/>
            <a:r>
              <a:rPr lang="en-US"/>
              <a:t>Azure Database for PostgreSQL seamlessly integrates with services like Azure Functions and Power BI.</a:t>
            </a:r>
          </a:p>
        </p:txBody>
      </p:sp>
      <p:sp>
        <p:nvSpPr>
          <p:cNvPr id="11272" name="Text Placeholder 11271">
            <a:extLst>
              <a:ext uri="{FF2B5EF4-FFF2-40B4-BE49-F238E27FC236}">
                <a16:creationId xmlns:a16="http://schemas.microsoft.com/office/drawing/2014/main" id="{4C0AE1ED-5335-4517-8F97-ADF05ED051F6}"/>
              </a:ext>
            </a:extLst>
          </p:cNvPr>
          <p:cNvSpPr>
            <a:spLocks noGrp="1"/>
          </p:cNvSpPr>
          <p:nvPr>
            <p:ph type="body" sz="quarter" idx="13"/>
          </p:nvPr>
        </p:nvSpPr>
        <p:spPr>
          <a:xfrm>
            <a:off x="8186738" y="103163"/>
            <a:ext cx="3711575" cy="1154162"/>
          </a:xfrm>
        </p:spPr>
        <p:txBody>
          <a:bodyPr/>
          <a:lstStyle/>
          <a:p>
            <a:r>
              <a:rPr lang="en-US"/>
              <a:t>“We started by asking, what is the most important data we can act on that is not otherwise available to us? Then we built a pipeline on Azure to automate the process of finding it, capturing it, and making it usable.” </a:t>
            </a:r>
          </a:p>
          <a:p>
            <a:pPr lvl="1"/>
            <a:r>
              <a:rPr lang="en-US"/>
              <a:t>– Mike Downey, Director of Sports Technology, Cloud9</a:t>
            </a:r>
          </a:p>
        </p:txBody>
      </p:sp>
      <p:sp>
        <p:nvSpPr>
          <p:cNvPr id="11273" name="Text Placeholder 11272">
            <a:extLst>
              <a:ext uri="{FF2B5EF4-FFF2-40B4-BE49-F238E27FC236}">
                <a16:creationId xmlns:a16="http://schemas.microsoft.com/office/drawing/2014/main" id="{22FDBE93-BE7B-4B44-ADD3-CCE96FEFCEB0}"/>
              </a:ext>
            </a:extLst>
          </p:cNvPr>
          <p:cNvSpPr>
            <a:spLocks noGrp="1"/>
          </p:cNvSpPr>
          <p:nvPr>
            <p:ph type="body" sz="quarter" idx="14"/>
          </p:nvPr>
        </p:nvSpPr>
        <p:spPr>
          <a:xfrm>
            <a:off x="6096001" y="6366717"/>
            <a:ext cx="5717830" cy="197596"/>
          </a:xfrm>
        </p:spPr>
        <p:txBody>
          <a:bodyPr/>
          <a:lstStyle/>
          <a:p>
            <a:r>
              <a:rPr lang="en-US"/>
              <a:t>Read the </a:t>
            </a:r>
            <a:r>
              <a:rPr lang="en-US">
                <a:hlinkClick r:id="rId4"/>
              </a:rPr>
              <a:t>case study </a:t>
            </a:r>
            <a:r>
              <a:rPr lang="en-US"/>
              <a:t>and watch </a:t>
            </a:r>
            <a:r>
              <a:rPr lang="en-US">
                <a:hlinkClick r:id="rId5"/>
              </a:rPr>
              <a:t>the video </a:t>
            </a:r>
            <a:r>
              <a:rPr lang="en-US"/>
              <a:t>to learn more</a:t>
            </a:r>
          </a:p>
        </p:txBody>
      </p:sp>
      <p:pic>
        <p:nvPicPr>
          <p:cNvPr id="6" name="Picture 2" descr="See the source image">
            <a:extLst>
              <a:ext uri="{FF2B5EF4-FFF2-40B4-BE49-F238E27FC236}">
                <a16:creationId xmlns:a16="http://schemas.microsoft.com/office/drawing/2014/main" id="{86181837-5128-4E43-BBD6-CEB8528814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7123" y="293687"/>
            <a:ext cx="1048784" cy="76909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D9E6D8C-153A-4330-BC41-435F867D9D93}"/>
              </a:ext>
            </a:extLst>
          </p:cNvPr>
          <p:cNvSpPr txBox="1"/>
          <p:nvPr/>
        </p:nvSpPr>
        <p:spPr>
          <a:xfrm>
            <a:off x="2802255" y="5988080"/>
            <a:ext cx="630382" cy="275278"/>
          </a:xfrm>
          <a:prstGeom prst="rect">
            <a:avLst/>
          </a:prstGeom>
          <a:noFill/>
        </p:spPr>
        <p:txBody>
          <a:bodyPr wrap="square" lIns="0" tIns="0" rIns="0" bIns="0" rtlCol="0">
            <a:spAutoFit/>
          </a:bodyPr>
          <a:lstStyle>
            <a:defPPr>
              <a:defRPr lang="en-US"/>
            </a:defPPr>
            <a:lvl1pPr algn="ctr">
              <a:lnSpc>
                <a:spcPct val="90000"/>
              </a:lnSpc>
              <a:defRPr sz="800">
                <a:solidFill>
                  <a:schemeClr val="accent1"/>
                </a:solidFill>
                <a:latin typeface="+mj-lt"/>
              </a:defRPr>
            </a:lvl1pPr>
          </a:lstStyle>
          <a:p>
            <a:r>
              <a:rPr lang="en-US" sz="900">
                <a:solidFill>
                  <a:schemeClr val="tx1"/>
                </a:solidFill>
              </a:rPr>
              <a:t>Azure Monitor</a:t>
            </a:r>
          </a:p>
        </p:txBody>
      </p:sp>
      <p:sp>
        <p:nvSpPr>
          <p:cNvPr id="30" name="TextBox 29">
            <a:extLst>
              <a:ext uri="{FF2B5EF4-FFF2-40B4-BE49-F238E27FC236}">
                <a16:creationId xmlns:a16="http://schemas.microsoft.com/office/drawing/2014/main" id="{BBB13A97-C257-473C-BE21-F475FD19BAD6}"/>
              </a:ext>
            </a:extLst>
          </p:cNvPr>
          <p:cNvSpPr txBox="1"/>
          <p:nvPr/>
        </p:nvSpPr>
        <p:spPr>
          <a:xfrm>
            <a:off x="328956" y="5682729"/>
            <a:ext cx="603682" cy="275278"/>
          </a:xfrm>
          <a:prstGeom prst="rect">
            <a:avLst/>
          </a:prstGeom>
          <a:noFill/>
        </p:spPr>
        <p:txBody>
          <a:bodyPr wrap="square" lIns="0" tIns="0" rIns="0" bIns="0" rtlCol="0">
            <a:spAutoFit/>
          </a:bodyPr>
          <a:lstStyle>
            <a:defPPr>
              <a:defRPr lang="en-US"/>
            </a:defPPr>
            <a:lvl1pPr algn="ctr">
              <a:lnSpc>
                <a:spcPct val="90000"/>
              </a:lnSpc>
              <a:defRPr sz="800">
                <a:solidFill>
                  <a:schemeClr val="accent1"/>
                </a:solidFill>
                <a:latin typeface="+mj-lt"/>
              </a:defRPr>
            </a:lvl1pPr>
          </a:lstStyle>
          <a:p>
            <a:r>
              <a:rPr lang="en-US" sz="900">
                <a:solidFill>
                  <a:schemeClr val="tx1"/>
                </a:solidFill>
              </a:rPr>
              <a:t>Azure Pipelines</a:t>
            </a:r>
          </a:p>
        </p:txBody>
      </p:sp>
      <p:sp>
        <p:nvSpPr>
          <p:cNvPr id="31" name="TextBox 30">
            <a:extLst>
              <a:ext uri="{FF2B5EF4-FFF2-40B4-BE49-F238E27FC236}">
                <a16:creationId xmlns:a16="http://schemas.microsoft.com/office/drawing/2014/main" id="{BA9C080D-1F2E-4A28-83E5-88B3A5188F5A}"/>
              </a:ext>
            </a:extLst>
          </p:cNvPr>
          <p:cNvSpPr txBox="1"/>
          <p:nvPr/>
        </p:nvSpPr>
        <p:spPr>
          <a:xfrm>
            <a:off x="1274629" y="5682729"/>
            <a:ext cx="966195" cy="412918"/>
          </a:xfrm>
          <a:prstGeom prst="rect">
            <a:avLst/>
          </a:prstGeom>
          <a:noFill/>
        </p:spPr>
        <p:txBody>
          <a:bodyPr wrap="square" lIns="0" tIns="0" rIns="0" bIns="0" rtlCol="0">
            <a:spAutoFit/>
          </a:bodyPr>
          <a:lstStyle>
            <a:defPPr>
              <a:defRPr lang="en-US"/>
            </a:defPPr>
            <a:lvl1pPr algn="ctr">
              <a:lnSpc>
                <a:spcPct val="90000"/>
              </a:lnSpc>
              <a:defRPr sz="800">
                <a:solidFill>
                  <a:schemeClr val="accent1"/>
                </a:solidFill>
                <a:latin typeface="+mj-lt"/>
              </a:defRPr>
            </a:lvl1pPr>
          </a:lstStyle>
          <a:p>
            <a:r>
              <a:rPr lang="en-US" sz="900">
                <a:solidFill>
                  <a:schemeClr val="tx1"/>
                </a:solidFill>
              </a:rPr>
              <a:t>Azure </a:t>
            </a:r>
          </a:p>
          <a:p>
            <a:r>
              <a:rPr lang="en-US" sz="900">
                <a:solidFill>
                  <a:schemeClr val="tx1"/>
                </a:solidFill>
              </a:rPr>
              <a:t>Container Registry</a:t>
            </a:r>
          </a:p>
        </p:txBody>
      </p:sp>
      <p:sp>
        <p:nvSpPr>
          <p:cNvPr id="32" name="TextBox 31">
            <a:extLst>
              <a:ext uri="{FF2B5EF4-FFF2-40B4-BE49-F238E27FC236}">
                <a16:creationId xmlns:a16="http://schemas.microsoft.com/office/drawing/2014/main" id="{1111E901-3C85-4702-961E-A5C38761410F}"/>
              </a:ext>
            </a:extLst>
          </p:cNvPr>
          <p:cNvSpPr txBox="1"/>
          <p:nvPr/>
        </p:nvSpPr>
        <p:spPr>
          <a:xfrm>
            <a:off x="2063462" y="5323112"/>
            <a:ext cx="410566" cy="275278"/>
          </a:xfrm>
          <a:prstGeom prst="rect">
            <a:avLst/>
          </a:prstGeom>
          <a:noFill/>
        </p:spPr>
        <p:txBody>
          <a:bodyPr wrap="square" lIns="0" tIns="0" rIns="0" bIns="0" rtlCol="0">
            <a:spAutoFit/>
          </a:bodyPr>
          <a:lstStyle/>
          <a:p>
            <a:pPr>
              <a:lnSpc>
                <a:spcPct val="90000"/>
              </a:lnSpc>
            </a:pPr>
            <a:r>
              <a:rPr lang="en-US" sz="900">
                <a:solidFill>
                  <a:schemeClr val="accent1"/>
                </a:solidFill>
                <a:latin typeface="+mj-lt"/>
              </a:rPr>
              <a:t>Docker Pull</a:t>
            </a:r>
          </a:p>
        </p:txBody>
      </p:sp>
      <p:sp>
        <p:nvSpPr>
          <p:cNvPr id="33" name="TextBox 32">
            <a:extLst>
              <a:ext uri="{FF2B5EF4-FFF2-40B4-BE49-F238E27FC236}">
                <a16:creationId xmlns:a16="http://schemas.microsoft.com/office/drawing/2014/main" id="{6C7E555F-10A0-4CE1-8C28-934BA9DAB213}"/>
              </a:ext>
            </a:extLst>
          </p:cNvPr>
          <p:cNvSpPr txBox="1"/>
          <p:nvPr/>
        </p:nvSpPr>
        <p:spPr>
          <a:xfrm>
            <a:off x="975440" y="5312675"/>
            <a:ext cx="417469" cy="275278"/>
          </a:xfrm>
          <a:prstGeom prst="rect">
            <a:avLst/>
          </a:prstGeom>
          <a:noFill/>
        </p:spPr>
        <p:txBody>
          <a:bodyPr wrap="square" lIns="0" tIns="0" rIns="0" bIns="0" rtlCol="0">
            <a:spAutoFit/>
          </a:bodyPr>
          <a:lstStyle/>
          <a:p>
            <a:pPr>
              <a:lnSpc>
                <a:spcPct val="90000"/>
              </a:lnSpc>
            </a:pPr>
            <a:r>
              <a:rPr lang="en-US" sz="900">
                <a:solidFill>
                  <a:schemeClr val="accent1"/>
                </a:solidFill>
                <a:latin typeface="+mj-lt"/>
              </a:rPr>
              <a:t>Docker Push</a:t>
            </a:r>
          </a:p>
        </p:txBody>
      </p:sp>
      <p:pic>
        <p:nvPicPr>
          <p:cNvPr id="35" name="Picture 34">
            <a:extLst>
              <a:ext uri="{FF2B5EF4-FFF2-40B4-BE49-F238E27FC236}">
                <a16:creationId xmlns:a16="http://schemas.microsoft.com/office/drawing/2014/main" id="{CF8A2444-52F9-4280-B64F-3C758A97BEBE}"/>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840699" y="3607250"/>
            <a:ext cx="347930" cy="228311"/>
          </a:xfrm>
          <a:prstGeom prst="rect">
            <a:avLst/>
          </a:prstGeom>
        </p:spPr>
      </p:pic>
      <p:sp>
        <p:nvSpPr>
          <p:cNvPr id="37" name="TextBox 36">
            <a:extLst>
              <a:ext uri="{FF2B5EF4-FFF2-40B4-BE49-F238E27FC236}">
                <a16:creationId xmlns:a16="http://schemas.microsoft.com/office/drawing/2014/main" id="{AB87A903-72AD-49F9-A2A5-3EB572F51CC7}"/>
              </a:ext>
            </a:extLst>
          </p:cNvPr>
          <p:cNvSpPr txBox="1"/>
          <p:nvPr/>
        </p:nvSpPr>
        <p:spPr>
          <a:xfrm>
            <a:off x="1636016" y="4319986"/>
            <a:ext cx="757296" cy="124650"/>
          </a:xfrm>
          <a:prstGeom prst="rect">
            <a:avLst/>
          </a:prstGeom>
          <a:noFill/>
        </p:spPr>
        <p:txBody>
          <a:bodyPr wrap="square" lIns="0" tIns="0" rIns="0" bIns="0" rtlCol="0">
            <a:spAutoFit/>
          </a:bodyPr>
          <a:lstStyle/>
          <a:p>
            <a:pPr algn="ctr">
              <a:lnSpc>
                <a:spcPct val="90000"/>
              </a:lnSpc>
            </a:pPr>
            <a:r>
              <a:rPr lang="en-US" sz="900">
                <a:latin typeface="+mj-lt"/>
              </a:rPr>
              <a:t>Game data</a:t>
            </a:r>
          </a:p>
        </p:txBody>
      </p:sp>
      <p:grpSp>
        <p:nvGrpSpPr>
          <p:cNvPr id="38" name="Group 37">
            <a:extLst>
              <a:ext uri="{FF2B5EF4-FFF2-40B4-BE49-F238E27FC236}">
                <a16:creationId xmlns:a16="http://schemas.microsoft.com/office/drawing/2014/main" id="{8D043432-0CEC-41C3-952E-FE004249CC71}"/>
              </a:ext>
              <a:ext uri="{C183D7F6-B498-43B3-948B-1728B52AA6E4}">
                <adec:decorative xmlns:adec="http://schemas.microsoft.com/office/drawing/2017/decorative" val="1"/>
              </a:ext>
            </a:extLst>
          </p:cNvPr>
          <p:cNvGrpSpPr/>
          <p:nvPr/>
        </p:nvGrpSpPr>
        <p:grpSpPr>
          <a:xfrm>
            <a:off x="1809439" y="3238708"/>
            <a:ext cx="410450" cy="250405"/>
            <a:chOff x="-559140" y="1261886"/>
            <a:chExt cx="472844" cy="288472"/>
          </a:xfrm>
        </p:grpSpPr>
        <p:sp>
          <p:nvSpPr>
            <p:cNvPr id="39" name="Rectangle 5">
              <a:extLst>
                <a:ext uri="{FF2B5EF4-FFF2-40B4-BE49-F238E27FC236}">
                  <a16:creationId xmlns:a16="http://schemas.microsoft.com/office/drawing/2014/main" id="{C9AFE193-07F6-45D3-A210-552CC633458B}"/>
                </a:ext>
              </a:extLst>
            </p:cNvPr>
            <p:cNvSpPr>
              <a:spLocks noChangeArrowheads="1"/>
            </p:cNvSpPr>
            <p:nvPr/>
          </p:nvSpPr>
          <p:spPr bwMode="auto">
            <a:xfrm>
              <a:off x="-512735" y="1275683"/>
              <a:ext cx="381285" cy="244576"/>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40" name="Freeform 12">
              <a:extLst>
                <a:ext uri="{FF2B5EF4-FFF2-40B4-BE49-F238E27FC236}">
                  <a16:creationId xmlns:a16="http://schemas.microsoft.com/office/drawing/2014/main" id="{7AB9456D-F312-4331-8A8E-78E5C9F9DC8A}"/>
                </a:ext>
              </a:extLst>
            </p:cNvPr>
            <p:cNvSpPr>
              <a:spLocks noEditPoints="1"/>
            </p:cNvSpPr>
            <p:nvPr/>
          </p:nvSpPr>
          <p:spPr bwMode="auto">
            <a:xfrm>
              <a:off x="-522768" y="1261886"/>
              <a:ext cx="402607" cy="273423"/>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41" name="Freeform 15">
              <a:extLst>
                <a:ext uri="{FF2B5EF4-FFF2-40B4-BE49-F238E27FC236}">
                  <a16:creationId xmlns:a16="http://schemas.microsoft.com/office/drawing/2014/main" id="{9409E1EC-E322-4F3F-A8CD-6388E7B665E6}"/>
                </a:ext>
              </a:extLst>
            </p:cNvPr>
            <p:cNvSpPr>
              <a:spLocks/>
            </p:cNvSpPr>
            <p:nvPr/>
          </p:nvSpPr>
          <p:spPr bwMode="auto">
            <a:xfrm>
              <a:off x="-559140" y="1540324"/>
              <a:ext cx="472844" cy="1003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rgbClr val="4FE4FF"/>
            </a:solidFill>
            <a:ln w="9525">
              <a:solidFill>
                <a:srgbClr val="4FE4FF"/>
              </a:solidFill>
              <a:round/>
              <a:headEnd/>
              <a:tailEnd/>
            </a:ln>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42" name="Freeform 5">
              <a:extLst>
                <a:ext uri="{FF2B5EF4-FFF2-40B4-BE49-F238E27FC236}">
                  <a16:creationId xmlns:a16="http://schemas.microsoft.com/office/drawing/2014/main" id="{54E82DA0-B640-4C58-902D-6454E821D611}"/>
                </a:ext>
              </a:extLst>
            </p:cNvPr>
            <p:cNvSpPr>
              <a:spLocks/>
            </p:cNvSpPr>
            <p:nvPr/>
          </p:nvSpPr>
          <p:spPr bwMode="auto">
            <a:xfrm>
              <a:off x="-360361" y="1446222"/>
              <a:ext cx="84138" cy="61913"/>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43" name="Freeform 6">
              <a:extLst>
                <a:ext uri="{FF2B5EF4-FFF2-40B4-BE49-F238E27FC236}">
                  <a16:creationId xmlns:a16="http://schemas.microsoft.com/office/drawing/2014/main" id="{9ABE407E-61D2-4945-9E87-7067D8EA431D}"/>
                </a:ext>
              </a:extLst>
            </p:cNvPr>
            <p:cNvSpPr>
              <a:spLocks/>
            </p:cNvSpPr>
            <p:nvPr/>
          </p:nvSpPr>
          <p:spPr bwMode="auto">
            <a:xfrm>
              <a:off x="-257174" y="1366846"/>
              <a:ext cx="49213" cy="63500"/>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44" name="Freeform 7">
              <a:extLst>
                <a:ext uri="{FF2B5EF4-FFF2-40B4-BE49-F238E27FC236}">
                  <a16:creationId xmlns:a16="http://schemas.microsoft.com/office/drawing/2014/main" id="{13416B0B-E27D-489D-BACB-F0B330400B8C}"/>
                </a:ext>
              </a:extLst>
            </p:cNvPr>
            <p:cNvSpPr>
              <a:spLocks/>
            </p:cNvSpPr>
            <p:nvPr/>
          </p:nvSpPr>
          <p:spPr bwMode="auto">
            <a:xfrm>
              <a:off x="-282574" y="1293821"/>
              <a:ext cx="63500" cy="57150"/>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45" name="Freeform 8">
              <a:extLst>
                <a:ext uri="{FF2B5EF4-FFF2-40B4-BE49-F238E27FC236}">
                  <a16:creationId xmlns:a16="http://schemas.microsoft.com/office/drawing/2014/main" id="{6FADAAD0-8F2D-444C-B4D8-DFF4EFBA2429}"/>
                </a:ext>
              </a:extLst>
            </p:cNvPr>
            <p:cNvSpPr>
              <a:spLocks/>
            </p:cNvSpPr>
            <p:nvPr/>
          </p:nvSpPr>
          <p:spPr bwMode="auto">
            <a:xfrm>
              <a:off x="-365124" y="1366846"/>
              <a:ext cx="93663" cy="63500"/>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46" name="Freeform 9">
              <a:extLst>
                <a:ext uri="{FF2B5EF4-FFF2-40B4-BE49-F238E27FC236}">
                  <a16:creationId xmlns:a16="http://schemas.microsoft.com/office/drawing/2014/main" id="{F92BA843-821E-4B89-A2AB-54B57A57B541}"/>
                </a:ext>
              </a:extLst>
            </p:cNvPr>
            <p:cNvSpPr>
              <a:spLocks/>
            </p:cNvSpPr>
            <p:nvPr/>
          </p:nvSpPr>
          <p:spPr bwMode="auto">
            <a:xfrm>
              <a:off x="-360362" y="1289057"/>
              <a:ext cx="84138" cy="61913"/>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47" name="Freeform 10">
              <a:extLst>
                <a:ext uri="{FF2B5EF4-FFF2-40B4-BE49-F238E27FC236}">
                  <a16:creationId xmlns:a16="http://schemas.microsoft.com/office/drawing/2014/main" id="{A12462AD-DDAB-47AB-AFA9-5AB11997AFCD}"/>
                </a:ext>
              </a:extLst>
            </p:cNvPr>
            <p:cNvSpPr>
              <a:spLocks/>
            </p:cNvSpPr>
            <p:nvPr/>
          </p:nvSpPr>
          <p:spPr bwMode="auto">
            <a:xfrm>
              <a:off x="-417512" y="1293819"/>
              <a:ext cx="63500" cy="57150"/>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48" name="Freeform 11">
              <a:extLst>
                <a:ext uri="{FF2B5EF4-FFF2-40B4-BE49-F238E27FC236}">
                  <a16:creationId xmlns:a16="http://schemas.microsoft.com/office/drawing/2014/main" id="{C8B8774C-1787-45E5-9F46-B59265A18F4E}"/>
                </a:ext>
              </a:extLst>
            </p:cNvPr>
            <p:cNvSpPr>
              <a:spLocks/>
            </p:cNvSpPr>
            <p:nvPr/>
          </p:nvSpPr>
          <p:spPr bwMode="auto">
            <a:xfrm>
              <a:off x="-428626" y="1366840"/>
              <a:ext cx="49213" cy="63500"/>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49" name="Freeform 12">
              <a:extLst>
                <a:ext uri="{FF2B5EF4-FFF2-40B4-BE49-F238E27FC236}">
                  <a16:creationId xmlns:a16="http://schemas.microsoft.com/office/drawing/2014/main" id="{B82EC2F4-BAFA-4AB5-9F2C-A3B797D0AFCE}"/>
                </a:ext>
              </a:extLst>
            </p:cNvPr>
            <p:cNvSpPr>
              <a:spLocks/>
            </p:cNvSpPr>
            <p:nvPr/>
          </p:nvSpPr>
          <p:spPr bwMode="auto">
            <a:xfrm>
              <a:off x="-417513" y="1446217"/>
              <a:ext cx="63500" cy="55563"/>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50" name="Freeform 13">
              <a:extLst>
                <a:ext uri="{FF2B5EF4-FFF2-40B4-BE49-F238E27FC236}">
                  <a16:creationId xmlns:a16="http://schemas.microsoft.com/office/drawing/2014/main" id="{93B51690-8E75-412D-9E0D-A1C2B0CD00B7}"/>
                </a:ext>
              </a:extLst>
            </p:cNvPr>
            <p:cNvSpPr>
              <a:spLocks/>
            </p:cNvSpPr>
            <p:nvPr/>
          </p:nvSpPr>
          <p:spPr bwMode="auto">
            <a:xfrm>
              <a:off x="-282575" y="1446213"/>
              <a:ext cx="63500" cy="55563"/>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grpSp>
      <p:grpSp>
        <p:nvGrpSpPr>
          <p:cNvPr id="51" name="Graphic 5" descr="security, camera">
            <a:extLst>
              <a:ext uri="{FF2B5EF4-FFF2-40B4-BE49-F238E27FC236}">
                <a16:creationId xmlns:a16="http://schemas.microsoft.com/office/drawing/2014/main" id="{83E1C915-578E-46D9-A733-6D4FF9F1CB4B}"/>
              </a:ext>
            </a:extLst>
          </p:cNvPr>
          <p:cNvGrpSpPr/>
          <p:nvPr/>
        </p:nvGrpSpPr>
        <p:grpSpPr>
          <a:xfrm>
            <a:off x="1857648" y="3909000"/>
            <a:ext cx="314033" cy="245135"/>
            <a:chOff x="9209383" y="4861976"/>
            <a:chExt cx="447046" cy="348965"/>
          </a:xfrm>
        </p:grpSpPr>
        <p:sp>
          <p:nvSpPr>
            <p:cNvPr id="52" name="Freeform: Shape 51">
              <a:extLst>
                <a:ext uri="{FF2B5EF4-FFF2-40B4-BE49-F238E27FC236}">
                  <a16:creationId xmlns:a16="http://schemas.microsoft.com/office/drawing/2014/main" id="{7C3CE631-C002-4C98-B28A-301D377568C1}"/>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endParaRPr lang="en-US" sz="1600"/>
            </a:p>
          </p:txBody>
        </p:sp>
        <p:sp>
          <p:nvSpPr>
            <p:cNvPr id="53" name="Freeform: Shape 52">
              <a:extLst>
                <a:ext uri="{FF2B5EF4-FFF2-40B4-BE49-F238E27FC236}">
                  <a16:creationId xmlns:a16="http://schemas.microsoft.com/office/drawing/2014/main" id="{63D87259-BA0C-464B-9EEF-C461715B1E08}"/>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endParaRPr lang="en-US" sz="1600"/>
            </a:p>
          </p:txBody>
        </p:sp>
        <p:sp>
          <p:nvSpPr>
            <p:cNvPr id="54" name="Freeform: Shape 53">
              <a:extLst>
                <a:ext uri="{FF2B5EF4-FFF2-40B4-BE49-F238E27FC236}">
                  <a16:creationId xmlns:a16="http://schemas.microsoft.com/office/drawing/2014/main" id="{73581A7F-E2F1-4078-9854-337BC392188E}"/>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endParaRPr lang="en-US" sz="1600"/>
            </a:p>
          </p:txBody>
        </p:sp>
        <p:sp>
          <p:nvSpPr>
            <p:cNvPr id="55" name="Freeform: Shape 54">
              <a:extLst>
                <a:ext uri="{FF2B5EF4-FFF2-40B4-BE49-F238E27FC236}">
                  <a16:creationId xmlns:a16="http://schemas.microsoft.com/office/drawing/2014/main" id="{2A3DA2EE-5266-45B8-A1DD-74DE9E108CA3}"/>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endParaRPr lang="en-US" sz="1600"/>
            </a:p>
          </p:txBody>
        </p:sp>
        <p:sp>
          <p:nvSpPr>
            <p:cNvPr id="56" name="Freeform: Shape 55">
              <a:extLst>
                <a:ext uri="{FF2B5EF4-FFF2-40B4-BE49-F238E27FC236}">
                  <a16:creationId xmlns:a16="http://schemas.microsoft.com/office/drawing/2014/main" id="{521DF1AB-39BD-4FB1-AB80-260E9933CA8D}"/>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endParaRPr lang="en-US" sz="1600"/>
            </a:p>
          </p:txBody>
        </p:sp>
        <p:sp>
          <p:nvSpPr>
            <p:cNvPr id="57" name="Freeform: Shape 56">
              <a:extLst>
                <a:ext uri="{FF2B5EF4-FFF2-40B4-BE49-F238E27FC236}">
                  <a16:creationId xmlns:a16="http://schemas.microsoft.com/office/drawing/2014/main" id="{41628557-3051-4418-BAC6-CE8FECAC4332}"/>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endParaRPr lang="en-US" sz="1600"/>
            </a:p>
          </p:txBody>
        </p:sp>
      </p:grpSp>
      <p:sp>
        <p:nvSpPr>
          <p:cNvPr id="15" name="Rectangle 14">
            <a:extLst>
              <a:ext uri="{FF2B5EF4-FFF2-40B4-BE49-F238E27FC236}">
                <a16:creationId xmlns:a16="http://schemas.microsoft.com/office/drawing/2014/main" id="{D4B18889-8F69-4D13-9DA5-46935082945E}"/>
              </a:ext>
            </a:extLst>
          </p:cNvPr>
          <p:cNvSpPr/>
          <p:nvPr/>
        </p:nvSpPr>
        <p:spPr bwMode="auto">
          <a:xfrm>
            <a:off x="3667282" y="2859245"/>
            <a:ext cx="857497" cy="2687176"/>
          </a:xfrm>
          <a:prstGeom prst="rect">
            <a:avLst/>
          </a:pr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146304" numCol="1" spcCol="0" rtlCol="0" fromWordArt="0" anchor="t" anchorCtr="0" forceAA="0" compatLnSpc="1">
            <a:prstTxWarp prst="textNoShape">
              <a:avLst/>
            </a:prstTxWarp>
            <a:noAutofit/>
          </a:bodyPr>
          <a:lstStyle/>
          <a:p>
            <a:pPr algn="ctr">
              <a:lnSpc>
                <a:spcPct val="90000"/>
              </a:lnSpc>
            </a:pPr>
            <a:r>
              <a:rPr lang="en-US" sz="900">
                <a:solidFill>
                  <a:schemeClr val="accent1"/>
                </a:solidFill>
                <a:latin typeface="+mj-lt"/>
              </a:rPr>
              <a:t>Event processing</a:t>
            </a:r>
          </a:p>
        </p:txBody>
      </p:sp>
      <p:sp>
        <p:nvSpPr>
          <p:cNvPr id="12" name="Rectangle 11">
            <a:extLst>
              <a:ext uri="{FF2B5EF4-FFF2-40B4-BE49-F238E27FC236}">
                <a16:creationId xmlns:a16="http://schemas.microsoft.com/office/drawing/2014/main" id="{CDF6ECE6-9008-4D1C-A6C8-1C91271504D4}"/>
              </a:ext>
            </a:extLst>
          </p:cNvPr>
          <p:cNvSpPr/>
          <p:nvPr/>
        </p:nvSpPr>
        <p:spPr bwMode="auto">
          <a:xfrm>
            <a:off x="2606342" y="2499158"/>
            <a:ext cx="2975371" cy="376988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a:solidFill>
                  <a:schemeClr val="accent1"/>
                </a:solidFill>
                <a:latin typeface="+mj-lt"/>
              </a:rPr>
              <a:t>Azure</a:t>
            </a:r>
            <a:endParaRPr lang="en-US" sz="1400" err="1">
              <a:solidFill>
                <a:srgbClr val="000000"/>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A96AF25F-7D22-4335-AEB4-F1735B035DF2}"/>
              </a:ext>
            </a:extLst>
          </p:cNvPr>
          <p:cNvSpPr/>
          <p:nvPr/>
        </p:nvSpPr>
        <p:spPr bwMode="auto">
          <a:xfrm>
            <a:off x="2688698" y="2859245"/>
            <a:ext cx="857497" cy="2687176"/>
          </a:xfrm>
          <a:prstGeom prst="rect">
            <a:avLst/>
          </a:pr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900">
                <a:solidFill>
                  <a:schemeClr val="accent1"/>
                </a:solidFill>
                <a:latin typeface="+mj-lt"/>
              </a:rPr>
              <a:t>Ingestion</a:t>
            </a:r>
            <a:endParaRPr lang="en-US" sz="900">
              <a:solidFill>
                <a:schemeClr val="accent1"/>
              </a:solidFill>
              <a:cs typeface="Segoe UI" pitchFamily="34" charset="0"/>
            </a:endParaRPr>
          </a:p>
        </p:txBody>
      </p:sp>
      <p:sp>
        <p:nvSpPr>
          <p:cNvPr id="16" name="Rectangle 15">
            <a:extLst>
              <a:ext uri="{FF2B5EF4-FFF2-40B4-BE49-F238E27FC236}">
                <a16:creationId xmlns:a16="http://schemas.microsoft.com/office/drawing/2014/main" id="{F07BA8B7-0BBD-4820-A8E8-754C812F2D2F}"/>
              </a:ext>
            </a:extLst>
          </p:cNvPr>
          <p:cNvSpPr/>
          <p:nvPr/>
        </p:nvSpPr>
        <p:spPr bwMode="auto">
          <a:xfrm>
            <a:off x="4641575" y="2859245"/>
            <a:ext cx="857497" cy="2687176"/>
          </a:xfrm>
          <a:prstGeom prst="rect">
            <a:avLst/>
          </a:pr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900">
                <a:solidFill>
                  <a:schemeClr val="accent1"/>
                </a:solidFill>
                <a:latin typeface="+mj-lt"/>
              </a:rPr>
              <a:t>Storage</a:t>
            </a:r>
            <a:endParaRPr lang="en-US" sz="900" err="1">
              <a:solidFill>
                <a:schemeClr val="accent1"/>
              </a:solidFill>
              <a:cs typeface="Segoe UI" pitchFamily="34" charset="0"/>
            </a:endParaRPr>
          </a:p>
        </p:txBody>
      </p:sp>
      <p:sp>
        <p:nvSpPr>
          <p:cNvPr id="58" name="Rectangle 57">
            <a:extLst>
              <a:ext uri="{FF2B5EF4-FFF2-40B4-BE49-F238E27FC236}">
                <a16:creationId xmlns:a16="http://schemas.microsoft.com/office/drawing/2014/main" id="{544C3BC7-DBCD-4AFA-A276-84B76A6BFB73}"/>
              </a:ext>
            </a:extLst>
          </p:cNvPr>
          <p:cNvSpPr/>
          <p:nvPr/>
        </p:nvSpPr>
        <p:spPr bwMode="auto">
          <a:xfrm>
            <a:off x="5752393" y="2918450"/>
            <a:ext cx="857497" cy="1610944"/>
          </a:xfrm>
          <a:prstGeom prst="rect">
            <a:avLst/>
          </a:pr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900">
                <a:solidFill>
                  <a:schemeClr val="accent1"/>
                </a:solidFill>
                <a:latin typeface="+mj-lt"/>
              </a:rPr>
              <a:t>Containers</a:t>
            </a:r>
            <a:endParaRPr lang="en-US" sz="900" err="1">
              <a:solidFill>
                <a:schemeClr val="accent1"/>
              </a:solidFill>
              <a:cs typeface="Segoe UI" pitchFamily="34" charset="0"/>
            </a:endParaRPr>
          </a:p>
        </p:txBody>
      </p:sp>
      <p:sp>
        <p:nvSpPr>
          <p:cNvPr id="62" name="TextBox 61">
            <a:extLst>
              <a:ext uri="{FF2B5EF4-FFF2-40B4-BE49-F238E27FC236}">
                <a16:creationId xmlns:a16="http://schemas.microsoft.com/office/drawing/2014/main" id="{D64AFFAA-854E-4E6F-B2BC-0A0A91A2F9E9}"/>
              </a:ext>
            </a:extLst>
          </p:cNvPr>
          <p:cNvSpPr txBox="1"/>
          <p:nvPr/>
        </p:nvSpPr>
        <p:spPr>
          <a:xfrm>
            <a:off x="5888962" y="3746619"/>
            <a:ext cx="584359" cy="275278"/>
          </a:xfrm>
          <a:prstGeom prst="rect">
            <a:avLst/>
          </a:prstGeom>
          <a:noFill/>
          <a:ln>
            <a:noFill/>
          </a:ln>
        </p:spPr>
        <p:txBody>
          <a:bodyPr wrap="square" lIns="0" tIns="0" rIns="0" bIns="0" rtlCol="0">
            <a:spAutoFit/>
          </a:bodyPr>
          <a:lstStyle/>
          <a:p>
            <a:pPr algn="ctr">
              <a:lnSpc>
                <a:spcPct val="90000"/>
              </a:lnSpc>
            </a:pPr>
            <a:r>
              <a:rPr lang="en-US" sz="900">
                <a:latin typeface="+mj-lt"/>
              </a:rPr>
              <a:t>Microsoft Power BI</a:t>
            </a:r>
          </a:p>
        </p:txBody>
      </p:sp>
      <p:sp>
        <p:nvSpPr>
          <p:cNvPr id="117" name="Freeform: Shape 116">
            <a:extLst>
              <a:ext uri="{FF2B5EF4-FFF2-40B4-BE49-F238E27FC236}">
                <a16:creationId xmlns:a16="http://schemas.microsoft.com/office/drawing/2014/main" id="{9ABC3480-4A44-4DFF-B1BA-B36A821C6229}"/>
              </a:ext>
              <a:ext uri="{C183D7F6-B498-43B3-948B-1728B52AA6E4}">
                <adec:decorative xmlns:adec="http://schemas.microsoft.com/office/drawing/2017/decorative" val="1"/>
              </a:ext>
            </a:extLst>
          </p:cNvPr>
          <p:cNvSpPr/>
          <p:nvPr/>
        </p:nvSpPr>
        <p:spPr bwMode="auto">
          <a:xfrm>
            <a:off x="1980501" y="4774202"/>
            <a:ext cx="1677454" cy="475949"/>
          </a:xfrm>
          <a:custGeom>
            <a:avLst/>
            <a:gdLst>
              <a:gd name="connsiteX0" fmla="*/ 1828800 w 1828800"/>
              <a:gd name="connsiteY0" fmla="*/ 0 h 903768"/>
              <a:gd name="connsiteX1" fmla="*/ 1127051 w 1828800"/>
              <a:gd name="connsiteY1" fmla="*/ 733647 h 903768"/>
              <a:gd name="connsiteX2" fmla="*/ 0 w 1828800"/>
              <a:gd name="connsiteY2" fmla="*/ 903768 h 903768"/>
              <a:gd name="connsiteX3" fmla="*/ 0 w 1828800"/>
              <a:gd name="connsiteY3" fmla="*/ 903768 h 903768"/>
              <a:gd name="connsiteX4" fmla="*/ 0 w 1828800"/>
              <a:gd name="connsiteY4" fmla="*/ 903768 h 903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903768">
                <a:moveTo>
                  <a:pt x="1828800" y="0"/>
                </a:moveTo>
                <a:cubicBezTo>
                  <a:pt x="1630325" y="291509"/>
                  <a:pt x="1431851" y="583019"/>
                  <a:pt x="1127051" y="733647"/>
                </a:cubicBezTo>
                <a:cubicBezTo>
                  <a:pt x="822251" y="884275"/>
                  <a:pt x="0" y="903768"/>
                  <a:pt x="0" y="903768"/>
                </a:cubicBezTo>
                <a:lnTo>
                  <a:pt x="0" y="903768"/>
                </a:lnTo>
                <a:lnTo>
                  <a:pt x="0" y="903768"/>
                </a:lnTo>
              </a:path>
            </a:pathLst>
          </a:custGeom>
          <a:ln w="9525" cap="rnd">
            <a:solidFill>
              <a:schemeClr val="accent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cxnSp>
        <p:nvCxnSpPr>
          <p:cNvPr id="119" name="Straight Arrow Connector 118">
            <a:extLst>
              <a:ext uri="{FF2B5EF4-FFF2-40B4-BE49-F238E27FC236}">
                <a16:creationId xmlns:a16="http://schemas.microsoft.com/office/drawing/2014/main" id="{485FF919-FA41-49B1-A81F-A2D475813D71}"/>
              </a:ext>
              <a:ext uri="{C183D7F6-B498-43B3-948B-1728B52AA6E4}">
                <adec:decorative xmlns:adec="http://schemas.microsoft.com/office/drawing/2017/decorative" val="1"/>
              </a:ext>
            </a:extLst>
          </p:cNvPr>
          <p:cNvCxnSpPr>
            <a:cxnSpLocks/>
          </p:cNvCxnSpPr>
          <p:nvPr/>
        </p:nvCxnSpPr>
        <p:spPr>
          <a:xfrm flipH="1">
            <a:off x="891288" y="5264293"/>
            <a:ext cx="549218" cy="0"/>
          </a:xfrm>
          <a:prstGeom prst="straightConnector1">
            <a:avLst/>
          </a:prstGeom>
          <a:ln w="9525" cap="rnd">
            <a:solidFill>
              <a:schemeClr val="accent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B4A0AF29-269D-46BB-9423-B572BB262E5E}"/>
              </a:ext>
            </a:extLst>
          </p:cNvPr>
          <p:cNvSpPr txBox="1"/>
          <p:nvPr/>
        </p:nvSpPr>
        <p:spPr>
          <a:xfrm>
            <a:off x="3730007" y="5988080"/>
            <a:ext cx="732047" cy="275278"/>
          </a:xfrm>
          <a:prstGeom prst="rect">
            <a:avLst/>
          </a:prstGeom>
          <a:noFill/>
        </p:spPr>
        <p:txBody>
          <a:bodyPr wrap="square" lIns="0" tIns="0" rIns="0" bIns="0" rtlCol="0">
            <a:spAutoFit/>
          </a:bodyPr>
          <a:lstStyle>
            <a:defPPr>
              <a:defRPr lang="en-US"/>
            </a:defPPr>
            <a:lvl1pPr algn="ctr">
              <a:lnSpc>
                <a:spcPct val="90000"/>
              </a:lnSpc>
              <a:defRPr sz="800">
                <a:solidFill>
                  <a:schemeClr val="accent1"/>
                </a:solidFill>
                <a:latin typeface="+mj-lt"/>
              </a:defRPr>
            </a:lvl1pPr>
          </a:lstStyle>
          <a:p>
            <a:r>
              <a:rPr lang="en-US" sz="900">
                <a:solidFill>
                  <a:schemeClr val="tx1"/>
                </a:solidFill>
              </a:rPr>
              <a:t>Azure </a:t>
            </a:r>
            <a:br>
              <a:rPr lang="en-US" sz="900">
                <a:solidFill>
                  <a:schemeClr val="tx1"/>
                </a:solidFill>
              </a:rPr>
            </a:br>
            <a:r>
              <a:rPr lang="en-US" sz="900">
                <a:solidFill>
                  <a:schemeClr val="tx1"/>
                </a:solidFill>
              </a:rPr>
              <a:t>Key Vault</a:t>
            </a:r>
          </a:p>
        </p:txBody>
      </p:sp>
      <p:pic>
        <p:nvPicPr>
          <p:cNvPr id="193" name="Graphic 192" descr="Key Vault">
            <a:extLst>
              <a:ext uri="{FF2B5EF4-FFF2-40B4-BE49-F238E27FC236}">
                <a16:creationId xmlns:a16="http://schemas.microsoft.com/office/drawing/2014/main" id="{1BAFBC0C-0D57-44ED-B150-13FC7A82D0F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28501" y="5638619"/>
            <a:ext cx="335059" cy="335059"/>
          </a:xfrm>
          <a:prstGeom prst="rect">
            <a:avLst/>
          </a:prstGeom>
        </p:spPr>
      </p:pic>
      <p:pic>
        <p:nvPicPr>
          <p:cNvPr id="194" name="Graphic 193">
            <a:extLst>
              <a:ext uri="{FF2B5EF4-FFF2-40B4-BE49-F238E27FC236}">
                <a16:creationId xmlns:a16="http://schemas.microsoft.com/office/drawing/2014/main" id="{94D1D386-FB3B-4F95-81C2-61F54F4EC3C7}"/>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969054" y="5657757"/>
            <a:ext cx="296784" cy="296784"/>
          </a:xfrm>
          <a:prstGeom prst="rect">
            <a:avLst/>
          </a:prstGeom>
        </p:spPr>
      </p:pic>
      <p:grpSp>
        <p:nvGrpSpPr>
          <p:cNvPr id="7" name="Group 6">
            <a:extLst>
              <a:ext uri="{FF2B5EF4-FFF2-40B4-BE49-F238E27FC236}">
                <a16:creationId xmlns:a16="http://schemas.microsoft.com/office/drawing/2014/main" id="{14C51902-41F4-4C4B-B430-5C43BAD4C334}"/>
              </a:ext>
              <a:ext uri="{C183D7F6-B498-43B3-948B-1728B52AA6E4}">
                <adec:decorative xmlns:adec="http://schemas.microsoft.com/office/drawing/2017/decorative" val="1"/>
              </a:ext>
            </a:extLst>
          </p:cNvPr>
          <p:cNvGrpSpPr/>
          <p:nvPr/>
        </p:nvGrpSpPr>
        <p:grpSpPr>
          <a:xfrm>
            <a:off x="912748" y="4798617"/>
            <a:ext cx="644542" cy="423997"/>
            <a:chOff x="1129351" y="-1010653"/>
            <a:chExt cx="8583884" cy="5646725"/>
          </a:xfrm>
        </p:grpSpPr>
        <p:pic>
          <p:nvPicPr>
            <p:cNvPr id="11266" name="Picture 2" descr="See the source image">
              <a:extLst>
                <a:ext uri="{FF2B5EF4-FFF2-40B4-BE49-F238E27FC236}">
                  <a16:creationId xmlns:a16="http://schemas.microsoft.com/office/drawing/2014/main" id="{0ECEFEEB-B2F3-45C1-9960-8F366C6C615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69349"/>
            <a:stretch/>
          </p:blipFill>
          <p:spPr bwMode="auto">
            <a:xfrm>
              <a:off x="3471686" y="981647"/>
              <a:ext cx="3737015" cy="3654425"/>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descr="See the source image">
              <a:extLst>
                <a:ext uri="{FF2B5EF4-FFF2-40B4-BE49-F238E27FC236}">
                  <a16:creationId xmlns:a16="http://schemas.microsoft.com/office/drawing/2014/main" id="{002C309F-28A1-49C3-A48A-165601D78ADA}"/>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1129351" y="-1010653"/>
              <a:ext cx="8583884" cy="2561173"/>
            </a:xfrm>
            <a:prstGeom prst="rect">
              <a:avLst/>
            </a:prstGeom>
            <a:noFill/>
            <a:extLst>
              <a:ext uri="{909E8E84-426E-40DD-AFC4-6F175D3DCCD1}">
                <a14:hiddenFill xmlns:a14="http://schemas.microsoft.com/office/drawing/2010/main">
                  <a:solidFill>
                    <a:srgbClr val="FFFFFF"/>
                  </a:solidFill>
                </a14:hiddenFill>
              </a:ext>
            </a:extLst>
          </p:spPr>
        </p:pic>
      </p:grpSp>
      <p:pic>
        <p:nvPicPr>
          <p:cNvPr id="198" name="Picture 197" descr="Azure Containers Registry">
            <a:extLst>
              <a:ext uri="{FF2B5EF4-FFF2-40B4-BE49-F238E27FC236}">
                <a16:creationId xmlns:a16="http://schemas.microsoft.com/office/drawing/2014/main" id="{B5232A68-F3AF-41C1-8FC5-51F7BC090CF7}"/>
              </a:ext>
            </a:extLst>
          </p:cNvPr>
          <p:cNvPicPr>
            <a:picLocks noChangeAspect="1"/>
          </p:cNvPicPr>
          <p:nvPr/>
        </p:nvPicPr>
        <p:blipFill>
          <a:blip r:embed="rId15"/>
          <a:stretch>
            <a:fillRect/>
          </a:stretch>
        </p:blipFill>
        <p:spPr>
          <a:xfrm>
            <a:off x="1507471" y="5101031"/>
            <a:ext cx="401420" cy="333989"/>
          </a:xfrm>
          <a:prstGeom prst="rect">
            <a:avLst/>
          </a:prstGeom>
        </p:spPr>
      </p:pic>
      <p:pic>
        <p:nvPicPr>
          <p:cNvPr id="199" name="Picture 198" descr="Azure DevOps">
            <a:extLst>
              <a:ext uri="{FF2B5EF4-FFF2-40B4-BE49-F238E27FC236}">
                <a16:creationId xmlns:a16="http://schemas.microsoft.com/office/drawing/2014/main" id="{F502D182-5646-4B03-B414-3679C80D9A30}"/>
              </a:ext>
            </a:extLst>
          </p:cNvPr>
          <p:cNvPicPr>
            <a:picLocks noChangeAspect="1"/>
          </p:cNvPicPr>
          <p:nvPr/>
        </p:nvPicPr>
        <p:blipFill>
          <a:blip r:embed="rId16"/>
          <a:stretch>
            <a:fillRect/>
          </a:stretch>
        </p:blipFill>
        <p:spPr>
          <a:xfrm>
            <a:off x="485642" y="5162590"/>
            <a:ext cx="300064" cy="300169"/>
          </a:xfrm>
          <a:prstGeom prst="rect">
            <a:avLst/>
          </a:prstGeom>
        </p:spPr>
      </p:pic>
      <p:pic>
        <p:nvPicPr>
          <p:cNvPr id="223" name="Graphic 222" descr="Power BI">
            <a:extLst>
              <a:ext uri="{FF2B5EF4-FFF2-40B4-BE49-F238E27FC236}">
                <a16:creationId xmlns:a16="http://schemas.microsoft.com/office/drawing/2014/main" id="{FE70AA62-AA19-4DD9-A831-609C9CFD819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979271" y="3238708"/>
            <a:ext cx="403740" cy="403740"/>
          </a:xfrm>
          <a:prstGeom prst="rect">
            <a:avLst/>
          </a:prstGeom>
        </p:spPr>
      </p:pic>
      <p:sp>
        <p:nvSpPr>
          <p:cNvPr id="10" name="TextBox 9">
            <a:extLst>
              <a:ext uri="{FF2B5EF4-FFF2-40B4-BE49-F238E27FC236}">
                <a16:creationId xmlns:a16="http://schemas.microsoft.com/office/drawing/2014/main" id="{106CC852-C810-4B10-9A75-2DF8E750B948}"/>
              </a:ext>
            </a:extLst>
          </p:cNvPr>
          <p:cNvSpPr txBox="1"/>
          <p:nvPr/>
        </p:nvSpPr>
        <p:spPr>
          <a:xfrm>
            <a:off x="3737645" y="4552237"/>
            <a:ext cx="703772" cy="412918"/>
          </a:xfrm>
          <a:prstGeom prst="rect">
            <a:avLst/>
          </a:prstGeom>
          <a:noFill/>
        </p:spPr>
        <p:txBody>
          <a:bodyPr wrap="square" lIns="0" tIns="0" rIns="0" bIns="0" rtlCol="0">
            <a:spAutoFit/>
          </a:bodyPr>
          <a:lstStyle>
            <a:defPPr>
              <a:defRPr lang="en-US"/>
            </a:defPPr>
            <a:lvl1pPr algn="ctr">
              <a:lnSpc>
                <a:spcPct val="90000"/>
              </a:lnSpc>
              <a:defRPr sz="800">
                <a:solidFill>
                  <a:schemeClr val="accent1"/>
                </a:solidFill>
                <a:latin typeface="+mj-lt"/>
              </a:defRPr>
            </a:lvl1pPr>
          </a:lstStyle>
          <a:p>
            <a:r>
              <a:rPr lang="en-US" sz="900">
                <a:solidFill>
                  <a:schemeClr val="tx1"/>
                </a:solidFill>
              </a:rPr>
              <a:t>Azure Container Instances </a:t>
            </a:r>
          </a:p>
        </p:txBody>
      </p:sp>
      <p:pic>
        <p:nvPicPr>
          <p:cNvPr id="17" name="Graphic 16">
            <a:extLst>
              <a:ext uri="{FF2B5EF4-FFF2-40B4-BE49-F238E27FC236}">
                <a16:creationId xmlns:a16="http://schemas.microsoft.com/office/drawing/2014/main" id="{CCED7C21-5697-4B56-8DD5-F349D5575A16}"/>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866802" y="3238708"/>
            <a:ext cx="407043" cy="407043"/>
          </a:xfrm>
          <a:prstGeom prst="rect">
            <a:avLst/>
          </a:prstGeom>
        </p:spPr>
      </p:pic>
      <p:sp>
        <p:nvSpPr>
          <p:cNvPr id="18" name="TextBox 17">
            <a:extLst>
              <a:ext uri="{FF2B5EF4-FFF2-40B4-BE49-F238E27FC236}">
                <a16:creationId xmlns:a16="http://schemas.microsoft.com/office/drawing/2014/main" id="{2F0FC590-11A9-48AD-A73A-7A4C316EAD37}"/>
              </a:ext>
            </a:extLst>
          </p:cNvPr>
          <p:cNvSpPr txBox="1"/>
          <p:nvPr/>
        </p:nvSpPr>
        <p:spPr>
          <a:xfrm>
            <a:off x="4700513" y="3701312"/>
            <a:ext cx="739620" cy="412918"/>
          </a:xfrm>
          <a:prstGeom prst="rect">
            <a:avLst/>
          </a:prstGeom>
          <a:noFill/>
        </p:spPr>
        <p:txBody>
          <a:bodyPr wrap="square" lIns="0" tIns="0" rIns="0" bIns="0" rtlCol="0">
            <a:spAutoFit/>
          </a:bodyPr>
          <a:lstStyle>
            <a:defPPr>
              <a:defRPr lang="en-US"/>
            </a:defPPr>
            <a:lvl1pPr algn="ctr">
              <a:lnSpc>
                <a:spcPct val="90000"/>
              </a:lnSpc>
              <a:defRPr sz="800">
                <a:solidFill>
                  <a:schemeClr val="accent1"/>
                </a:solidFill>
                <a:latin typeface="+mj-lt"/>
              </a:defRPr>
            </a:lvl1pPr>
          </a:lstStyle>
          <a:p>
            <a:r>
              <a:rPr lang="en-US" sz="900">
                <a:solidFill>
                  <a:schemeClr val="tx1"/>
                </a:solidFill>
              </a:rPr>
              <a:t>Azure Database for PostgreSQL</a:t>
            </a:r>
          </a:p>
        </p:txBody>
      </p:sp>
      <p:sp>
        <p:nvSpPr>
          <p:cNvPr id="19" name="TextBox 18">
            <a:extLst>
              <a:ext uri="{FF2B5EF4-FFF2-40B4-BE49-F238E27FC236}">
                <a16:creationId xmlns:a16="http://schemas.microsoft.com/office/drawing/2014/main" id="{82EB0874-3A2A-4221-8B47-73EDC1E19A79}"/>
              </a:ext>
            </a:extLst>
          </p:cNvPr>
          <p:cNvSpPr txBox="1"/>
          <p:nvPr/>
        </p:nvSpPr>
        <p:spPr>
          <a:xfrm>
            <a:off x="3809545" y="3701312"/>
            <a:ext cx="572971" cy="275278"/>
          </a:xfrm>
          <a:prstGeom prst="rect">
            <a:avLst/>
          </a:prstGeom>
          <a:noFill/>
        </p:spPr>
        <p:txBody>
          <a:bodyPr wrap="square" lIns="0" tIns="0" rIns="0" bIns="0" rtlCol="0">
            <a:spAutoFit/>
          </a:bodyPr>
          <a:lstStyle>
            <a:defPPr>
              <a:defRPr lang="en-US"/>
            </a:defPPr>
            <a:lvl1pPr algn="ctr">
              <a:lnSpc>
                <a:spcPct val="90000"/>
              </a:lnSpc>
              <a:defRPr sz="800">
                <a:solidFill>
                  <a:schemeClr val="accent1"/>
                </a:solidFill>
                <a:latin typeface="+mj-lt"/>
              </a:defRPr>
            </a:lvl1pPr>
          </a:lstStyle>
          <a:p>
            <a:r>
              <a:rPr lang="en-US" sz="900">
                <a:solidFill>
                  <a:schemeClr val="tx1"/>
                </a:solidFill>
              </a:rPr>
              <a:t>Azure </a:t>
            </a:r>
          </a:p>
          <a:p>
            <a:r>
              <a:rPr lang="en-US" sz="900">
                <a:solidFill>
                  <a:schemeClr val="tx1"/>
                </a:solidFill>
              </a:rPr>
              <a:t>Functions</a:t>
            </a:r>
          </a:p>
        </p:txBody>
      </p:sp>
      <p:sp>
        <p:nvSpPr>
          <p:cNvPr id="22" name="TextBox 21">
            <a:extLst>
              <a:ext uri="{FF2B5EF4-FFF2-40B4-BE49-F238E27FC236}">
                <a16:creationId xmlns:a16="http://schemas.microsoft.com/office/drawing/2014/main" id="{96A72073-0068-4036-9796-A184BC4CC3AB}"/>
              </a:ext>
            </a:extLst>
          </p:cNvPr>
          <p:cNvSpPr txBox="1"/>
          <p:nvPr/>
        </p:nvSpPr>
        <p:spPr>
          <a:xfrm>
            <a:off x="2759367" y="3701312"/>
            <a:ext cx="716158" cy="412918"/>
          </a:xfrm>
          <a:prstGeom prst="rect">
            <a:avLst/>
          </a:prstGeom>
          <a:noFill/>
        </p:spPr>
        <p:txBody>
          <a:bodyPr wrap="square" lIns="0" tIns="0" rIns="0" bIns="0" rtlCol="0">
            <a:spAutoFit/>
          </a:bodyPr>
          <a:lstStyle/>
          <a:p>
            <a:pPr algn="ctr">
              <a:lnSpc>
                <a:spcPct val="90000"/>
              </a:lnSpc>
            </a:pPr>
            <a:r>
              <a:rPr lang="en-US" sz="900">
                <a:latin typeface="+mj-lt"/>
              </a:rPr>
              <a:t>Azure Queue </a:t>
            </a:r>
          </a:p>
          <a:p>
            <a:pPr algn="ctr">
              <a:lnSpc>
                <a:spcPct val="90000"/>
              </a:lnSpc>
            </a:pPr>
            <a:r>
              <a:rPr lang="en-US" sz="900">
                <a:latin typeface="+mj-lt"/>
              </a:rPr>
              <a:t>Storage</a:t>
            </a:r>
          </a:p>
        </p:txBody>
      </p:sp>
      <p:sp>
        <p:nvSpPr>
          <p:cNvPr id="26" name="TextBox 25">
            <a:extLst>
              <a:ext uri="{FF2B5EF4-FFF2-40B4-BE49-F238E27FC236}">
                <a16:creationId xmlns:a16="http://schemas.microsoft.com/office/drawing/2014/main" id="{C63A0E01-A977-47E4-BA01-BFBF6F24630B}"/>
              </a:ext>
            </a:extLst>
          </p:cNvPr>
          <p:cNvSpPr txBox="1"/>
          <p:nvPr/>
        </p:nvSpPr>
        <p:spPr>
          <a:xfrm>
            <a:off x="4675252" y="4557477"/>
            <a:ext cx="790143" cy="275278"/>
          </a:xfrm>
          <a:prstGeom prst="rect">
            <a:avLst/>
          </a:prstGeom>
          <a:noFill/>
        </p:spPr>
        <p:txBody>
          <a:bodyPr wrap="square" lIns="0" tIns="0" rIns="0" bIns="0" rtlCol="0">
            <a:spAutoFit/>
          </a:bodyPr>
          <a:lstStyle>
            <a:defPPr>
              <a:defRPr lang="en-US"/>
            </a:defPPr>
            <a:lvl1pPr algn="ctr">
              <a:lnSpc>
                <a:spcPct val="90000"/>
              </a:lnSpc>
              <a:defRPr sz="800">
                <a:solidFill>
                  <a:schemeClr val="accent1"/>
                </a:solidFill>
                <a:latin typeface="+mj-lt"/>
              </a:defRPr>
            </a:lvl1pPr>
          </a:lstStyle>
          <a:p>
            <a:r>
              <a:rPr lang="en-US" sz="900">
                <a:solidFill>
                  <a:schemeClr val="tx1"/>
                </a:solidFill>
              </a:rPr>
              <a:t>Azure Blob Storage</a:t>
            </a:r>
          </a:p>
        </p:txBody>
      </p:sp>
      <p:sp>
        <p:nvSpPr>
          <p:cNvPr id="27" name="TextBox 26">
            <a:extLst>
              <a:ext uri="{FF2B5EF4-FFF2-40B4-BE49-F238E27FC236}">
                <a16:creationId xmlns:a16="http://schemas.microsoft.com/office/drawing/2014/main" id="{E5BA9A0A-7EA1-401C-9F0E-BF7743BA0B95}"/>
              </a:ext>
            </a:extLst>
          </p:cNvPr>
          <p:cNvSpPr txBox="1"/>
          <p:nvPr/>
        </p:nvSpPr>
        <p:spPr>
          <a:xfrm>
            <a:off x="2722375" y="4557477"/>
            <a:ext cx="790143" cy="275278"/>
          </a:xfrm>
          <a:prstGeom prst="rect">
            <a:avLst/>
          </a:prstGeom>
          <a:noFill/>
        </p:spPr>
        <p:txBody>
          <a:bodyPr wrap="square" lIns="0" tIns="0" rIns="0" bIns="0" rtlCol="0">
            <a:spAutoFit/>
          </a:bodyPr>
          <a:lstStyle>
            <a:defPPr>
              <a:defRPr lang="en-US"/>
            </a:defPPr>
            <a:lvl1pPr algn="ctr">
              <a:lnSpc>
                <a:spcPct val="90000"/>
              </a:lnSpc>
              <a:defRPr sz="800">
                <a:solidFill>
                  <a:schemeClr val="accent1"/>
                </a:solidFill>
                <a:latin typeface="+mj-lt"/>
              </a:defRPr>
            </a:lvl1pPr>
          </a:lstStyle>
          <a:p>
            <a:r>
              <a:rPr lang="en-US" sz="900">
                <a:solidFill>
                  <a:schemeClr val="tx1"/>
                </a:solidFill>
              </a:rPr>
              <a:t>Azure Blob Storage</a:t>
            </a:r>
          </a:p>
        </p:txBody>
      </p:sp>
      <p:sp>
        <p:nvSpPr>
          <p:cNvPr id="28" name="TextBox 27">
            <a:extLst>
              <a:ext uri="{FF2B5EF4-FFF2-40B4-BE49-F238E27FC236}">
                <a16:creationId xmlns:a16="http://schemas.microsoft.com/office/drawing/2014/main" id="{86D62030-BE1D-4745-BF9E-58CE97492581}"/>
              </a:ext>
            </a:extLst>
          </p:cNvPr>
          <p:cNvSpPr txBox="1"/>
          <p:nvPr/>
        </p:nvSpPr>
        <p:spPr>
          <a:xfrm>
            <a:off x="3780929" y="5267959"/>
            <a:ext cx="630202" cy="275278"/>
          </a:xfrm>
          <a:prstGeom prst="rect">
            <a:avLst/>
          </a:prstGeom>
          <a:noFill/>
        </p:spPr>
        <p:txBody>
          <a:bodyPr wrap="square" lIns="0" tIns="0" rIns="0" bIns="0" rtlCol="0">
            <a:spAutoFit/>
          </a:bodyPr>
          <a:lstStyle>
            <a:defPPr>
              <a:defRPr lang="en-US"/>
            </a:defPPr>
            <a:lvl1pPr algn="ctr">
              <a:lnSpc>
                <a:spcPct val="90000"/>
              </a:lnSpc>
              <a:defRPr sz="800">
                <a:solidFill>
                  <a:schemeClr val="accent1"/>
                </a:solidFill>
                <a:latin typeface="+mj-lt"/>
              </a:defRPr>
            </a:lvl1pPr>
          </a:lstStyle>
          <a:p>
            <a:r>
              <a:rPr lang="en-US" sz="900">
                <a:solidFill>
                  <a:schemeClr val="tx1"/>
                </a:solidFill>
              </a:rPr>
              <a:t>Computer Vision</a:t>
            </a:r>
          </a:p>
        </p:txBody>
      </p:sp>
      <p:grpSp>
        <p:nvGrpSpPr>
          <p:cNvPr id="63" name="Group 62" descr="Blob Storage">
            <a:extLst>
              <a:ext uri="{FF2B5EF4-FFF2-40B4-BE49-F238E27FC236}">
                <a16:creationId xmlns:a16="http://schemas.microsoft.com/office/drawing/2014/main" id="{7B2125A9-ABFD-4EDC-9FCA-A826B5933F97}"/>
              </a:ext>
            </a:extLst>
          </p:cNvPr>
          <p:cNvGrpSpPr/>
          <p:nvPr/>
        </p:nvGrpSpPr>
        <p:grpSpPr>
          <a:xfrm>
            <a:off x="2963843" y="4187865"/>
            <a:ext cx="307207" cy="260728"/>
            <a:chOff x="4767255" y="3733792"/>
            <a:chExt cx="241306" cy="204798"/>
          </a:xfrm>
        </p:grpSpPr>
        <p:sp>
          <p:nvSpPr>
            <p:cNvPr id="64" name="Freeform 24">
              <a:extLst>
                <a:ext uri="{FF2B5EF4-FFF2-40B4-BE49-F238E27FC236}">
                  <a16:creationId xmlns:a16="http://schemas.microsoft.com/office/drawing/2014/main" id="{4E28B34F-FBFF-4726-93FC-74AEF9E3C107}"/>
                </a:ext>
              </a:extLst>
            </p:cNvPr>
            <p:cNvSpPr>
              <a:spLocks/>
            </p:cNvSpPr>
            <p:nvPr/>
          </p:nvSpPr>
          <p:spPr bwMode="auto">
            <a:xfrm>
              <a:off x="4767255" y="3765551"/>
              <a:ext cx="241299" cy="173038"/>
            </a:xfrm>
            <a:custGeom>
              <a:avLst/>
              <a:gdLst>
                <a:gd name="T0" fmla="*/ 99 w 204"/>
                <a:gd name="T1" fmla="*/ 71 h 146"/>
                <a:gd name="T2" fmla="*/ 87 w 204"/>
                <a:gd name="T3" fmla="*/ 71 h 146"/>
                <a:gd name="T4" fmla="*/ 80 w 204"/>
                <a:gd name="T5" fmla="*/ 78 h 146"/>
                <a:gd name="T6" fmla="*/ 98 w 204"/>
                <a:gd name="T7" fmla="*/ 78 h 146"/>
                <a:gd name="T8" fmla="*/ 98 w 204"/>
                <a:gd name="T9" fmla="*/ 131 h 146"/>
                <a:gd name="T10" fmla="*/ 31 w 204"/>
                <a:gd name="T11" fmla="*/ 131 h 146"/>
                <a:gd name="T12" fmla="*/ 17 w 204"/>
                <a:gd name="T13" fmla="*/ 146 h 146"/>
                <a:gd name="T14" fmla="*/ 8 w 204"/>
                <a:gd name="T15" fmla="*/ 146 h 146"/>
                <a:gd name="T16" fmla="*/ 0 w 204"/>
                <a:gd name="T17" fmla="*/ 137 h 146"/>
                <a:gd name="T18" fmla="*/ 0 w 204"/>
                <a:gd name="T19" fmla="*/ 138 h 146"/>
                <a:gd name="T20" fmla="*/ 7 w 204"/>
                <a:gd name="T21" fmla="*/ 146 h 146"/>
                <a:gd name="T22" fmla="*/ 196 w 204"/>
                <a:gd name="T23" fmla="*/ 146 h 146"/>
                <a:gd name="T24" fmla="*/ 204 w 204"/>
                <a:gd name="T25" fmla="*/ 138 h 146"/>
                <a:gd name="T26" fmla="*/ 204 w 204"/>
                <a:gd name="T27" fmla="*/ 0 h 146"/>
                <a:gd name="T28" fmla="*/ 153 w 204"/>
                <a:gd name="T29" fmla="*/ 0 h 146"/>
                <a:gd name="T30" fmla="*/ 99 w 204"/>
                <a:gd name="T31" fmla="*/ 59 h 146"/>
                <a:gd name="T32" fmla="*/ 99 w 204"/>
                <a:gd name="T3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46">
                  <a:moveTo>
                    <a:pt x="99" y="71"/>
                  </a:moveTo>
                  <a:cubicBezTo>
                    <a:pt x="87" y="71"/>
                    <a:pt x="87" y="71"/>
                    <a:pt x="87" y="71"/>
                  </a:cubicBezTo>
                  <a:cubicBezTo>
                    <a:pt x="80" y="78"/>
                    <a:pt x="80" y="78"/>
                    <a:pt x="80" y="78"/>
                  </a:cubicBezTo>
                  <a:cubicBezTo>
                    <a:pt x="98" y="78"/>
                    <a:pt x="98" y="78"/>
                    <a:pt x="98" y="78"/>
                  </a:cubicBezTo>
                  <a:cubicBezTo>
                    <a:pt x="98" y="131"/>
                    <a:pt x="98" y="131"/>
                    <a:pt x="98" y="131"/>
                  </a:cubicBezTo>
                  <a:cubicBezTo>
                    <a:pt x="31" y="131"/>
                    <a:pt x="31" y="131"/>
                    <a:pt x="31" y="131"/>
                  </a:cubicBezTo>
                  <a:cubicBezTo>
                    <a:pt x="17" y="146"/>
                    <a:pt x="17" y="146"/>
                    <a:pt x="17" y="146"/>
                  </a:cubicBezTo>
                  <a:cubicBezTo>
                    <a:pt x="8" y="146"/>
                    <a:pt x="8" y="146"/>
                    <a:pt x="8" y="146"/>
                  </a:cubicBezTo>
                  <a:cubicBezTo>
                    <a:pt x="4" y="146"/>
                    <a:pt x="0" y="142"/>
                    <a:pt x="0" y="137"/>
                  </a:cubicBezTo>
                  <a:cubicBezTo>
                    <a:pt x="0" y="138"/>
                    <a:pt x="0" y="138"/>
                    <a:pt x="0" y="138"/>
                  </a:cubicBezTo>
                  <a:cubicBezTo>
                    <a:pt x="0" y="142"/>
                    <a:pt x="3" y="146"/>
                    <a:pt x="7" y="146"/>
                  </a:cubicBezTo>
                  <a:cubicBezTo>
                    <a:pt x="196" y="146"/>
                    <a:pt x="196" y="146"/>
                    <a:pt x="196" y="146"/>
                  </a:cubicBezTo>
                  <a:cubicBezTo>
                    <a:pt x="200" y="146"/>
                    <a:pt x="204" y="142"/>
                    <a:pt x="204" y="138"/>
                  </a:cubicBezTo>
                  <a:cubicBezTo>
                    <a:pt x="204" y="0"/>
                    <a:pt x="204" y="0"/>
                    <a:pt x="204" y="0"/>
                  </a:cubicBezTo>
                  <a:cubicBezTo>
                    <a:pt x="153" y="0"/>
                    <a:pt x="153" y="0"/>
                    <a:pt x="153" y="0"/>
                  </a:cubicBezTo>
                  <a:cubicBezTo>
                    <a:pt x="99" y="59"/>
                    <a:pt x="99" y="59"/>
                    <a:pt x="99" y="59"/>
                  </a:cubicBezTo>
                  <a:cubicBezTo>
                    <a:pt x="99" y="71"/>
                    <a:pt x="99" y="71"/>
                    <a:pt x="99" y="71"/>
                  </a:cubicBezTo>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65" name="Freeform 25">
              <a:extLst>
                <a:ext uri="{FF2B5EF4-FFF2-40B4-BE49-F238E27FC236}">
                  <a16:creationId xmlns:a16="http://schemas.microsoft.com/office/drawing/2014/main" id="{965AE7B7-729A-41FB-A169-303CEE52CE98}"/>
                </a:ext>
              </a:extLst>
            </p:cNvPr>
            <p:cNvSpPr>
              <a:spLocks/>
            </p:cNvSpPr>
            <p:nvPr/>
          </p:nvSpPr>
          <p:spPr bwMode="auto">
            <a:xfrm>
              <a:off x="4943473" y="3733801"/>
              <a:ext cx="65088" cy="36513"/>
            </a:xfrm>
            <a:custGeom>
              <a:avLst/>
              <a:gdLst>
                <a:gd name="T0" fmla="*/ 55 w 55"/>
                <a:gd name="T1" fmla="*/ 31 h 31"/>
                <a:gd name="T2" fmla="*/ 55 w 55"/>
                <a:gd name="T3" fmla="*/ 7 h 31"/>
                <a:gd name="T4" fmla="*/ 47 w 55"/>
                <a:gd name="T5" fmla="*/ 0 h 31"/>
                <a:gd name="T6" fmla="*/ 29 w 55"/>
                <a:gd name="T7" fmla="*/ 0 h 31"/>
                <a:gd name="T8" fmla="*/ 0 w 55"/>
                <a:gd name="T9" fmla="*/ 31 h 31"/>
                <a:gd name="T10" fmla="*/ 55 w 55"/>
                <a:gd name="T11" fmla="*/ 31 h 31"/>
              </a:gdLst>
              <a:ahLst/>
              <a:cxnLst>
                <a:cxn ang="0">
                  <a:pos x="T0" y="T1"/>
                </a:cxn>
                <a:cxn ang="0">
                  <a:pos x="T2" y="T3"/>
                </a:cxn>
                <a:cxn ang="0">
                  <a:pos x="T4" y="T5"/>
                </a:cxn>
                <a:cxn ang="0">
                  <a:pos x="T6" y="T7"/>
                </a:cxn>
                <a:cxn ang="0">
                  <a:pos x="T8" y="T9"/>
                </a:cxn>
                <a:cxn ang="0">
                  <a:pos x="T10" y="T11"/>
                </a:cxn>
              </a:cxnLst>
              <a:rect l="0" t="0" r="r" b="b"/>
              <a:pathLst>
                <a:path w="55" h="31">
                  <a:moveTo>
                    <a:pt x="55" y="31"/>
                  </a:moveTo>
                  <a:cubicBezTo>
                    <a:pt x="55" y="7"/>
                    <a:pt x="55" y="7"/>
                    <a:pt x="55" y="7"/>
                  </a:cubicBezTo>
                  <a:cubicBezTo>
                    <a:pt x="55" y="4"/>
                    <a:pt x="52" y="0"/>
                    <a:pt x="47" y="0"/>
                  </a:cubicBezTo>
                  <a:cubicBezTo>
                    <a:pt x="29" y="0"/>
                    <a:pt x="29" y="0"/>
                    <a:pt x="29" y="0"/>
                  </a:cubicBezTo>
                  <a:cubicBezTo>
                    <a:pt x="0" y="31"/>
                    <a:pt x="0" y="31"/>
                    <a:pt x="0" y="31"/>
                  </a:cubicBezTo>
                  <a:cubicBezTo>
                    <a:pt x="55" y="31"/>
                    <a:pt x="55" y="31"/>
                    <a:pt x="55" y="31"/>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66" name="Freeform 26">
              <a:extLst>
                <a:ext uri="{FF2B5EF4-FFF2-40B4-BE49-F238E27FC236}">
                  <a16:creationId xmlns:a16="http://schemas.microsoft.com/office/drawing/2014/main" id="{18E9B8D6-ABCB-4472-86D3-53CF16E9C910}"/>
                </a:ext>
              </a:extLst>
            </p:cNvPr>
            <p:cNvSpPr>
              <a:spLocks/>
            </p:cNvSpPr>
            <p:nvPr/>
          </p:nvSpPr>
          <p:spPr bwMode="auto">
            <a:xfrm>
              <a:off x="4767260" y="3733801"/>
              <a:ext cx="9525" cy="9525"/>
            </a:xfrm>
            <a:custGeom>
              <a:avLst/>
              <a:gdLst>
                <a:gd name="T0" fmla="*/ 8 w 8"/>
                <a:gd name="T1" fmla="*/ 0 h 8"/>
                <a:gd name="T2" fmla="*/ 7 w 8"/>
                <a:gd name="T3" fmla="*/ 0 h 8"/>
                <a:gd name="T4" fmla="*/ 0 w 8"/>
                <a:gd name="T5" fmla="*/ 7 h 8"/>
                <a:gd name="T6" fmla="*/ 0 w 8"/>
                <a:gd name="T7" fmla="*/ 8 h 8"/>
                <a:gd name="T8" fmla="*/ 8 w 8"/>
                <a:gd name="T9" fmla="*/ 0 h 8"/>
              </a:gdLst>
              <a:ahLst/>
              <a:cxnLst>
                <a:cxn ang="0">
                  <a:pos x="T0" y="T1"/>
                </a:cxn>
                <a:cxn ang="0">
                  <a:pos x="T2" y="T3"/>
                </a:cxn>
                <a:cxn ang="0">
                  <a:pos x="T4" y="T5"/>
                </a:cxn>
                <a:cxn ang="0">
                  <a:pos x="T6" y="T7"/>
                </a:cxn>
                <a:cxn ang="0">
                  <a:pos x="T8" y="T9"/>
                </a:cxn>
              </a:cxnLst>
              <a:rect l="0" t="0" r="r" b="b"/>
              <a:pathLst>
                <a:path w="8" h="8">
                  <a:moveTo>
                    <a:pt x="8" y="0"/>
                  </a:moveTo>
                  <a:cubicBezTo>
                    <a:pt x="7" y="0"/>
                    <a:pt x="7" y="0"/>
                    <a:pt x="7" y="0"/>
                  </a:cubicBezTo>
                  <a:cubicBezTo>
                    <a:pt x="3" y="0"/>
                    <a:pt x="0" y="4"/>
                    <a:pt x="0" y="7"/>
                  </a:cubicBezTo>
                  <a:cubicBezTo>
                    <a:pt x="0" y="8"/>
                    <a:pt x="0" y="8"/>
                    <a:pt x="0" y="8"/>
                  </a:cubicBezTo>
                  <a:cubicBezTo>
                    <a:pt x="0" y="4"/>
                    <a:pt x="4" y="0"/>
                    <a:pt x="8"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67" name="Freeform 27">
              <a:extLst>
                <a:ext uri="{FF2B5EF4-FFF2-40B4-BE49-F238E27FC236}">
                  <a16:creationId xmlns:a16="http://schemas.microsoft.com/office/drawing/2014/main" id="{91633309-721F-410B-986E-DEC494C8FF8D}"/>
                </a:ext>
              </a:extLst>
            </p:cNvPr>
            <p:cNvSpPr>
              <a:spLocks/>
            </p:cNvSpPr>
            <p:nvPr/>
          </p:nvSpPr>
          <p:spPr bwMode="auto">
            <a:xfrm>
              <a:off x="4870448" y="3835401"/>
              <a:ext cx="12700" cy="14288"/>
            </a:xfrm>
            <a:custGeom>
              <a:avLst/>
              <a:gdLst>
                <a:gd name="T0" fmla="*/ 8 w 8"/>
                <a:gd name="T1" fmla="*/ 0 h 9"/>
                <a:gd name="T2" fmla="*/ 0 w 8"/>
                <a:gd name="T3" fmla="*/ 9 h 9"/>
                <a:gd name="T4" fmla="*/ 8 w 8"/>
                <a:gd name="T5" fmla="*/ 9 h 9"/>
                <a:gd name="T6" fmla="*/ 8 w 8"/>
                <a:gd name="T7" fmla="*/ 0 h 9"/>
              </a:gdLst>
              <a:ahLst/>
              <a:cxnLst>
                <a:cxn ang="0">
                  <a:pos x="T0" y="T1"/>
                </a:cxn>
                <a:cxn ang="0">
                  <a:pos x="T2" y="T3"/>
                </a:cxn>
                <a:cxn ang="0">
                  <a:pos x="T4" y="T5"/>
                </a:cxn>
                <a:cxn ang="0">
                  <a:pos x="T6" y="T7"/>
                </a:cxn>
              </a:cxnLst>
              <a:rect l="0" t="0" r="r" b="b"/>
              <a:pathLst>
                <a:path w="8" h="9">
                  <a:moveTo>
                    <a:pt x="8" y="0"/>
                  </a:moveTo>
                  <a:lnTo>
                    <a:pt x="0" y="9"/>
                  </a:lnTo>
                  <a:lnTo>
                    <a:pt x="8" y="9"/>
                  </a:lnTo>
                  <a:lnTo>
                    <a:pt x="8"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68" name="Freeform 28">
              <a:extLst>
                <a:ext uri="{FF2B5EF4-FFF2-40B4-BE49-F238E27FC236}">
                  <a16:creationId xmlns:a16="http://schemas.microsoft.com/office/drawing/2014/main" id="{C597BD76-7B2A-4D71-B237-A14CC34DDE77}"/>
                </a:ext>
              </a:extLst>
            </p:cNvPr>
            <p:cNvSpPr>
              <a:spLocks/>
            </p:cNvSpPr>
            <p:nvPr/>
          </p:nvSpPr>
          <p:spPr bwMode="auto">
            <a:xfrm>
              <a:off x="4803773" y="3857625"/>
              <a:ext cx="79375" cy="63500"/>
            </a:xfrm>
            <a:custGeom>
              <a:avLst/>
              <a:gdLst>
                <a:gd name="T0" fmla="*/ 50 w 50"/>
                <a:gd name="T1" fmla="*/ 0 h 40"/>
                <a:gd name="T2" fmla="*/ 36 w 50"/>
                <a:gd name="T3" fmla="*/ 0 h 40"/>
                <a:gd name="T4" fmla="*/ 0 w 50"/>
                <a:gd name="T5" fmla="*/ 40 h 40"/>
                <a:gd name="T6" fmla="*/ 50 w 50"/>
                <a:gd name="T7" fmla="*/ 40 h 40"/>
                <a:gd name="T8" fmla="*/ 50 w 50"/>
                <a:gd name="T9" fmla="*/ 0 h 40"/>
              </a:gdLst>
              <a:ahLst/>
              <a:cxnLst>
                <a:cxn ang="0">
                  <a:pos x="T0" y="T1"/>
                </a:cxn>
                <a:cxn ang="0">
                  <a:pos x="T2" y="T3"/>
                </a:cxn>
                <a:cxn ang="0">
                  <a:pos x="T4" y="T5"/>
                </a:cxn>
                <a:cxn ang="0">
                  <a:pos x="T6" y="T7"/>
                </a:cxn>
                <a:cxn ang="0">
                  <a:pos x="T8" y="T9"/>
                </a:cxn>
              </a:cxnLst>
              <a:rect l="0" t="0" r="r" b="b"/>
              <a:pathLst>
                <a:path w="50" h="40">
                  <a:moveTo>
                    <a:pt x="50" y="0"/>
                  </a:moveTo>
                  <a:lnTo>
                    <a:pt x="36" y="0"/>
                  </a:lnTo>
                  <a:lnTo>
                    <a:pt x="0" y="40"/>
                  </a:lnTo>
                  <a:lnTo>
                    <a:pt x="50" y="40"/>
                  </a:lnTo>
                  <a:lnTo>
                    <a:pt x="5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69" name="Rectangle 29">
              <a:extLst>
                <a:ext uri="{FF2B5EF4-FFF2-40B4-BE49-F238E27FC236}">
                  <a16:creationId xmlns:a16="http://schemas.microsoft.com/office/drawing/2014/main" id="{F6A8D704-DCC3-4C76-A10A-B477459D7EEE}"/>
                </a:ext>
              </a:extLst>
            </p:cNvPr>
            <p:cNvSpPr>
              <a:spLocks noChangeArrowheads="1"/>
            </p:cNvSpPr>
            <p:nvPr/>
          </p:nvSpPr>
          <p:spPr bwMode="auto">
            <a:xfrm>
              <a:off x="4767260" y="3770314"/>
              <a:ext cx="17621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70" name="Rectangle 30">
              <a:extLst>
                <a:ext uri="{FF2B5EF4-FFF2-40B4-BE49-F238E27FC236}">
                  <a16:creationId xmlns:a16="http://schemas.microsoft.com/office/drawing/2014/main" id="{81A5EA49-F36C-4B18-9EC6-B0E3C2BE7321}"/>
                </a:ext>
              </a:extLst>
            </p:cNvPr>
            <p:cNvSpPr>
              <a:spLocks noChangeArrowheads="1"/>
            </p:cNvSpPr>
            <p:nvPr/>
          </p:nvSpPr>
          <p:spPr bwMode="auto">
            <a:xfrm>
              <a:off x="4767260" y="3770314"/>
              <a:ext cx="1762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71" name="Freeform 31">
              <a:extLst>
                <a:ext uri="{FF2B5EF4-FFF2-40B4-BE49-F238E27FC236}">
                  <a16:creationId xmlns:a16="http://schemas.microsoft.com/office/drawing/2014/main" id="{AB1C3466-7637-4246-81EA-9BF5E4B27DEF}"/>
                </a:ext>
              </a:extLst>
            </p:cNvPr>
            <p:cNvSpPr>
              <a:spLocks/>
            </p:cNvSpPr>
            <p:nvPr/>
          </p:nvSpPr>
          <p:spPr bwMode="auto">
            <a:xfrm>
              <a:off x="4943473" y="3770314"/>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72" name="Freeform 32">
              <a:extLst>
                <a:ext uri="{FF2B5EF4-FFF2-40B4-BE49-F238E27FC236}">
                  <a16:creationId xmlns:a16="http://schemas.microsoft.com/office/drawing/2014/main" id="{EB5E363E-22E6-462D-BEAF-FABF3DC9A0F1}"/>
                </a:ext>
              </a:extLst>
            </p:cNvPr>
            <p:cNvSpPr>
              <a:spLocks/>
            </p:cNvSpPr>
            <p:nvPr/>
          </p:nvSpPr>
          <p:spPr bwMode="auto">
            <a:xfrm>
              <a:off x="4943473" y="3770314"/>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73" name="Freeform 33">
              <a:extLst>
                <a:ext uri="{FF2B5EF4-FFF2-40B4-BE49-F238E27FC236}">
                  <a16:creationId xmlns:a16="http://schemas.microsoft.com/office/drawing/2014/main" id="{F24B06F0-90A9-49FF-88B9-3D78A2545A37}"/>
                </a:ext>
              </a:extLst>
            </p:cNvPr>
            <p:cNvSpPr>
              <a:spLocks/>
            </p:cNvSpPr>
            <p:nvPr/>
          </p:nvSpPr>
          <p:spPr bwMode="auto">
            <a:xfrm>
              <a:off x="4767260" y="3770315"/>
              <a:ext cx="176213" cy="168275"/>
            </a:xfrm>
            <a:custGeom>
              <a:avLst/>
              <a:gdLst>
                <a:gd name="T0" fmla="*/ 0 w 149"/>
                <a:gd name="T1" fmla="*/ 6 h 141"/>
                <a:gd name="T2" fmla="*/ 0 w 149"/>
                <a:gd name="T3" fmla="*/ 20 h 141"/>
                <a:gd name="T4" fmla="*/ 0 w 149"/>
                <a:gd name="T5" fmla="*/ 132 h 141"/>
                <a:gd name="T6" fmla="*/ 8 w 149"/>
                <a:gd name="T7" fmla="*/ 141 h 141"/>
                <a:gd name="T8" fmla="*/ 17 w 149"/>
                <a:gd name="T9" fmla="*/ 141 h 141"/>
                <a:gd name="T10" fmla="*/ 31 w 149"/>
                <a:gd name="T11" fmla="*/ 126 h 141"/>
                <a:gd name="T12" fmla="*/ 15 w 149"/>
                <a:gd name="T13" fmla="*/ 126 h 141"/>
                <a:gd name="T14" fmla="*/ 15 w 149"/>
                <a:gd name="T15" fmla="*/ 73 h 141"/>
                <a:gd name="T16" fmla="*/ 80 w 149"/>
                <a:gd name="T17" fmla="*/ 73 h 141"/>
                <a:gd name="T18" fmla="*/ 87 w 149"/>
                <a:gd name="T19" fmla="*/ 66 h 141"/>
                <a:gd name="T20" fmla="*/ 15 w 149"/>
                <a:gd name="T21" fmla="*/ 66 h 141"/>
                <a:gd name="T22" fmla="*/ 15 w 149"/>
                <a:gd name="T23" fmla="*/ 14 h 141"/>
                <a:gd name="T24" fmla="*/ 99 w 149"/>
                <a:gd name="T25" fmla="*/ 14 h 141"/>
                <a:gd name="T26" fmla="*/ 99 w 149"/>
                <a:gd name="T27" fmla="*/ 54 h 141"/>
                <a:gd name="T28" fmla="*/ 149 w 149"/>
                <a:gd name="T29" fmla="*/ 0 h 141"/>
                <a:gd name="T30" fmla="*/ 0 w 149"/>
                <a:gd name="T31" fmla="*/ 0 h 141"/>
                <a:gd name="T32" fmla="*/ 0 w 149"/>
                <a:gd name="T33" fmla="*/ 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141">
                  <a:moveTo>
                    <a:pt x="0" y="6"/>
                  </a:moveTo>
                  <a:cubicBezTo>
                    <a:pt x="0" y="20"/>
                    <a:pt x="0" y="20"/>
                    <a:pt x="0" y="20"/>
                  </a:cubicBezTo>
                  <a:cubicBezTo>
                    <a:pt x="0" y="132"/>
                    <a:pt x="0" y="132"/>
                    <a:pt x="0" y="132"/>
                  </a:cubicBezTo>
                  <a:cubicBezTo>
                    <a:pt x="0" y="137"/>
                    <a:pt x="4" y="141"/>
                    <a:pt x="8" y="141"/>
                  </a:cubicBezTo>
                  <a:cubicBezTo>
                    <a:pt x="17" y="141"/>
                    <a:pt x="17" y="141"/>
                    <a:pt x="17" y="141"/>
                  </a:cubicBezTo>
                  <a:cubicBezTo>
                    <a:pt x="31" y="126"/>
                    <a:pt x="31" y="126"/>
                    <a:pt x="31" y="126"/>
                  </a:cubicBezTo>
                  <a:cubicBezTo>
                    <a:pt x="15" y="126"/>
                    <a:pt x="15" y="126"/>
                    <a:pt x="15" y="126"/>
                  </a:cubicBezTo>
                  <a:cubicBezTo>
                    <a:pt x="15" y="73"/>
                    <a:pt x="15" y="73"/>
                    <a:pt x="15" y="73"/>
                  </a:cubicBezTo>
                  <a:cubicBezTo>
                    <a:pt x="80" y="73"/>
                    <a:pt x="80" y="73"/>
                    <a:pt x="80" y="73"/>
                  </a:cubicBezTo>
                  <a:cubicBezTo>
                    <a:pt x="87" y="66"/>
                    <a:pt x="87" y="66"/>
                    <a:pt x="87" y="66"/>
                  </a:cubicBezTo>
                  <a:cubicBezTo>
                    <a:pt x="15" y="66"/>
                    <a:pt x="15" y="66"/>
                    <a:pt x="15" y="66"/>
                  </a:cubicBezTo>
                  <a:cubicBezTo>
                    <a:pt x="15" y="14"/>
                    <a:pt x="15" y="14"/>
                    <a:pt x="15" y="14"/>
                  </a:cubicBezTo>
                  <a:cubicBezTo>
                    <a:pt x="99" y="14"/>
                    <a:pt x="99" y="14"/>
                    <a:pt x="99" y="14"/>
                  </a:cubicBezTo>
                  <a:cubicBezTo>
                    <a:pt x="99" y="54"/>
                    <a:pt x="99" y="54"/>
                    <a:pt x="99" y="54"/>
                  </a:cubicBezTo>
                  <a:cubicBezTo>
                    <a:pt x="149" y="0"/>
                    <a:pt x="149" y="0"/>
                    <a:pt x="149" y="0"/>
                  </a:cubicBezTo>
                  <a:cubicBezTo>
                    <a:pt x="0" y="0"/>
                    <a:pt x="0" y="0"/>
                    <a:pt x="0" y="0"/>
                  </a:cubicBezTo>
                  <a:lnTo>
                    <a:pt x="0" y="6"/>
                  </a:lnTo>
                  <a:close/>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74" name="Freeform 34">
              <a:extLst>
                <a:ext uri="{FF2B5EF4-FFF2-40B4-BE49-F238E27FC236}">
                  <a16:creationId xmlns:a16="http://schemas.microsoft.com/office/drawing/2014/main" id="{0F70F930-0FAD-4BF2-8581-0756D04F4E61}"/>
                </a:ext>
              </a:extLst>
            </p:cNvPr>
            <p:cNvSpPr>
              <a:spLocks/>
            </p:cNvSpPr>
            <p:nvPr/>
          </p:nvSpPr>
          <p:spPr bwMode="auto">
            <a:xfrm>
              <a:off x="4767260" y="3763960"/>
              <a:ext cx="182563" cy="174624"/>
            </a:xfrm>
            <a:custGeom>
              <a:avLst/>
              <a:gdLst>
                <a:gd name="T0" fmla="*/ 0 w 154"/>
                <a:gd name="T1" fmla="*/ 12 h 147"/>
                <a:gd name="T2" fmla="*/ 0 w 154"/>
                <a:gd name="T3" fmla="*/ 26 h 147"/>
                <a:gd name="T4" fmla="*/ 0 w 154"/>
                <a:gd name="T5" fmla="*/ 138 h 147"/>
                <a:gd name="T6" fmla="*/ 8 w 154"/>
                <a:gd name="T7" fmla="*/ 147 h 147"/>
                <a:gd name="T8" fmla="*/ 17 w 154"/>
                <a:gd name="T9" fmla="*/ 147 h 147"/>
                <a:gd name="T10" fmla="*/ 31 w 154"/>
                <a:gd name="T11" fmla="*/ 132 h 147"/>
                <a:gd name="T12" fmla="*/ 15 w 154"/>
                <a:gd name="T13" fmla="*/ 132 h 147"/>
                <a:gd name="T14" fmla="*/ 15 w 154"/>
                <a:gd name="T15" fmla="*/ 79 h 147"/>
                <a:gd name="T16" fmla="*/ 80 w 154"/>
                <a:gd name="T17" fmla="*/ 79 h 147"/>
                <a:gd name="T18" fmla="*/ 87 w 154"/>
                <a:gd name="T19" fmla="*/ 72 h 147"/>
                <a:gd name="T20" fmla="*/ 15 w 154"/>
                <a:gd name="T21" fmla="*/ 72 h 147"/>
                <a:gd name="T22" fmla="*/ 15 w 154"/>
                <a:gd name="T23" fmla="*/ 20 h 147"/>
                <a:gd name="T24" fmla="*/ 99 w 154"/>
                <a:gd name="T25" fmla="*/ 20 h 147"/>
                <a:gd name="T26" fmla="*/ 99 w 154"/>
                <a:gd name="T27" fmla="*/ 60 h 147"/>
                <a:gd name="T28" fmla="*/ 154 w 154"/>
                <a:gd name="T29" fmla="*/ 0 h 147"/>
                <a:gd name="T30" fmla="*/ 0 w 154"/>
                <a:gd name="T31" fmla="*/ 0 h 147"/>
                <a:gd name="T32" fmla="*/ 0 w 154"/>
                <a:gd name="T33" fmla="*/ 1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47">
                  <a:moveTo>
                    <a:pt x="0" y="12"/>
                  </a:moveTo>
                  <a:cubicBezTo>
                    <a:pt x="0" y="26"/>
                    <a:pt x="0" y="26"/>
                    <a:pt x="0" y="26"/>
                  </a:cubicBezTo>
                  <a:cubicBezTo>
                    <a:pt x="0" y="138"/>
                    <a:pt x="0" y="138"/>
                    <a:pt x="0" y="138"/>
                  </a:cubicBezTo>
                  <a:cubicBezTo>
                    <a:pt x="0" y="143"/>
                    <a:pt x="4" y="147"/>
                    <a:pt x="8" y="147"/>
                  </a:cubicBezTo>
                  <a:cubicBezTo>
                    <a:pt x="17" y="147"/>
                    <a:pt x="17" y="147"/>
                    <a:pt x="17" y="147"/>
                  </a:cubicBezTo>
                  <a:cubicBezTo>
                    <a:pt x="31" y="132"/>
                    <a:pt x="31" y="132"/>
                    <a:pt x="31" y="132"/>
                  </a:cubicBezTo>
                  <a:cubicBezTo>
                    <a:pt x="15" y="132"/>
                    <a:pt x="15" y="132"/>
                    <a:pt x="15" y="132"/>
                  </a:cubicBezTo>
                  <a:cubicBezTo>
                    <a:pt x="15" y="79"/>
                    <a:pt x="15" y="79"/>
                    <a:pt x="15" y="79"/>
                  </a:cubicBezTo>
                  <a:cubicBezTo>
                    <a:pt x="80" y="79"/>
                    <a:pt x="80" y="79"/>
                    <a:pt x="80" y="79"/>
                  </a:cubicBezTo>
                  <a:cubicBezTo>
                    <a:pt x="87" y="72"/>
                    <a:pt x="87" y="72"/>
                    <a:pt x="87" y="72"/>
                  </a:cubicBezTo>
                  <a:cubicBezTo>
                    <a:pt x="15" y="72"/>
                    <a:pt x="15" y="72"/>
                    <a:pt x="15" y="72"/>
                  </a:cubicBezTo>
                  <a:cubicBezTo>
                    <a:pt x="15" y="20"/>
                    <a:pt x="15" y="20"/>
                    <a:pt x="15" y="20"/>
                  </a:cubicBezTo>
                  <a:cubicBezTo>
                    <a:pt x="99" y="20"/>
                    <a:pt x="99" y="20"/>
                    <a:pt x="99" y="20"/>
                  </a:cubicBezTo>
                  <a:cubicBezTo>
                    <a:pt x="99" y="60"/>
                    <a:pt x="99" y="60"/>
                    <a:pt x="99" y="60"/>
                  </a:cubicBezTo>
                  <a:cubicBezTo>
                    <a:pt x="154" y="0"/>
                    <a:pt x="154" y="0"/>
                    <a:pt x="154" y="0"/>
                  </a:cubicBezTo>
                  <a:cubicBezTo>
                    <a:pt x="0" y="0"/>
                    <a:pt x="0" y="0"/>
                    <a:pt x="0" y="0"/>
                  </a:cubicBezTo>
                  <a:lnTo>
                    <a:pt x="0" y="12"/>
                  </a:lnTo>
                  <a:close/>
                </a:path>
              </a:pathLst>
            </a:custGeom>
            <a:solidFill>
              <a:srgbClr val="BABB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75" name="Freeform 35">
              <a:extLst>
                <a:ext uri="{FF2B5EF4-FFF2-40B4-BE49-F238E27FC236}">
                  <a16:creationId xmlns:a16="http://schemas.microsoft.com/office/drawing/2014/main" id="{E4499E51-7D82-47BD-B10C-16404DE0EFA0}"/>
                </a:ext>
              </a:extLst>
            </p:cNvPr>
            <p:cNvSpPr>
              <a:spLocks/>
            </p:cNvSpPr>
            <p:nvPr/>
          </p:nvSpPr>
          <p:spPr bwMode="auto">
            <a:xfrm>
              <a:off x="4767260" y="3733797"/>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76" name="Freeform 36">
              <a:extLst>
                <a:ext uri="{FF2B5EF4-FFF2-40B4-BE49-F238E27FC236}">
                  <a16:creationId xmlns:a16="http://schemas.microsoft.com/office/drawing/2014/main" id="{D27D1286-718C-4A59-A1C6-A5F7D7E78865}"/>
                </a:ext>
              </a:extLst>
            </p:cNvPr>
            <p:cNvSpPr>
              <a:spLocks/>
            </p:cNvSpPr>
            <p:nvPr/>
          </p:nvSpPr>
          <p:spPr bwMode="auto">
            <a:xfrm>
              <a:off x="4767256" y="3733792"/>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77" name="Freeform 37">
              <a:extLst>
                <a:ext uri="{FF2B5EF4-FFF2-40B4-BE49-F238E27FC236}">
                  <a16:creationId xmlns:a16="http://schemas.microsoft.com/office/drawing/2014/main" id="{0BAB07FA-FB97-4A8D-B23F-F5CAE377AF0B}"/>
                </a:ext>
              </a:extLst>
            </p:cNvPr>
            <p:cNvSpPr>
              <a:spLocks/>
            </p:cNvSpPr>
            <p:nvPr/>
          </p:nvSpPr>
          <p:spPr bwMode="auto">
            <a:xfrm>
              <a:off x="4784719" y="3787768"/>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78" name="Freeform 38">
              <a:extLst>
                <a:ext uri="{FF2B5EF4-FFF2-40B4-BE49-F238E27FC236}">
                  <a16:creationId xmlns:a16="http://schemas.microsoft.com/office/drawing/2014/main" id="{88570982-C758-4509-BA0A-5068936035B0}"/>
                </a:ext>
              </a:extLst>
            </p:cNvPr>
            <p:cNvSpPr>
              <a:spLocks/>
            </p:cNvSpPr>
            <p:nvPr/>
          </p:nvSpPr>
          <p:spPr bwMode="auto">
            <a:xfrm>
              <a:off x="4784719" y="378777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79" name="Freeform 39">
              <a:extLst>
                <a:ext uri="{FF2B5EF4-FFF2-40B4-BE49-F238E27FC236}">
                  <a16:creationId xmlns:a16="http://schemas.microsoft.com/office/drawing/2014/main" id="{8912A4A5-AE68-4620-9AFA-18530C962543}"/>
                </a:ext>
              </a:extLst>
            </p:cNvPr>
            <p:cNvSpPr>
              <a:spLocks/>
            </p:cNvSpPr>
            <p:nvPr/>
          </p:nvSpPr>
          <p:spPr bwMode="auto">
            <a:xfrm>
              <a:off x="4784719" y="385762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80" name="Freeform 40">
              <a:extLst>
                <a:ext uri="{FF2B5EF4-FFF2-40B4-BE49-F238E27FC236}">
                  <a16:creationId xmlns:a16="http://schemas.microsoft.com/office/drawing/2014/main" id="{F445312E-CEB9-492C-9E3B-75AB141EFE02}"/>
                </a:ext>
              </a:extLst>
            </p:cNvPr>
            <p:cNvSpPr>
              <a:spLocks/>
            </p:cNvSpPr>
            <p:nvPr/>
          </p:nvSpPr>
          <p:spPr bwMode="auto">
            <a:xfrm>
              <a:off x="4784717" y="385762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81" name="Rectangle 41">
              <a:extLst>
                <a:ext uri="{FF2B5EF4-FFF2-40B4-BE49-F238E27FC236}">
                  <a16:creationId xmlns:a16="http://schemas.microsoft.com/office/drawing/2014/main" id="{26EC338B-9443-47AF-8CF9-6903F8EF4FC1}"/>
                </a:ext>
              </a:extLst>
            </p:cNvPr>
            <p:cNvSpPr>
              <a:spLocks noChangeArrowheads="1"/>
            </p:cNvSpPr>
            <p:nvPr/>
          </p:nvSpPr>
          <p:spPr bwMode="auto">
            <a:xfrm>
              <a:off x="4892670" y="3787776"/>
              <a:ext cx="98425"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82" name="Rectangle 42">
              <a:extLst>
                <a:ext uri="{FF2B5EF4-FFF2-40B4-BE49-F238E27FC236}">
                  <a16:creationId xmlns:a16="http://schemas.microsoft.com/office/drawing/2014/main" id="{DFEBB0C9-3A03-48EB-A8F1-F30075A515E2}"/>
                </a:ext>
              </a:extLst>
            </p:cNvPr>
            <p:cNvSpPr>
              <a:spLocks noChangeArrowheads="1"/>
            </p:cNvSpPr>
            <p:nvPr/>
          </p:nvSpPr>
          <p:spPr bwMode="auto">
            <a:xfrm>
              <a:off x="4892676" y="3857634"/>
              <a:ext cx="98425" cy="63500"/>
            </a:xfrm>
            <a:prstGeom prst="rect">
              <a:avLst/>
            </a:prstGeom>
            <a:solidFill>
              <a:srgbClr val="0072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grpSp>
      <p:grpSp>
        <p:nvGrpSpPr>
          <p:cNvPr id="83" name="Group 82" descr="Blob Storage">
            <a:extLst>
              <a:ext uri="{FF2B5EF4-FFF2-40B4-BE49-F238E27FC236}">
                <a16:creationId xmlns:a16="http://schemas.microsoft.com/office/drawing/2014/main" id="{883F24CC-68CE-4FEE-9B6A-F3866A907140}"/>
              </a:ext>
            </a:extLst>
          </p:cNvPr>
          <p:cNvGrpSpPr/>
          <p:nvPr/>
        </p:nvGrpSpPr>
        <p:grpSpPr>
          <a:xfrm>
            <a:off x="4916720" y="4187865"/>
            <a:ext cx="307207" cy="260728"/>
            <a:chOff x="4767255" y="3733792"/>
            <a:chExt cx="241306" cy="204798"/>
          </a:xfrm>
        </p:grpSpPr>
        <p:sp>
          <p:nvSpPr>
            <p:cNvPr id="84" name="Freeform 24">
              <a:extLst>
                <a:ext uri="{FF2B5EF4-FFF2-40B4-BE49-F238E27FC236}">
                  <a16:creationId xmlns:a16="http://schemas.microsoft.com/office/drawing/2014/main" id="{9E3C7D21-3401-4154-8CBD-FDDB0F6873AF}"/>
                </a:ext>
              </a:extLst>
            </p:cNvPr>
            <p:cNvSpPr>
              <a:spLocks/>
            </p:cNvSpPr>
            <p:nvPr/>
          </p:nvSpPr>
          <p:spPr bwMode="auto">
            <a:xfrm>
              <a:off x="4767255" y="3765551"/>
              <a:ext cx="241299" cy="173038"/>
            </a:xfrm>
            <a:custGeom>
              <a:avLst/>
              <a:gdLst>
                <a:gd name="T0" fmla="*/ 99 w 204"/>
                <a:gd name="T1" fmla="*/ 71 h 146"/>
                <a:gd name="T2" fmla="*/ 87 w 204"/>
                <a:gd name="T3" fmla="*/ 71 h 146"/>
                <a:gd name="T4" fmla="*/ 80 w 204"/>
                <a:gd name="T5" fmla="*/ 78 h 146"/>
                <a:gd name="T6" fmla="*/ 98 w 204"/>
                <a:gd name="T7" fmla="*/ 78 h 146"/>
                <a:gd name="T8" fmla="*/ 98 w 204"/>
                <a:gd name="T9" fmla="*/ 131 h 146"/>
                <a:gd name="T10" fmla="*/ 31 w 204"/>
                <a:gd name="T11" fmla="*/ 131 h 146"/>
                <a:gd name="T12" fmla="*/ 17 w 204"/>
                <a:gd name="T13" fmla="*/ 146 h 146"/>
                <a:gd name="T14" fmla="*/ 8 w 204"/>
                <a:gd name="T15" fmla="*/ 146 h 146"/>
                <a:gd name="T16" fmla="*/ 0 w 204"/>
                <a:gd name="T17" fmla="*/ 137 h 146"/>
                <a:gd name="T18" fmla="*/ 0 w 204"/>
                <a:gd name="T19" fmla="*/ 138 h 146"/>
                <a:gd name="T20" fmla="*/ 7 w 204"/>
                <a:gd name="T21" fmla="*/ 146 h 146"/>
                <a:gd name="T22" fmla="*/ 196 w 204"/>
                <a:gd name="T23" fmla="*/ 146 h 146"/>
                <a:gd name="T24" fmla="*/ 204 w 204"/>
                <a:gd name="T25" fmla="*/ 138 h 146"/>
                <a:gd name="T26" fmla="*/ 204 w 204"/>
                <a:gd name="T27" fmla="*/ 0 h 146"/>
                <a:gd name="T28" fmla="*/ 153 w 204"/>
                <a:gd name="T29" fmla="*/ 0 h 146"/>
                <a:gd name="T30" fmla="*/ 99 w 204"/>
                <a:gd name="T31" fmla="*/ 59 h 146"/>
                <a:gd name="T32" fmla="*/ 99 w 204"/>
                <a:gd name="T3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46">
                  <a:moveTo>
                    <a:pt x="99" y="71"/>
                  </a:moveTo>
                  <a:cubicBezTo>
                    <a:pt x="87" y="71"/>
                    <a:pt x="87" y="71"/>
                    <a:pt x="87" y="71"/>
                  </a:cubicBezTo>
                  <a:cubicBezTo>
                    <a:pt x="80" y="78"/>
                    <a:pt x="80" y="78"/>
                    <a:pt x="80" y="78"/>
                  </a:cubicBezTo>
                  <a:cubicBezTo>
                    <a:pt x="98" y="78"/>
                    <a:pt x="98" y="78"/>
                    <a:pt x="98" y="78"/>
                  </a:cubicBezTo>
                  <a:cubicBezTo>
                    <a:pt x="98" y="131"/>
                    <a:pt x="98" y="131"/>
                    <a:pt x="98" y="131"/>
                  </a:cubicBezTo>
                  <a:cubicBezTo>
                    <a:pt x="31" y="131"/>
                    <a:pt x="31" y="131"/>
                    <a:pt x="31" y="131"/>
                  </a:cubicBezTo>
                  <a:cubicBezTo>
                    <a:pt x="17" y="146"/>
                    <a:pt x="17" y="146"/>
                    <a:pt x="17" y="146"/>
                  </a:cubicBezTo>
                  <a:cubicBezTo>
                    <a:pt x="8" y="146"/>
                    <a:pt x="8" y="146"/>
                    <a:pt x="8" y="146"/>
                  </a:cubicBezTo>
                  <a:cubicBezTo>
                    <a:pt x="4" y="146"/>
                    <a:pt x="0" y="142"/>
                    <a:pt x="0" y="137"/>
                  </a:cubicBezTo>
                  <a:cubicBezTo>
                    <a:pt x="0" y="138"/>
                    <a:pt x="0" y="138"/>
                    <a:pt x="0" y="138"/>
                  </a:cubicBezTo>
                  <a:cubicBezTo>
                    <a:pt x="0" y="142"/>
                    <a:pt x="3" y="146"/>
                    <a:pt x="7" y="146"/>
                  </a:cubicBezTo>
                  <a:cubicBezTo>
                    <a:pt x="196" y="146"/>
                    <a:pt x="196" y="146"/>
                    <a:pt x="196" y="146"/>
                  </a:cubicBezTo>
                  <a:cubicBezTo>
                    <a:pt x="200" y="146"/>
                    <a:pt x="204" y="142"/>
                    <a:pt x="204" y="138"/>
                  </a:cubicBezTo>
                  <a:cubicBezTo>
                    <a:pt x="204" y="0"/>
                    <a:pt x="204" y="0"/>
                    <a:pt x="204" y="0"/>
                  </a:cubicBezTo>
                  <a:cubicBezTo>
                    <a:pt x="153" y="0"/>
                    <a:pt x="153" y="0"/>
                    <a:pt x="153" y="0"/>
                  </a:cubicBezTo>
                  <a:cubicBezTo>
                    <a:pt x="99" y="59"/>
                    <a:pt x="99" y="59"/>
                    <a:pt x="99" y="59"/>
                  </a:cubicBezTo>
                  <a:cubicBezTo>
                    <a:pt x="99" y="71"/>
                    <a:pt x="99" y="71"/>
                    <a:pt x="99" y="71"/>
                  </a:cubicBezTo>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85" name="Freeform 25">
              <a:extLst>
                <a:ext uri="{FF2B5EF4-FFF2-40B4-BE49-F238E27FC236}">
                  <a16:creationId xmlns:a16="http://schemas.microsoft.com/office/drawing/2014/main" id="{7C343550-C58D-4863-A7D0-65119E50023A}"/>
                </a:ext>
              </a:extLst>
            </p:cNvPr>
            <p:cNvSpPr>
              <a:spLocks/>
            </p:cNvSpPr>
            <p:nvPr/>
          </p:nvSpPr>
          <p:spPr bwMode="auto">
            <a:xfrm>
              <a:off x="4943473" y="3733801"/>
              <a:ext cx="65088" cy="36513"/>
            </a:xfrm>
            <a:custGeom>
              <a:avLst/>
              <a:gdLst>
                <a:gd name="T0" fmla="*/ 55 w 55"/>
                <a:gd name="T1" fmla="*/ 31 h 31"/>
                <a:gd name="T2" fmla="*/ 55 w 55"/>
                <a:gd name="T3" fmla="*/ 7 h 31"/>
                <a:gd name="T4" fmla="*/ 47 w 55"/>
                <a:gd name="T5" fmla="*/ 0 h 31"/>
                <a:gd name="T6" fmla="*/ 29 w 55"/>
                <a:gd name="T7" fmla="*/ 0 h 31"/>
                <a:gd name="T8" fmla="*/ 0 w 55"/>
                <a:gd name="T9" fmla="*/ 31 h 31"/>
                <a:gd name="T10" fmla="*/ 55 w 55"/>
                <a:gd name="T11" fmla="*/ 31 h 31"/>
              </a:gdLst>
              <a:ahLst/>
              <a:cxnLst>
                <a:cxn ang="0">
                  <a:pos x="T0" y="T1"/>
                </a:cxn>
                <a:cxn ang="0">
                  <a:pos x="T2" y="T3"/>
                </a:cxn>
                <a:cxn ang="0">
                  <a:pos x="T4" y="T5"/>
                </a:cxn>
                <a:cxn ang="0">
                  <a:pos x="T6" y="T7"/>
                </a:cxn>
                <a:cxn ang="0">
                  <a:pos x="T8" y="T9"/>
                </a:cxn>
                <a:cxn ang="0">
                  <a:pos x="T10" y="T11"/>
                </a:cxn>
              </a:cxnLst>
              <a:rect l="0" t="0" r="r" b="b"/>
              <a:pathLst>
                <a:path w="55" h="31">
                  <a:moveTo>
                    <a:pt x="55" y="31"/>
                  </a:moveTo>
                  <a:cubicBezTo>
                    <a:pt x="55" y="7"/>
                    <a:pt x="55" y="7"/>
                    <a:pt x="55" y="7"/>
                  </a:cubicBezTo>
                  <a:cubicBezTo>
                    <a:pt x="55" y="4"/>
                    <a:pt x="52" y="0"/>
                    <a:pt x="47" y="0"/>
                  </a:cubicBezTo>
                  <a:cubicBezTo>
                    <a:pt x="29" y="0"/>
                    <a:pt x="29" y="0"/>
                    <a:pt x="29" y="0"/>
                  </a:cubicBezTo>
                  <a:cubicBezTo>
                    <a:pt x="0" y="31"/>
                    <a:pt x="0" y="31"/>
                    <a:pt x="0" y="31"/>
                  </a:cubicBezTo>
                  <a:cubicBezTo>
                    <a:pt x="55" y="31"/>
                    <a:pt x="55" y="31"/>
                    <a:pt x="55" y="31"/>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86" name="Freeform 26">
              <a:extLst>
                <a:ext uri="{FF2B5EF4-FFF2-40B4-BE49-F238E27FC236}">
                  <a16:creationId xmlns:a16="http://schemas.microsoft.com/office/drawing/2014/main" id="{B3D7C1BF-511D-47E9-AC04-16972665635C}"/>
                </a:ext>
              </a:extLst>
            </p:cNvPr>
            <p:cNvSpPr>
              <a:spLocks/>
            </p:cNvSpPr>
            <p:nvPr/>
          </p:nvSpPr>
          <p:spPr bwMode="auto">
            <a:xfrm>
              <a:off x="4767260" y="3733801"/>
              <a:ext cx="9525" cy="9525"/>
            </a:xfrm>
            <a:custGeom>
              <a:avLst/>
              <a:gdLst>
                <a:gd name="T0" fmla="*/ 8 w 8"/>
                <a:gd name="T1" fmla="*/ 0 h 8"/>
                <a:gd name="T2" fmla="*/ 7 w 8"/>
                <a:gd name="T3" fmla="*/ 0 h 8"/>
                <a:gd name="T4" fmla="*/ 0 w 8"/>
                <a:gd name="T5" fmla="*/ 7 h 8"/>
                <a:gd name="T6" fmla="*/ 0 w 8"/>
                <a:gd name="T7" fmla="*/ 8 h 8"/>
                <a:gd name="T8" fmla="*/ 8 w 8"/>
                <a:gd name="T9" fmla="*/ 0 h 8"/>
              </a:gdLst>
              <a:ahLst/>
              <a:cxnLst>
                <a:cxn ang="0">
                  <a:pos x="T0" y="T1"/>
                </a:cxn>
                <a:cxn ang="0">
                  <a:pos x="T2" y="T3"/>
                </a:cxn>
                <a:cxn ang="0">
                  <a:pos x="T4" y="T5"/>
                </a:cxn>
                <a:cxn ang="0">
                  <a:pos x="T6" y="T7"/>
                </a:cxn>
                <a:cxn ang="0">
                  <a:pos x="T8" y="T9"/>
                </a:cxn>
              </a:cxnLst>
              <a:rect l="0" t="0" r="r" b="b"/>
              <a:pathLst>
                <a:path w="8" h="8">
                  <a:moveTo>
                    <a:pt x="8" y="0"/>
                  </a:moveTo>
                  <a:cubicBezTo>
                    <a:pt x="7" y="0"/>
                    <a:pt x="7" y="0"/>
                    <a:pt x="7" y="0"/>
                  </a:cubicBezTo>
                  <a:cubicBezTo>
                    <a:pt x="3" y="0"/>
                    <a:pt x="0" y="4"/>
                    <a:pt x="0" y="7"/>
                  </a:cubicBezTo>
                  <a:cubicBezTo>
                    <a:pt x="0" y="8"/>
                    <a:pt x="0" y="8"/>
                    <a:pt x="0" y="8"/>
                  </a:cubicBezTo>
                  <a:cubicBezTo>
                    <a:pt x="0" y="4"/>
                    <a:pt x="4" y="0"/>
                    <a:pt x="8"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87" name="Freeform 27">
              <a:extLst>
                <a:ext uri="{FF2B5EF4-FFF2-40B4-BE49-F238E27FC236}">
                  <a16:creationId xmlns:a16="http://schemas.microsoft.com/office/drawing/2014/main" id="{894FCF69-4DEB-4140-B7BF-1343F51ACC09}"/>
                </a:ext>
              </a:extLst>
            </p:cNvPr>
            <p:cNvSpPr>
              <a:spLocks/>
            </p:cNvSpPr>
            <p:nvPr/>
          </p:nvSpPr>
          <p:spPr bwMode="auto">
            <a:xfrm>
              <a:off x="4870448" y="3835401"/>
              <a:ext cx="12700" cy="14288"/>
            </a:xfrm>
            <a:custGeom>
              <a:avLst/>
              <a:gdLst>
                <a:gd name="T0" fmla="*/ 8 w 8"/>
                <a:gd name="T1" fmla="*/ 0 h 9"/>
                <a:gd name="T2" fmla="*/ 0 w 8"/>
                <a:gd name="T3" fmla="*/ 9 h 9"/>
                <a:gd name="T4" fmla="*/ 8 w 8"/>
                <a:gd name="T5" fmla="*/ 9 h 9"/>
                <a:gd name="T6" fmla="*/ 8 w 8"/>
                <a:gd name="T7" fmla="*/ 0 h 9"/>
              </a:gdLst>
              <a:ahLst/>
              <a:cxnLst>
                <a:cxn ang="0">
                  <a:pos x="T0" y="T1"/>
                </a:cxn>
                <a:cxn ang="0">
                  <a:pos x="T2" y="T3"/>
                </a:cxn>
                <a:cxn ang="0">
                  <a:pos x="T4" y="T5"/>
                </a:cxn>
                <a:cxn ang="0">
                  <a:pos x="T6" y="T7"/>
                </a:cxn>
              </a:cxnLst>
              <a:rect l="0" t="0" r="r" b="b"/>
              <a:pathLst>
                <a:path w="8" h="9">
                  <a:moveTo>
                    <a:pt x="8" y="0"/>
                  </a:moveTo>
                  <a:lnTo>
                    <a:pt x="0" y="9"/>
                  </a:lnTo>
                  <a:lnTo>
                    <a:pt x="8" y="9"/>
                  </a:lnTo>
                  <a:lnTo>
                    <a:pt x="8"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88" name="Freeform 28">
              <a:extLst>
                <a:ext uri="{FF2B5EF4-FFF2-40B4-BE49-F238E27FC236}">
                  <a16:creationId xmlns:a16="http://schemas.microsoft.com/office/drawing/2014/main" id="{3A86C88E-EEB4-4B9A-8924-114B6023577F}"/>
                </a:ext>
              </a:extLst>
            </p:cNvPr>
            <p:cNvSpPr>
              <a:spLocks/>
            </p:cNvSpPr>
            <p:nvPr/>
          </p:nvSpPr>
          <p:spPr bwMode="auto">
            <a:xfrm>
              <a:off x="4803773" y="3857625"/>
              <a:ext cx="79375" cy="63500"/>
            </a:xfrm>
            <a:custGeom>
              <a:avLst/>
              <a:gdLst>
                <a:gd name="T0" fmla="*/ 50 w 50"/>
                <a:gd name="T1" fmla="*/ 0 h 40"/>
                <a:gd name="T2" fmla="*/ 36 w 50"/>
                <a:gd name="T3" fmla="*/ 0 h 40"/>
                <a:gd name="T4" fmla="*/ 0 w 50"/>
                <a:gd name="T5" fmla="*/ 40 h 40"/>
                <a:gd name="T6" fmla="*/ 50 w 50"/>
                <a:gd name="T7" fmla="*/ 40 h 40"/>
                <a:gd name="T8" fmla="*/ 50 w 50"/>
                <a:gd name="T9" fmla="*/ 0 h 40"/>
              </a:gdLst>
              <a:ahLst/>
              <a:cxnLst>
                <a:cxn ang="0">
                  <a:pos x="T0" y="T1"/>
                </a:cxn>
                <a:cxn ang="0">
                  <a:pos x="T2" y="T3"/>
                </a:cxn>
                <a:cxn ang="0">
                  <a:pos x="T4" y="T5"/>
                </a:cxn>
                <a:cxn ang="0">
                  <a:pos x="T6" y="T7"/>
                </a:cxn>
                <a:cxn ang="0">
                  <a:pos x="T8" y="T9"/>
                </a:cxn>
              </a:cxnLst>
              <a:rect l="0" t="0" r="r" b="b"/>
              <a:pathLst>
                <a:path w="50" h="40">
                  <a:moveTo>
                    <a:pt x="50" y="0"/>
                  </a:moveTo>
                  <a:lnTo>
                    <a:pt x="36" y="0"/>
                  </a:lnTo>
                  <a:lnTo>
                    <a:pt x="0" y="40"/>
                  </a:lnTo>
                  <a:lnTo>
                    <a:pt x="50" y="40"/>
                  </a:lnTo>
                  <a:lnTo>
                    <a:pt x="5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89" name="Rectangle 29">
              <a:extLst>
                <a:ext uri="{FF2B5EF4-FFF2-40B4-BE49-F238E27FC236}">
                  <a16:creationId xmlns:a16="http://schemas.microsoft.com/office/drawing/2014/main" id="{FB506657-AFAA-4D57-9CFD-46F93FA0DFE3}"/>
                </a:ext>
              </a:extLst>
            </p:cNvPr>
            <p:cNvSpPr>
              <a:spLocks noChangeArrowheads="1"/>
            </p:cNvSpPr>
            <p:nvPr/>
          </p:nvSpPr>
          <p:spPr bwMode="auto">
            <a:xfrm>
              <a:off x="4767260" y="3770314"/>
              <a:ext cx="17621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90" name="Rectangle 30">
              <a:extLst>
                <a:ext uri="{FF2B5EF4-FFF2-40B4-BE49-F238E27FC236}">
                  <a16:creationId xmlns:a16="http://schemas.microsoft.com/office/drawing/2014/main" id="{20D6F43B-924D-4F59-81BD-DF5FDFC8711A}"/>
                </a:ext>
              </a:extLst>
            </p:cNvPr>
            <p:cNvSpPr>
              <a:spLocks noChangeArrowheads="1"/>
            </p:cNvSpPr>
            <p:nvPr/>
          </p:nvSpPr>
          <p:spPr bwMode="auto">
            <a:xfrm>
              <a:off x="4767260" y="3770314"/>
              <a:ext cx="1762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91" name="Freeform 31">
              <a:extLst>
                <a:ext uri="{FF2B5EF4-FFF2-40B4-BE49-F238E27FC236}">
                  <a16:creationId xmlns:a16="http://schemas.microsoft.com/office/drawing/2014/main" id="{F453DBB9-E8AB-4093-B292-4BC0884EB462}"/>
                </a:ext>
              </a:extLst>
            </p:cNvPr>
            <p:cNvSpPr>
              <a:spLocks/>
            </p:cNvSpPr>
            <p:nvPr/>
          </p:nvSpPr>
          <p:spPr bwMode="auto">
            <a:xfrm>
              <a:off x="4943473" y="3770314"/>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92" name="Freeform 32">
              <a:extLst>
                <a:ext uri="{FF2B5EF4-FFF2-40B4-BE49-F238E27FC236}">
                  <a16:creationId xmlns:a16="http://schemas.microsoft.com/office/drawing/2014/main" id="{BAED1187-4375-4159-9BD9-D9C18469F1FC}"/>
                </a:ext>
              </a:extLst>
            </p:cNvPr>
            <p:cNvSpPr>
              <a:spLocks/>
            </p:cNvSpPr>
            <p:nvPr/>
          </p:nvSpPr>
          <p:spPr bwMode="auto">
            <a:xfrm>
              <a:off x="4943473" y="3770314"/>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93" name="Freeform 33">
              <a:extLst>
                <a:ext uri="{FF2B5EF4-FFF2-40B4-BE49-F238E27FC236}">
                  <a16:creationId xmlns:a16="http://schemas.microsoft.com/office/drawing/2014/main" id="{78C659BE-8430-4A33-9A5E-5FB31E5641A8}"/>
                </a:ext>
              </a:extLst>
            </p:cNvPr>
            <p:cNvSpPr>
              <a:spLocks/>
            </p:cNvSpPr>
            <p:nvPr/>
          </p:nvSpPr>
          <p:spPr bwMode="auto">
            <a:xfrm>
              <a:off x="4767260" y="3770315"/>
              <a:ext cx="176213" cy="168275"/>
            </a:xfrm>
            <a:custGeom>
              <a:avLst/>
              <a:gdLst>
                <a:gd name="T0" fmla="*/ 0 w 149"/>
                <a:gd name="T1" fmla="*/ 6 h 141"/>
                <a:gd name="T2" fmla="*/ 0 w 149"/>
                <a:gd name="T3" fmla="*/ 20 h 141"/>
                <a:gd name="T4" fmla="*/ 0 w 149"/>
                <a:gd name="T5" fmla="*/ 132 h 141"/>
                <a:gd name="T6" fmla="*/ 8 w 149"/>
                <a:gd name="T7" fmla="*/ 141 h 141"/>
                <a:gd name="T8" fmla="*/ 17 w 149"/>
                <a:gd name="T9" fmla="*/ 141 h 141"/>
                <a:gd name="T10" fmla="*/ 31 w 149"/>
                <a:gd name="T11" fmla="*/ 126 h 141"/>
                <a:gd name="T12" fmla="*/ 15 w 149"/>
                <a:gd name="T13" fmla="*/ 126 h 141"/>
                <a:gd name="T14" fmla="*/ 15 w 149"/>
                <a:gd name="T15" fmla="*/ 73 h 141"/>
                <a:gd name="T16" fmla="*/ 80 w 149"/>
                <a:gd name="T17" fmla="*/ 73 h 141"/>
                <a:gd name="T18" fmla="*/ 87 w 149"/>
                <a:gd name="T19" fmla="*/ 66 h 141"/>
                <a:gd name="T20" fmla="*/ 15 w 149"/>
                <a:gd name="T21" fmla="*/ 66 h 141"/>
                <a:gd name="T22" fmla="*/ 15 w 149"/>
                <a:gd name="T23" fmla="*/ 14 h 141"/>
                <a:gd name="T24" fmla="*/ 99 w 149"/>
                <a:gd name="T25" fmla="*/ 14 h 141"/>
                <a:gd name="T26" fmla="*/ 99 w 149"/>
                <a:gd name="T27" fmla="*/ 54 h 141"/>
                <a:gd name="T28" fmla="*/ 149 w 149"/>
                <a:gd name="T29" fmla="*/ 0 h 141"/>
                <a:gd name="T30" fmla="*/ 0 w 149"/>
                <a:gd name="T31" fmla="*/ 0 h 141"/>
                <a:gd name="T32" fmla="*/ 0 w 149"/>
                <a:gd name="T33" fmla="*/ 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141">
                  <a:moveTo>
                    <a:pt x="0" y="6"/>
                  </a:moveTo>
                  <a:cubicBezTo>
                    <a:pt x="0" y="20"/>
                    <a:pt x="0" y="20"/>
                    <a:pt x="0" y="20"/>
                  </a:cubicBezTo>
                  <a:cubicBezTo>
                    <a:pt x="0" y="132"/>
                    <a:pt x="0" y="132"/>
                    <a:pt x="0" y="132"/>
                  </a:cubicBezTo>
                  <a:cubicBezTo>
                    <a:pt x="0" y="137"/>
                    <a:pt x="4" y="141"/>
                    <a:pt x="8" y="141"/>
                  </a:cubicBezTo>
                  <a:cubicBezTo>
                    <a:pt x="17" y="141"/>
                    <a:pt x="17" y="141"/>
                    <a:pt x="17" y="141"/>
                  </a:cubicBezTo>
                  <a:cubicBezTo>
                    <a:pt x="31" y="126"/>
                    <a:pt x="31" y="126"/>
                    <a:pt x="31" y="126"/>
                  </a:cubicBezTo>
                  <a:cubicBezTo>
                    <a:pt x="15" y="126"/>
                    <a:pt x="15" y="126"/>
                    <a:pt x="15" y="126"/>
                  </a:cubicBezTo>
                  <a:cubicBezTo>
                    <a:pt x="15" y="73"/>
                    <a:pt x="15" y="73"/>
                    <a:pt x="15" y="73"/>
                  </a:cubicBezTo>
                  <a:cubicBezTo>
                    <a:pt x="80" y="73"/>
                    <a:pt x="80" y="73"/>
                    <a:pt x="80" y="73"/>
                  </a:cubicBezTo>
                  <a:cubicBezTo>
                    <a:pt x="87" y="66"/>
                    <a:pt x="87" y="66"/>
                    <a:pt x="87" y="66"/>
                  </a:cubicBezTo>
                  <a:cubicBezTo>
                    <a:pt x="15" y="66"/>
                    <a:pt x="15" y="66"/>
                    <a:pt x="15" y="66"/>
                  </a:cubicBezTo>
                  <a:cubicBezTo>
                    <a:pt x="15" y="14"/>
                    <a:pt x="15" y="14"/>
                    <a:pt x="15" y="14"/>
                  </a:cubicBezTo>
                  <a:cubicBezTo>
                    <a:pt x="99" y="14"/>
                    <a:pt x="99" y="14"/>
                    <a:pt x="99" y="14"/>
                  </a:cubicBezTo>
                  <a:cubicBezTo>
                    <a:pt x="99" y="54"/>
                    <a:pt x="99" y="54"/>
                    <a:pt x="99" y="54"/>
                  </a:cubicBezTo>
                  <a:cubicBezTo>
                    <a:pt x="149" y="0"/>
                    <a:pt x="149" y="0"/>
                    <a:pt x="149" y="0"/>
                  </a:cubicBezTo>
                  <a:cubicBezTo>
                    <a:pt x="0" y="0"/>
                    <a:pt x="0" y="0"/>
                    <a:pt x="0" y="0"/>
                  </a:cubicBezTo>
                  <a:lnTo>
                    <a:pt x="0" y="6"/>
                  </a:lnTo>
                  <a:close/>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94" name="Freeform 34">
              <a:extLst>
                <a:ext uri="{FF2B5EF4-FFF2-40B4-BE49-F238E27FC236}">
                  <a16:creationId xmlns:a16="http://schemas.microsoft.com/office/drawing/2014/main" id="{EEB70F7C-CC93-4432-AB8A-59D58140A6C1}"/>
                </a:ext>
              </a:extLst>
            </p:cNvPr>
            <p:cNvSpPr>
              <a:spLocks/>
            </p:cNvSpPr>
            <p:nvPr/>
          </p:nvSpPr>
          <p:spPr bwMode="auto">
            <a:xfrm>
              <a:off x="4767260" y="3763960"/>
              <a:ext cx="182563" cy="174624"/>
            </a:xfrm>
            <a:custGeom>
              <a:avLst/>
              <a:gdLst>
                <a:gd name="T0" fmla="*/ 0 w 154"/>
                <a:gd name="T1" fmla="*/ 12 h 147"/>
                <a:gd name="T2" fmla="*/ 0 w 154"/>
                <a:gd name="T3" fmla="*/ 26 h 147"/>
                <a:gd name="T4" fmla="*/ 0 w 154"/>
                <a:gd name="T5" fmla="*/ 138 h 147"/>
                <a:gd name="T6" fmla="*/ 8 w 154"/>
                <a:gd name="T7" fmla="*/ 147 h 147"/>
                <a:gd name="T8" fmla="*/ 17 w 154"/>
                <a:gd name="T9" fmla="*/ 147 h 147"/>
                <a:gd name="T10" fmla="*/ 31 w 154"/>
                <a:gd name="T11" fmla="*/ 132 h 147"/>
                <a:gd name="T12" fmla="*/ 15 w 154"/>
                <a:gd name="T13" fmla="*/ 132 h 147"/>
                <a:gd name="T14" fmla="*/ 15 w 154"/>
                <a:gd name="T15" fmla="*/ 79 h 147"/>
                <a:gd name="T16" fmla="*/ 80 w 154"/>
                <a:gd name="T17" fmla="*/ 79 h 147"/>
                <a:gd name="T18" fmla="*/ 87 w 154"/>
                <a:gd name="T19" fmla="*/ 72 h 147"/>
                <a:gd name="T20" fmla="*/ 15 w 154"/>
                <a:gd name="T21" fmla="*/ 72 h 147"/>
                <a:gd name="T22" fmla="*/ 15 w 154"/>
                <a:gd name="T23" fmla="*/ 20 h 147"/>
                <a:gd name="T24" fmla="*/ 99 w 154"/>
                <a:gd name="T25" fmla="*/ 20 h 147"/>
                <a:gd name="T26" fmla="*/ 99 w 154"/>
                <a:gd name="T27" fmla="*/ 60 h 147"/>
                <a:gd name="T28" fmla="*/ 154 w 154"/>
                <a:gd name="T29" fmla="*/ 0 h 147"/>
                <a:gd name="T30" fmla="*/ 0 w 154"/>
                <a:gd name="T31" fmla="*/ 0 h 147"/>
                <a:gd name="T32" fmla="*/ 0 w 154"/>
                <a:gd name="T33" fmla="*/ 1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47">
                  <a:moveTo>
                    <a:pt x="0" y="12"/>
                  </a:moveTo>
                  <a:cubicBezTo>
                    <a:pt x="0" y="26"/>
                    <a:pt x="0" y="26"/>
                    <a:pt x="0" y="26"/>
                  </a:cubicBezTo>
                  <a:cubicBezTo>
                    <a:pt x="0" y="138"/>
                    <a:pt x="0" y="138"/>
                    <a:pt x="0" y="138"/>
                  </a:cubicBezTo>
                  <a:cubicBezTo>
                    <a:pt x="0" y="143"/>
                    <a:pt x="4" y="147"/>
                    <a:pt x="8" y="147"/>
                  </a:cubicBezTo>
                  <a:cubicBezTo>
                    <a:pt x="17" y="147"/>
                    <a:pt x="17" y="147"/>
                    <a:pt x="17" y="147"/>
                  </a:cubicBezTo>
                  <a:cubicBezTo>
                    <a:pt x="31" y="132"/>
                    <a:pt x="31" y="132"/>
                    <a:pt x="31" y="132"/>
                  </a:cubicBezTo>
                  <a:cubicBezTo>
                    <a:pt x="15" y="132"/>
                    <a:pt x="15" y="132"/>
                    <a:pt x="15" y="132"/>
                  </a:cubicBezTo>
                  <a:cubicBezTo>
                    <a:pt x="15" y="79"/>
                    <a:pt x="15" y="79"/>
                    <a:pt x="15" y="79"/>
                  </a:cubicBezTo>
                  <a:cubicBezTo>
                    <a:pt x="80" y="79"/>
                    <a:pt x="80" y="79"/>
                    <a:pt x="80" y="79"/>
                  </a:cubicBezTo>
                  <a:cubicBezTo>
                    <a:pt x="87" y="72"/>
                    <a:pt x="87" y="72"/>
                    <a:pt x="87" y="72"/>
                  </a:cubicBezTo>
                  <a:cubicBezTo>
                    <a:pt x="15" y="72"/>
                    <a:pt x="15" y="72"/>
                    <a:pt x="15" y="72"/>
                  </a:cubicBezTo>
                  <a:cubicBezTo>
                    <a:pt x="15" y="20"/>
                    <a:pt x="15" y="20"/>
                    <a:pt x="15" y="20"/>
                  </a:cubicBezTo>
                  <a:cubicBezTo>
                    <a:pt x="99" y="20"/>
                    <a:pt x="99" y="20"/>
                    <a:pt x="99" y="20"/>
                  </a:cubicBezTo>
                  <a:cubicBezTo>
                    <a:pt x="99" y="60"/>
                    <a:pt x="99" y="60"/>
                    <a:pt x="99" y="60"/>
                  </a:cubicBezTo>
                  <a:cubicBezTo>
                    <a:pt x="154" y="0"/>
                    <a:pt x="154" y="0"/>
                    <a:pt x="154" y="0"/>
                  </a:cubicBezTo>
                  <a:cubicBezTo>
                    <a:pt x="0" y="0"/>
                    <a:pt x="0" y="0"/>
                    <a:pt x="0" y="0"/>
                  </a:cubicBezTo>
                  <a:lnTo>
                    <a:pt x="0" y="12"/>
                  </a:lnTo>
                  <a:close/>
                </a:path>
              </a:pathLst>
            </a:custGeom>
            <a:solidFill>
              <a:srgbClr val="BABB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95" name="Freeform 35">
              <a:extLst>
                <a:ext uri="{FF2B5EF4-FFF2-40B4-BE49-F238E27FC236}">
                  <a16:creationId xmlns:a16="http://schemas.microsoft.com/office/drawing/2014/main" id="{11FBA0AC-1434-4A9F-BA68-A556CAFD56D4}"/>
                </a:ext>
              </a:extLst>
            </p:cNvPr>
            <p:cNvSpPr>
              <a:spLocks/>
            </p:cNvSpPr>
            <p:nvPr/>
          </p:nvSpPr>
          <p:spPr bwMode="auto">
            <a:xfrm>
              <a:off x="4767260" y="3733797"/>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96" name="Freeform 36">
              <a:extLst>
                <a:ext uri="{FF2B5EF4-FFF2-40B4-BE49-F238E27FC236}">
                  <a16:creationId xmlns:a16="http://schemas.microsoft.com/office/drawing/2014/main" id="{EDD50330-B90E-4B90-8116-7EA0D50C64F0}"/>
                </a:ext>
              </a:extLst>
            </p:cNvPr>
            <p:cNvSpPr>
              <a:spLocks/>
            </p:cNvSpPr>
            <p:nvPr/>
          </p:nvSpPr>
          <p:spPr bwMode="auto">
            <a:xfrm>
              <a:off x="4767256" y="3733792"/>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97" name="Freeform 37">
              <a:extLst>
                <a:ext uri="{FF2B5EF4-FFF2-40B4-BE49-F238E27FC236}">
                  <a16:creationId xmlns:a16="http://schemas.microsoft.com/office/drawing/2014/main" id="{C46C25D2-6698-4F40-9976-9471C53C362B}"/>
                </a:ext>
              </a:extLst>
            </p:cNvPr>
            <p:cNvSpPr>
              <a:spLocks/>
            </p:cNvSpPr>
            <p:nvPr/>
          </p:nvSpPr>
          <p:spPr bwMode="auto">
            <a:xfrm>
              <a:off x="4784719" y="3787768"/>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98" name="Freeform 38">
              <a:extLst>
                <a:ext uri="{FF2B5EF4-FFF2-40B4-BE49-F238E27FC236}">
                  <a16:creationId xmlns:a16="http://schemas.microsoft.com/office/drawing/2014/main" id="{07B0F011-3E5B-4D8D-B2A6-BD13EA934651}"/>
                </a:ext>
              </a:extLst>
            </p:cNvPr>
            <p:cNvSpPr>
              <a:spLocks/>
            </p:cNvSpPr>
            <p:nvPr/>
          </p:nvSpPr>
          <p:spPr bwMode="auto">
            <a:xfrm>
              <a:off x="4784719" y="378777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99" name="Freeform 39">
              <a:extLst>
                <a:ext uri="{FF2B5EF4-FFF2-40B4-BE49-F238E27FC236}">
                  <a16:creationId xmlns:a16="http://schemas.microsoft.com/office/drawing/2014/main" id="{C2D50140-A59B-4784-A80E-4D2BA74A774A}"/>
                </a:ext>
              </a:extLst>
            </p:cNvPr>
            <p:cNvSpPr>
              <a:spLocks/>
            </p:cNvSpPr>
            <p:nvPr/>
          </p:nvSpPr>
          <p:spPr bwMode="auto">
            <a:xfrm>
              <a:off x="4784719" y="385762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0" name="Freeform 40">
              <a:extLst>
                <a:ext uri="{FF2B5EF4-FFF2-40B4-BE49-F238E27FC236}">
                  <a16:creationId xmlns:a16="http://schemas.microsoft.com/office/drawing/2014/main" id="{06F10C0F-477C-4FA2-91E3-21051FFB8AEA}"/>
                </a:ext>
              </a:extLst>
            </p:cNvPr>
            <p:cNvSpPr>
              <a:spLocks/>
            </p:cNvSpPr>
            <p:nvPr/>
          </p:nvSpPr>
          <p:spPr bwMode="auto">
            <a:xfrm>
              <a:off x="4784717" y="385762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1" name="Rectangle 41">
              <a:extLst>
                <a:ext uri="{FF2B5EF4-FFF2-40B4-BE49-F238E27FC236}">
                  <a16:creationId xmlns:a16="http://schemas.microsoft.com/office/drawing/2014/main" id="{14DA8843-A519-4963-A046-2C54E1097245}"/>
                </a:ext>
              </a:extLst>
            </p:cNvPr>
            <p:cNvSpPr>
              <a:spLocks noChangeArrowheads="1"/>
            </p:cNvSpPr>
            <p:nvPr/>
          </p:nvSpPr>
          <p:spPr bwMode="auto">
            <a:xfrm>
              <a:off x="4892670" y="3787776"/>
              <a:ext cx="98425"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2" name="Rectangle 42">
              <a:extLst>
                <a:ext uri="{FF2B5EF4-FFF2-40B4-BE49-F238E27FC236}">
                  <a16:creationId xmlns:a16="http://schemas.microsoft.com/office/drawing/2014/main" id="{7092AEBF-E53C-400C-9B17-2DC79A48A884}"/>
                </a:ext>
              </a:extLst>
            </p:cNvPr>
            <p:cNvSpPr>
              <a:spLocks noChangeArrowheads="1"/>
            </p:cNvSpPr>
            <p:nvPr/>
          </p:nvSpPr>
          <p:spPr bwMode="auto">
            <a:xfrm>
              <a:off x="4892676" y="3857634"/>
              <a:ext cx="98425" cy="63500"/>
            </a:xfrm>
            <a:prstGeom prst="rect">
              <a:avLst/>
            </a:prstGeom>
            <a:solidFill>
              <a:srgbClr val="0072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grpSp>
      <p:pic>
        <p:nvPicPr>
          <p:cNvPr id="115" name="Picture 114" descr="Azure Containers Instances">
            <a:extLst>
              <a:ext uri="{FF2B5EF4-FFF2-40B4-BE49-F238E27FC236}">
                <a16:creationId xmlns:a16="http://schemas.microsoft.com/office/drawing/2014/main" id="{6BB62114-ADC8-4320-89C0-CAD8B9D5412D}"/>
              </a:ext>
            </a:extLst>
          </p:cNvPr>
          <p:cNvPicPr>
            <a:picLocks noChangeAspect="1"/>
          </p:cNvPicPr>
          <p:nvPr/>
        </p:nvPicPr>
        <p:blipFill>
          <a:blip r:embed="rId21"/>
          <a:stretch>
            <a:fillRect/>
          </a:stretch>
        </p:blipFill>
        <p:spPr>
          <a:xfrm>
            <a:off x="3926922" y="4149406"/>
            <a:ext cx="338217" cy="337685"/>
          </a:xfrm>
          <a:prstGeom prst="rect">
            <a:avLst/>
          </a:prstGeom>
        </p:spPr>
      </p:pic>
      <p:pic>
        <p:nvPicPr>
          <p:cNvPr id="116" name="Picture 115" descr="Functions">
            <a:extLst>
              <a:ext uri="{FF2B5EF4-FFF2-40B4-BE49-F238E27FC236}">
                <a16:creationId xmlns:a16="http://schemas.microsoft.com/office/drawing/2014/main" id="{598DE928-DFBB-44EE-810C-DF8CF07CFE88}"/>
              </a:ext>
            </a:extLst>
          </p:cNvPr>
          <p:cNvPicPr>
            <a:picLocks noChangeAspect="1"/>
          </p:cNvPicPr>
          <p:nvPr/>
        </p:nvPicPr>
        <p:blipFill>
          <a:blip r:embed="rId22"/>
          <a:stretch>
            <a:fillRect/>
          </a:stretch>
        </p:blipFill>
        <p:spPr>
          <a:xfrm>
            <a:off x="3934597" y="3295159"/>
            <a:ext cx="322866" cy="294141"/>
          </a:xfrm>
          <a:prstGeom prst="rect">
            <a:avLst/>
          </a:prstGeom>
        </p:spPr>
      </p:pic>
      <p:sp>
        <p:nvSpPr>
          <p:cNvPr id="124" name="Freeform 67">
            <a:extLst>
              <a:ext uri="{FF2B5EF4-FFF2-40B4-BE49-F238E27FC236}">
                <a16:creationId xmlns:a16="http://schemas.microsoft.com/office/drawing/2014/main" id="{B5DF43A0-AE6D-4EA2-A11C-1220E06190A1}"/>
              </a:ext>
              <a:ext uri="{C183D7F6-B498-43B3-948B-1728B52AA6E4}">
                <adec:decorative xmlns:adec="http://schemas.microsoft.com/office/drawing/2017/decorative" val="1"/>
              </a:ext>
            </a:extLst>
          </p:cNvPr>
          <p:cNvSpPr>
            <a:spLocks/>
          </p:cNvSpPr>
          <p:nvPr/>
        </p:nvSpPr>
        <p:spPr bwMode="auto">
          <a:xfrm>
            <a:off x="4059787" y="5088090"/>
            <a:ext cx="72486" cy="100365"/>
          </a:xfrm>
          <a:custGeom>
            <a:avLst/>
            <a:gdLst>
              <a:gd name="T0" fmla="*/ 83 w 83"/>
              <a:gd name="T1" fmla="*/ 0 h 114"/>
              <a:gd name="T2" fmla="*/ 83 w 83"/>
              <a:gd name="T3" fmla="*/ 0 h 114"/>
              <a:gd name="T4" fmla="*/ 39 w 83"/>
              <a:gd name="T5" fmla="*/ 24 h 114"/>
              <a:gd name="T6" fmla="*/ 0 w 83"/>
              <a:gd name="T7" fmla="*/ 57 h 114"/>
              <a:gd name="T8" fmla="*/ 39 w 83"/>
              <a:gd name="T9" fmla="*/ 89 h 114"/>
              <a:gd name="T10" fmla="*/ 83 w 83"/>
              <a:gd name="T11" fmla="*/ 114 h 114"/>
              <a:gd name="T12" fmla="*/ 70 w 83"/>
              <a:gd name="T13" fmla="*/ 87 h 114"/>
              <a:gd name="T14" fmla="*/ 65 w 83"/>
              <a:gd name="T15" fmla="*/ 57 h 114"/>
              <a:gd name="T16" fmla="*/ 70 w 83"/>
              <a:gd name="T17" fmla="*/ 27 h 114"/>
              <a:gd name="T18" fmla="*/ 83 w 83"/>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14">
                <a:moveTo>
                  <a:pt x="83" y="0"/>
                </a:moveTo>
                <a:lnTo>
                  <a:pt x="83" y="0"/>
                </a:lnTo>
                <a:cubicBezTo>
                  <a:pt x="67" y="6"/>
                  <a:pt x="53" y="14"/>
                  <a:pt x="39" y="24"/>
                </a:cubicBezTo>
                <a:cubicBezTo>
                  <a:pt x="25" y="34"/>
                  <a:pt x="12" y="45"/>
                  <a:pt x="0" y="57"/>
                </a:cubicBezTo>
                <a:cubicBezTo>
                  <a:pt x="12" y="69"/>
                  <a:pt x="25" y="79"/>
                  <a:pt x="39" y="89"/>
                </a:cubicBezTo>
                <a:cubicBezTo>
                  <a:pt x="53" y="99"/>
                  <a:pt x="67" y="107"/>
                  <a:pt x="83" y="114"/>
                </a:cubicBezTo>
                <a:cubicBezTo>
                  <a:pt x="77" y="106"/>
                  <a:pt x="73" y="96"/>
                  <a:pt x="70" y="87"/>
                </a:cubicBezTo>
                <a:cubicBezTo>
                  <a:pt x="67" y="77"/>
                  <a:pt x="65" y="67"/>
                  <a:pt x="65" y="57"/>
                </a:cubicBezTo>
                <a:cubicBezTo>
                  <a:pt x="65" y="47"/>
                  <a:pt x="67" y="37"/>
                  <a:pt x="70" y="27"/>
                </a:cubicBezTo>
                <a:cubicBezTo>
                  <a:pt x="73" y="17"/>
                  <a:pt x="77" y="8"/>
                  <a:pt x="83" y="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125" name="Freeform 68">
            <a:extLst>
              <a:ext uri="{FF2B5EF4-FFF2-40B4-BE49-F238E27FC236}">
                <a16:creationId xmlns:a16="http://schemas.microsoft.com/office/drawing/2014/main" id="{FADDB233-3719-4F96-8597-C5BFF2F1D588}"/>
              </a:ext>
              <a:ext uri="{C183D7F6-B498-43B3-948B-1728B52AA6E4}">
                <adec:decorative xmlns:adec="http://schemas.microsoft.com/office/drawing/2017/decorative" val="1"/>
              </a:ext>
            </a:extLst>
          </p:cNvPr>
          <p:cNvSpPr>
            <a:spLocks/>
          </p:cNvSpPr>
          <p:nvPr/>
        </p:nvSpPr>
        <p:spPr bwMode="auto">
          <a:xfrm>
            <a:off x="4059787" y="5088090"/>
            <a:ext cx="72486" cy="100365"/>
          </a:xfrm>
          <a:custGeom>
            <a:avLst/>
            <a:gdLst>
              <a:gd name="T0" fmla="*/ 0 w 83"/>
              <a:gd name="T1" fmla="*/ 0 h 114"/>
              <a:gd name="T2" fmla="*/ 0 w 83"/>
              <a:gd name="T3" fmla="*/ 0 h 114"/>
              <a:gd name="T4" fmla="*/ 13 w 83"/>
              <a:gd name="T5" fmla="*/ 27 h 114"/>
              <a:gd name="T6" fmla="*/ 18 w 83"/>
              <a:gd name="T7" fmla="*/ 57 h 114"/>
              <a:gd name="T8" fmla="*/ 13 w 83"/>
              <a:gd name="T9" fmla="*/ 87 h 114"/>
              <a:gd name="T10" fmla="*/ 0 w 83"/>
              <a:gd name="T11" fmla="*/ 114 h 114"/>
              <a:gd name="T12" fmla="*/ 44 w 83"/>
              <a:gd name="T13" fmla="*/ 89 h 114"/>
              <a:gd name="T14" fmla="*/ 83 w 83"/>
              <a:gd name="T15" fmla="*/ 57 h 114"/>
              <a:gd name="T16" fmla="*/ 44 w 83"/>
              <a:gd name="T17" fmla="*/ 24 h 114"/>
              <a:gd name="T18" fmla="*/ 0 w 83"/>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14">
                <a:moveTo>
                  <a:pt x="0" y="0"/>
                </a:moveTo>
                <a:lnTo>
                  <a:pt x="0" y="0"/>
                </a:lnTo>
                <a:cubicBezTo>
                  <a:pt x="6" y="8"/>
                  <a:pt x="10" y="17"/>
                  <a:pt x="13" y="27"/>
                </a:cubicBezTo>
                <a:cubicBezTo>
                  <a:pt x="16" y="37"/>
                  <a:pt x="18" y="47"/>
                  <a:pt x="18" y="57"/>
                </a:cubicBezTo>
                <a:cubicBezTo>
                  <a:pt x="18" y="67"/>
                  <a:pt x="16" y="77"/>
                  <a:pt x="13" y="87"/>
                </a:cubicBezTo>
                <a:cubicBezTo>
                  <a:pt x="10" y="96"/>
                  <a:pt x="6" y="106"/>
                  <a:pt x="0" y="114"/>
                </a:cubicBezTo>
                <a:cubicBezTo>
                  <a:pt x="16" y="107"/>
                  <a:pt x="31" y="99"/>
                  <a:pt x="44" y="89"/>
                </a:cubicBezTo>
                <a:cubicBezTo>
                  <a:pt x="58" y="79"/>
                  <a:pt x="71" y="69"/>
                  <a:pt x="83" y="57"/>
                </a:cubicBezTo>
                <a:cubicBezTo>
                  <a:pt x="71" y="45"/>
                  <a:pt x="58" y="34"/>
                  <a:pt x="44" y="24"/>
                </a:cubicBezTo>
                <a:cubicBezTo>
                  <a:pt x="31" y="14"/>
                  <a:pt x="16" y="6"/>
                  <a:pt x="0" y="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126" name="Freeform 69">
            <a:extLst>
              <a:ext uri="{FF2B5EF4-FFF2-40B4-BE49-F238E27FC236}">
                <a16:creationId xmlns:a16="http://schemas.microsoft.com/office/drawing/2014/main" id="{DE2F6EE0-AD0B-4337-95E6-11E823079738}"/>
              </a:ext>
              <a:ext uri="{C183D7F6-B498-43B3-948B-1728B52AA6E4}">
                <adec:decorative xmlns:adec="http://schemas.microsoft.com/office/drawing/2017/decorative" val="1"/>
              </a:ext>
            </a:extLst>
          </p:cNvPr>
          <p:cNvSpPr>
            <a:spLocks noEditPoints="1"/>
          </p:cNvSpPr>
          <p:nvPr/>
        </p:nvSpPr>
        <p:spPr bwMode="auto">
          <a:xfrm>
            <a:off x="4030793" y="5072479"/>
            <a:ext cx="130474" cy="131589"/>
          </a:xfrm>
          <a:custGeom>
            <a:avLst/>
            <a:gdLst>
              <a:gd name="T0" fmla="*/ 52 w 150"/>
              <a:gd name="T1" fmla="*/ 65 h 150"/>
              <a:gd name="T2" fmla="*/ 52 w 150"/>
              <a:gd name="T3" fmla="*/ 65 h 150"/>
              <a:gd name="T4" fmla="*/ 57 w 150"/>
              <a:gd name="T5" fmla="*/ 57 h 150"/>
              <a:gd name="T6" fmla="*/ 65 w 150"/>
              <a:gd name="T7" fmla="*/ 52 h 150"/>
              <a:gd name="T8" fmla="*/ 75 w 150"/>
              <a:gd name="T9" fmla="*/ 50 h 150"/>
              <a:gd name="T10" fmla="*/ 85 w 150"/>
              <a:gd name="T11" fmla="*/ 52 h 150"/>
              <a:gd name="T12" fmla="*/ 93 w 150"/>
              <a:gd name="T13" fmla="*/ 57 h 150"/>
              <a:gd name="T14" fmla="*/ 98 w 150"/>
              <a:gd name="T15" fmla="*/ 65 h 150"/>
              <a:gd name="T16" fmla="*/ 100 w 150"/>
              <a:gd name="T17" fmla="*/ 75 h 150"/>
              <a:gd name="T18" fmla="*/ 98 w 150"/>
              <a:gd name="T19" fmla="*/ 84 h 150"/>
              <a:gd name="T20" fmla="*/ 93 w 150"/>
              <a:gd name="T21" fmla="*/ 92 h 150"/>
              <a:gd name="T22" fmla="*/ 85 w 150"/>
              <a:gd name="T23" fmla="*/ 98 h 150"/>
              <a:gd name="T24" fmla="*/ 75 w 150"/>
              <a:gd name="T25" fmla="*/ 100 h 150"/>
              <a:gd name="T26" fmla="*/ 65 w 150"/>
              <a:gd name="T27" fmla="*/ 98 h 150"/>
              <a:gd name="T28" fmla="*/ 57 w 150"/>
              <a:gd name="T29" fmla="*/ 92 h 150"/>
              <a:gd name="T30" fmla="*/ 52 w 150"/>
              <a:gd name="T31" fmla="*/ 84 h 150"/>
              <a:gd name="T32" fmla="*/ 50 w 150"/>
              <a:gd name="T33" fmla="*/ 75 h 150"/>
              <a:gd name="T34" fmla="*/ 52 w 150"/>
              <a:gd name="T35" fmla="*/ 65 h 150"/>
              <a:gd name="T36" fmla="*/ 46 w 150"/>
              <a:gd name="T37" fmla="*/ 144 h 150"/>
              <a:gd name="T38" fmla="*/ 46 w 150"/>
              <a:gd name="T39" fmla="*/ 144 h 150"/>
              <a:gd name="T40" fmla="*/ 75 w 150"/>
              <a:gd name="T41" fmla="*/ 150 h 150"/>
              <a:gd name="T42" fmla="*/ 104 w 150"/>
              <a:gd name="T43" fmla="*/ 144 h 150"/>
              <a:gd name="T44" fmla="*/ 128 w 150"/>
              <a:gd name="T45" fmla="*/ 128 h 150"/>
              <a:gd name="T46" fmla="*/ 144 w 150"/>
              <a:gd name="T47" fmla="*/ 104 h 150"/>
              <a:gd name="T48" fmla="*/ 150 w 150"/>
              <a:gd name="T49" fmla="*/ 75 h 150"/>
              <a:gd name="T50" fmla="*/ 144 w 150"/>
              <a:gd name="T51" fmla="*/ 46 h 150"/>
              <a:gd name="T52" fmla="*/ 128 w 150"/>
              <a:gd name="T53" fmla="*/ 22 h 150"/>
              <a:gd name="T54" fmla="*/ 104 w 150"/>
              <a:gd name="T55" fmla="*/ 6 h 150"/>
              <a:gd name="T56" fmla="*/ 75 w 150"/>
              <a:gd name="T57" fmla="*/ 0 h 150"/>
              <a:gd name="T58" fmla="*/ 46 w 150"/>
              <a:gd name="T59" fmla="*/ 6 h 150"/>
              <a:gd name="T60" fmla="*/ 22 w 150"/>
              <a:gd name="T61" fmla="*/ 22 h 150"/>
              <a:gd name="T62" fmla="*/ 6 w 150"/>
              <a:gd name="T63" fmla="*/ 46 h 150"/>
              <a:gd name="T64" fmla="*/ 0 w 150"/>
              <a:gd name="T65" fmla="*/ 75 h 150"/>
              <a:gd name="T66" fmla="*/ 6 w 150"/>
              <a:gd name="T67" fmla="*/ 104 h 150"/>
              <a:gd name="T68" fmla="*/ 22 w 150"/>
              <a:gd name="T69" fmla="*/ 128 h 150"/>
              <a:gd name="T70" fmla="*/ 46 w 150"/>
              <a:gd name="T71" fmla="*/ 14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 h="150">
                <a:moveTo>
                  <a:pt x="52" y="65"/>
                </a:moveTo>
                <a:lnTo>
                  <a:pt x="52" y="65"/>
                </a:lnTo>
                <a:cubicBezTo>
                  <a:pt x="53" y="62"/>
                  <a:pt x="55" y="59"/>
                  <a:pt x="57" y="57"/>
                </a:cubicBezTo>
                <a:cubicBezTo>
                  <a:pt x="60" y="55"/>
                  <a:pt x="62" y="53"/>
                  <a:pt x="65" y="52"/>
                </a:cubicBezTo>
                <a:cubicBezTo>
                  <a:pt x="68" y="50"/>
                  <a:pt x="71" y="50"/>
                  <a:pt x="75" y="50"/>
                </a:cubicBezTo>
                <a:cubicBezTo>
                  <a:pt x="79" y="50"/>
                  <a:pt x="82" y="50"/>
                  <a:pt x="85" y="52"/>
                </a:cubicBezTo>
                <a:cubicBezTo>
                  <a:pt x="88" y="53"/>
                  <a:pt x="90" y="55"/>
                  <a:pt x="93" y="57"/>
                </a:cubicBezTo>
                <a:cubicBezTo>
                  <a:pt x="95" y="59"/>
                  <a:pt x="97" y="62"/>
                  <a:pt x="98" y="65"/>
                </a:cubicBezTo>
                <a:cubicBezTo>
                  <a:pt x="99" y="68"/>
                  <a:pt x="100" y="71"/>
                  <a:pt x="100" y="75"/>
                </a:cubicBezTo>
                <a:cubicBezTo>
                  <a:pt x="100" y="78"/>
                  <a:pt x="99" y="81"/>
                  <a:pt x="98" y="84"/>
                </a:cubicBezTo>
                <a:cubicBezTo>
                  <a:pt x="97" y="87"/>
                  <a:pt x="95" y="90"/>
                  <a:pt x="93" y="92"/>
                </a:cubicBezTo>
                <a:cubicBezTo>
                  <a:pt x="90" y="95"/>
                  <a:pt x="88" y="96"/>
                  <a:pt x="85" y="98"/>
                </a:cubicBezTo>
                <a:cubicBezTo>
                  <a:pt x="82" y="99"/>
                  <a:pt x="79" y="100"/>
                  <a:pt x="75" y="100"/>
                </a:cubicBezTo>
                <a:cubicBezTo>
                  <a:pt x="71" y="100"/>
                  <a:pt x="68" y="99"/>
                  <a:pt x="65" y="98"/>
                </a:cubicBezTo>
                <a:cubicBezTo>
                  <a:pt x="62" y="96"/>
                  <a:pt x="60" y="95"/>
                  <a:pt x="57" y="92"/>
                </a:cubicBezTo>
                <a:cubicBezTo>
                  <a:pt x="55" y="90"/>
                  <a:pt x="53" y="87"/>
                  <a:pt x="52" y="84"/>
                </a:cubicBezTo>
                <a:cubicBezTo>
                  <a:pt x="51" y="81"/>
                  <a:pt x="50" y="78"/>
                  <a:pt x="50" y="75"/>
                </a:cubicBezTo>
                <a:cubicBezTo>
                  <a:pt x="50" y="71"/>
                  <a:pt x="51" y="68"/>
                  <a:pt x="52" y="65"/>
                </a:cubicBezTo>
                <a:close/>
                <a:moveTo>
                  <a:pt x="46" y="144"/>
                </a:moveTo>
                <a:lnTo>
                  <a:pt x="46" y="144"/>
                </a:lnTo>
                <a:cubicBezTo>
                  <a:pt x="55" y="148"/>
                  <a:pt x="65" y="150"/>
                  <a:pt x="75" y="150"/>
                </a:cubicBezTo>
                <a:cubicBezTo>
                  <a:pt x="85" y="150"/>
                  <a:pt x="95" y="148"/>
                  <a:pt x="104" y="144"/>
                </a:cubicBezTo>
                <a:cubicBezTo>
                  <a:pt x="113" y="140"/>
                  <a:pt x="121" y="134"/>
                  <a:pt x="128" y="128"/>
                </a:cubicBezTo>
                <a:cubicBezTo>
                  <a:pt x="135" y="121"/>
                  <a:pt x="140" y="113"/>
                  <a:pt x="144" y="104"/>
                </a:cubicBezTo>
                <a:cubicBezTo>
                  <a:pt x="148" y="95"/>
                  <a:pt x="150" y="85"/>
                  <a:pt x="150" y="75"/>
                </a:cubicBezTo>
                <a:cubicBezTo>
                  <a:pt x="150" y="64"/>
                  <a:pt x="148" y="55"/>
                  <a:pt x="144" y="46"/>
                </a:cubicBezTo>
                <a:cubicBezTo>
                  <a:pt x="140" y="36"/>
                  <a:pt x="135" y="29"/>
                  <a:pt x="128" y="22"/>
                </a:cubicBezTo>
                <a:cubicBezTo>
                  <a:pt x="121" y="15"/>
                  <a:pt x="113" y="10"/>
                  <a:pt x="104" y="6"/>
                </a:cubicBezTo>
                <a:cubicBezTo>
                  <a:pt x="95" y="2"/>
                  <a:pt x="85" y="0"/>
                  <a:pt x="75" y="0"/>
                </a:cubicBezTo>
                <a:cubicBezTo>
                  <a:pt x="65" y="0"/>
                  <a:pt x="55" y="2"/>
                  <a:pt x="46" y="6"/>
                </a:cubicBezTo>
                <a:cubicBezTo>
                  <a:pt x="37" y="10"/>
                  <a:pt x="29" y="15"/>
                  <a:pt x="22" y="22"/>
                </a:cubicBezTo>
                <a:cubicBezTo>
                  <a:pt x="15" y="29"/>
                  <a:pt x="10" y="36"/>
                  <a:pt x="6" y="46"/>
                </a:cubicBezTo>
                <a:cubicBezTo>
                  <a:pt x="2" y="55"/>
                  <a:pt x="0" y="64"/>
                  <a:pt x="0" y="75"/>
                </a:cubicBezTo>
                <a:cubicBezTo>
                  <a:pt x="0" y="85"/>
                  <a:pt x="2" y="95"/>
                  <a:pt x="6" y="104"/>
                </a:cubicBezTo>
                <a:cubicBezTo>
                  <a:pt x="10" y="113"/>
                  <a:pt x="15" y="121"/>
                  <a:pt x="22" y="128"/>
                </a:cubicBezTo>
                <a:cubicBezTo>
                  <a:pt x="29" y="134"/>
                  <a:pt x="37" y="140"/>
                  <a:pt x="46" y="144"/>
                </a:cubicBezTo>
                <a:close/>
              </a:path>
            </a:pathLst>
          </a:custGeom>
          <a:solidFill>
            <a:schemeClr val="accent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127" name="Freeform 70">
            <a:extLst>
              <a:ext uri="{FF2B5EF4-FFF2-40B4-BE49-F238E27FC236}">
                <a16:creationId xmlns:a16="http://schemas.microsoft.com/office/drawing/2014/main" id="{4060CAEF-9DF9-4744-94CE-968F8E7A8136}"/>
              </a:ext>
              <a:ext uri="{C183D7F6-B498-43B3-948B-1728B52AA6E4}">
                <adec:decorative xmlns:adec="http://schemas.microsoft.com/office/drawing/2017/decorative" val="1"/>
              </a:ext>
            </a:extLst>
          </p:cNvPr>
          <p:cNvSpPr>
            <a:spLocks/>
          </p:cNvSpPr>
          <p:nvPr/>
        </p:nvSpPr>
        <p:spPr bwMode="auto">
          <a:xfrm>
            <a:off x="4074285" y="5115969"/>
            <a:ext cx="43491" cy="43490"/>
          </a:xfrm>
          <a:custGeom>
            <a:avLst/>
            <a:gdLst>
              <a:gd name="T0" fmla="*/ 7 w 50"/>
              <a:gd name="T1" fmla="*/ 42 h 50"/>
              <a:gd name="T2" fmla="*/ 7 w 50"/>
              <a:gd name="T3" fmla="*/ 42 h 50"/>
              <a:gd name="T4" fmla="*/ 15 w 50"/>
              <a:gd name="T5" fmla="*/ 48 h 50"/>
              <a:gd name="T6" fmla="*/ 25 w 50"/>
              <a:gd name="T7" fmla="*/ 50 h 50"/>
              <a:gd name="T8" fmla="*/ 35 w 50"/>
              <a:gd name="T9" fmla="*/ 48 h 50"/>
              <a:gd name="T10" fmla="*/ 43 w 50"/>
              <a:gd name="T11" fmla="*/ 42 h 50"/>
              <a:gd name="T12" fmla="*/ 48 w 50"/>
              <a:gd name="T13" fmla="*/ 34 h 50"/>
              <a:gd name="T14" fmla="*/ 50 w 50"/>
              <a:gd name="T15" fmla="*/ 25 h 50"/>
              <a:gd name="T16" fmla="*/ 48 w 50"/>
              <a:gd name="T17" fmla="*/ 15 h 50"/>
              <a:gd name="T18" fmla="*/ 43 w 50"/>
              <a:gd name="T19" fmla="*/ 7 h 50"/>
              <a:gd name="T20" fmla="*/ 35 w 50"/>
              <a:gd name="T21" fmla="*/ 2 h 50"/>
              <a:gd name="T22" fmla="*/ 25 w 50"/>
              <a:gd name="T23" fmla="*/ 0 h 50"/>
              <a:gd name="T24" fmla="*/ 15 w 50"/>
              <a:gd name="T25" fmla="*/ 2 h 50"/>
              <a:gd name="T26" fmla="*/ 7 w 50"/>
              <a:gd name="T27" fmla="*/ 7 h 50"/>
              <a:gd name="T28" fmla="*/ 2 w 50"/>
              <a:gd name="T29" fmla="*/ 15 h 50"/>
              <a:gd name="T30" fmla="*/ 0 w 50"/>
              <a:gd name="T31" fmla="*/ 25 h 50"/>
              <a:gd name="T32" fmla="*/ 2 w 50"/>
              <a:gd name="T33" fmla="*/ 34 h 50"/>
              <a:gd name="T34" fmla="*/ 7 w 50"/>
              <a:gd name="T35"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0">
                <a:moveTo>
                  <a:pt x="7" y="42"/>
                </a:moveTo>
                <a:lnTo>
                  <a:pt x="7" y="42"/>
                </a:lnTo>
                <a:cubicBezTo>
                  <a:pt x="10" y="45"/>
                  <a:pt x="12" y="46"/>
                  <a:pt x="15" y="48"/>
                </a:cubicBezTo>
                <a:cubicBezTo>
                  <a:pt x="18" y="49"/>
                  <a:pt x="21" y="50"/>
                  <a:pt x="25" y="50"/>
                </a:cubicBezTo>
                <a:cubicBezTo>
                  <a:pt x="29" y="50"/>
                  <a:pt x="32" y="49"/>
                  <a:pt x="35" y="48"/>
                </a:cubicBezTo>
                <a:cubicBezTo>
                  <a:pt x="38" y="46"/>
                  <a:pt x="40" y="45"/>
                  <a:pt x="43" y="42"/>
                </a:cubicBezTo>
                <a:cubicBezTo>
                  <a:pt x="45" y="40"/>
                  <a:pt x="47" y="37"/>
                  <a:pt x="48" y="34"/>
                </a:cubicBezTo>
                <a:cubicBezTo>
                  <a:pt x="49" y="31"/>
                  <a:pt x="50" y="28"/>
                  <a:pt x="50" y="25"/>
                </a:cubicBezTo>
                <a:cubicBezTo>
                  <a:pt x="50" y="21"/>
                  <a:pt x="49" y="18"/>
                  <a:pt x="48" y="15"/>
                </a:cubicBezTo>
                <a:cubicBezTo>
                  <a:pt x="47" y="12"/>
                  <a:pt x="45" y="9"/>
                  <a:pt x="43" y="7"/>
                </a:cubicBezTo>
                <a:cubicBezTo>
                  <a:pt x="40" y="5"/>
                  <a:pt x="38" y="3"/>
                  <a:pt x="35" y="2"/>
                </a:cubicBezTo>
                <a:cubicBezTo>
                  <a:pt x="32" y="0"/>
                  <a:pt x="29" y="0"/>
                  <a:pt x="25" y="0"/>
                </a:cubicBezTo>
                <a:cubicBezTo>
                  <a:pt x="21" y="0"/>
                  <a:pt x="18" y="0"/>
                  <a:pt x="15" y="2"/>
                </a:cubicBezTo>
                <a:cubicBezTo>
                  <a:pt x="12" y="3"/>
                  <a:pt x="10" y="5"/>
                  <a:pt x="7" y="7"/>
                </a:cubicBezTo>
                <a:cubicBezTo>
                  <a:pt x="5" y="9"/>
                  <a:pt x="3" y="12"/>
                  <a:pt x="2" y="15"/>
                </a:cubicBezTo>
                <a:cubicBezTo>
                  <a:pt x="1" y="18"/>
                  <a:pt x="0" y="21"/>
                  <a:pt x="0" y="25"/>
                </a:cubicBezTo>
                <a:cubicBezTo>
                  <a:pt x="0" y="28"/>
                  <a:pt x="1" y="31"/>
                  <a:pt x="2" y="34"/>
                </a:cubicBezTo>
                <a:cubicBezTo>
                  <a:pt x="3" y="37"/>
                  <a:pt x="5" y="40"/>
                  <a:pt x="7" y="42"/>
                </a:cubicBezTo>
                <a:close/>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128" name="Freeform 71">
            <a:extLst>
              <a:ext uri="{FF2B5EF4-FFF2-40B4-BE49-F238E27FC236}">
                <a16:creationId xmlns:a16="http://schemas.microsoft.com/office/drawing/2014/main" id="{C2E967E6-DFCB-468A-AF3C-0AB532ED07A0}"/>
              </a:ext>
              <a:ext uri="{C183D7F6-B498-43B3-948B-1728B52AA6E4}">
                <adec:decorative xmlns:adec="http://schemas.microsoft.com/office/drawing/2017/decorative" val="1"/>
              </a:ext>
            </a:extLst>
          </p:cNvPr>
          <p:cNvSpPr>
            <a:spLocks/>
          </p:cNvSpPr>
          <p:nvPr/>
        </p:nvSpPr>
        <p:spPr bwMode="auto">
          <a:xfrm>
            <a:off x="3908683" y="5024526"/>
            <a:ext cx="374694" cy="102594"/>
          </a:xfrm>
          <a:custGeom>
            <a:avLst/>
            <a:gdLst>
              <a:gd name="T0" fmla="*/ 216 w 429"/>
              <a:gd name="T1" fmla="*/ 0 h 117"/>
              <a:gd name="T2" fmla="*/ 216 w 429"/>
              <a:gd name="T3" fmla="*/ 0 h 117"/>
              <a:gd name="T4" fmla="*/ 212 w 429"/>
              <a:gd name="T5" fmla="*/ 0 h 117"/>
              <a:gd name="T6" fmla="*/ 4 w 429"/>
              <a:gd name="T7" fmla="*/ 95 h 117"/>
              <a:gd name="T8" fmla="*/ 5 w 429"/>
              <a:gd name="T9" fmla="*/ 113 h 117"/>
              <a:gd name="T10" fmla="*/ 22 w 429"/>
              <a:gd name="T11" fmla="*/ 112 h 117"/>
              <a:gd name="T12" fmla="*/ 212 w 429"/>
              <a:gd name="T13" fmla="*/ 25 h 117"/>
              <a:gd name="T14" fmla="*/ 216 w 429"/>
              <a:gd name="T15" fmla="*/ 25 h 117"/>
              <a:gd name="T16" fmla="*/ 405 w 429"/>
              <a:gd name="T17" fmla="*/ 112 h 117"/>
              <a:gd name="T18" fmla="*/ 415 w 429"/>
              <a:gd name="T19" fmla="*/ 116 h 117"/>
              <a:gd name="T20" fmla="*/ 423 w 429"/>
              <a:gd name="T21" fmla="*/ 113 h 117"/>
              <a:gd name="T22" fmla="*/ 424 w 429"/>
              <a:gd name="T23" fmla="*/ 95 h 117"/>
              <a:gd name="T24" fmla="*/ 216 w 429"/>
              <a:gd name="T2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117">
                <a:moveTo>
                  <a:pt x="216" y="0"/>
                </a:moveTo>
                <a:lnTo>
                  <a:pt x="216" y="0"/>
                </a:lnTo>
                <a:lnTo>
                  <a:pt x="212" y="0"/>
                </a:lnTo>
                <a:cubicBezTo>
                  <a:pt x="132" y="0"/>
                  <a:pt x="56" y="35"/>
                  <a:pt x="4" y="95"/>
                </a:cubicBezTo>
                <a:cubicBezTo>
                  <a:pt x="0" y="100"/>
                  <a:pt x="1" y="108"/>
                  <a:pt x="5" y="113"/>
                </a:cubicBezTo>
                <a:cubicBezTo>
                  <a:pt x="10" y="117"/>
                  <a:pt x="18" y="117"/>
                  <a:pt x="22" y="112"/>
                </a:cubicBezTo>
                <a:cubicBezTo>
                  <a:pt x="70" y="56"/>
                  <a:pt x="139" y="25"/>
                  <a:pt x="212" y="25"/>
                </a:cubicBezTo>
                <a:lnTo>
                  <a:pt x="216" y="25"/>
                </a:lnTo>
                <a:cubicBezTo>
                  <a:pt x="288" y="25"/>
                  <a:pt x="358" y="56"/>
                  <a:pt x="405" y="112"/>
                </a:cubicBezTo>
                <a:cubicBezTo>
                  <a:pt x="408" y="114"/>
                  <a:pt x="411" y="116"/>
                  <a:pt x="415" y="116"/>
                </a:cubicBezTo>
                <a:cubicBezTo>
                  <a:pt x="418" y="116"/>
                  <a:pt x="420" y="115"/>
                  <a:pt x="423" y="113"/>
                </a:cubicBezTo>
                <a:cubicBezTo>
                  <a:pt x="428" y="108"/>
                  <a:pt x="429" y="100"/>
                  <a:pt x="424" y="95"/>
                </a:cubicBezTo>
                <a:cubicBezTo>
                  <a:pt x="372" y="35"/>
                  <a:pt x="296" y="0"/>
                  <a:pt x="216" y="0"/>
                </a:cubicBezTo>
                <a:close/>
              </a:path>
            </a:pathLst>
          </a:custGeom>
          <a:solidFill>
            <a:schemeClr val="accent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pic>
        <p:nvPicPr>
          <p:cNvPr id="200" name="Graphic 199" descr="Queue Storage">
            <a:extLst>
              <a:ext uri="{FF2B5EF4-FFF2-40B4-BE49-F238E27FC236}">
                <a16:creationId xmlns:a16="http://schemas.microsoft.com/office/drawing/2014/main" id="{ADE60C92-229E-4E13-8E9F-DC415107CCC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40751" y="3265534"/>
            <a:ext cx="353391" cy="353391"/>
          </a:xfrm>
          <a:prstGeom prst="rect">
            <a:avLst/>
          </a:prstGeom>
        </p:spPr>
      </p:pic>
    </p:spTree>
    <p:extLst>
      <p:ext uri="{BB962C8B-B14F-4D97-AF65-F5344CB8AC3E}">
        <p14:creationId xmlns:p14="http://schemas.microsoft.com/office/powerpoint/2010/main" val="136167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686D3-41BD-425F-AB8A-E648B5EDC58F}"/>
              </a:ext>
            </a:extLst>
          </p:cNvPr>
          <p:cNvSpPr>
            <a:spLocks noGrp="1"/>
          </p:cNvSpPr>
          <p:nvPr>
            <p:ph type="title"/>
          </p:nvPr>
        </p:nvSpPr>
        <p:spPr/>
        <p:txBody>
          <a:bodyPr/>
          <a:lstStyle/>
          <a:p>
            <a:r>
              <a:rPr lang="en-US"/>
              <a:t>SaaS applications</a:t>
            </a:r>
          </a:p>
        </p:txBody>
      </p:sp>
      <p:pic>
        <p:nvPicPr>
          <p:cNvPr id="3" name="Picture 2">
            <a:extLst>
              <a:ext uri="{FF2B5EF4-FFF2-40B4-BE49-F238E27FC236}">
                <a16:creationId xmlns:a16="http://schemas.microsoft.com/office/drawing/2014/main" id="{C363BC70-1A3F-447A-A085-CD14AD6CAACF}"/>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72312" y="5786317"/>
            <a:ext cx="471621" cy="471621"/>
          </a:xfrm>
          <a:prstGeom prst="rect">
            <a:avLst/>
          </a:prstGeom>
        </p:spPr>
      </p:pic>
      <p:grpSp>
        <p:nvGrpSpPr>
          <p:cNvPr id="4" name="Group 3">
            <a:extLst>
              <a:ext uri="{FF2B5EF4-FFF2-40B4-BE49-F238E27FC236}">
                <a16:creationId xmlns:a16="http://schemas.microsoft.com/office/drawing/2014/main" id="{663F8BA6-CF2E-4449-B471-5552B628737A}"/>
              </a:ext>
              <a:ext uri="{C183D7F6-B498-43B3-948B-1728B52AA6E4}">
                <adec:decorative xmlns:adec="http://schemas.microsoft.com/office/drawing/2017/decorative" val="1"/>
              </a:ext>
            </a:extLst>
          </p:cNvPr>
          <p:cNvGrpSpPr/>
          <p:nvPr/>
        </p:nvGrpSpPr>
        <p:grpSpPr>
          <a:xfrm>
            <a:off x="1606661" y="5830779"/>
            <a:ext cx="451781" cy="384057"/>
            <a:chOff x="7153326" y="1962061"/>
            <a:chExt cx="576967" cy="490477"/>
          </a:xfrm>
        </p:grpSpPr>
        <p:grpSp>
          <p:nvGrpSpPr>
            <p:cNvPr id="5" name="Group 4" descr="location">
              <a:extLst>
                <a:ext uri="{FF2B5EF4-FFF2-40B4-BE49-F238E27FC236}">
                  <a16:creationId xmlns:a16="http://schemas.microsoft.com/office/drawing/2014/main" id="{431F5DF7-7159-41F8-98A8-8F838BBA75A4}"/>
                </a:ext>
              </a:extLst>
            </p:cNvPr>
            <p:cNvGrpSpPr/>
            <p:nvPr/>
          </p:nvGrpSpPr>
          <p:grpSpPr>
            <a:xfrm>
              <a:off x="7153326" y="2026320"/>
              <a:ext cx="151724" cy="218304"/>
              <a:chOff x="798318" y="5778597"/>
              <a:chExt cx="268482" cy="386300"/>
            </a:xfrm>
          </p:grpSpPr>
          <p:sp>
            <p:nvSpPr>
              <p:cNvPr id="10" name="Freeform 113">
                <a:extLst>
                  <a:ext uri="{FF2B5EF4-FFF2-40B4-BE49-F238E27FC236}">
                    <a16:creationId xmlns:a16="http://schemas.microsoft.com/office/drawing/2014/main" id="{FFAE4C99-EEC8-42EE-A8F2-D1F02D865F85}"/>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1" name="Oval 10">
                <a:extLst>
                  <a:ext uri="{FF2B5EF4-FFF2-40B4-BE49-F238E27FC236}">
                    <a16:creationId xmlns:a16="http://schemas.microsoft.com/office/drawing/2014/main" id="{FDF92BDB-14A2-4E85-81AB-204AAE81DE10}"/>
                  </a:ext>
                </a:extLst>
              </p:cNvPr>
              <p:cNvSpPr>
                <a:spLocks noChangeArrowheads="1"/>
              </p:cNvSpPr>
              <p:nvPr/>
            </p:nvSpPr>
            <p:spPr bwMode="auto">
              <a:xfrm>
                <a:off x="875579" y="5857788"/>
                <a:ext cx="110097" cy="113959"/>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6" name="Group 5" descr="location">
              <a:extLst>
                <a:ext uri="{FF2B5EF4-FFF2-40B4-BE49-F238E27FC236}">
                  <a16:creationId xmlns:a16="http://schemas.microsoft.com/office/drawing/2014/main" id="{870FBF19-4E72-4724-8429-E063177C696F}"/>
                </a:ext>
              </a:extLst>
            </p:cNvPr>
            <p:cNvGrpSpPr/>
            <p:nvPr/>
          </p:nvGrpSpPr>
          <p:grpSpPr>
            <a:xfrm>
              <a:off x="7389406" y="1962061"/>
              <a:ext cx="340887" cy="490477"/>
              <a:chOff x="798318" y="5778597"/>
              <a:chExt cx="268482" cy="386300"/>
            </a:xfrm>
          </p:grpSpPr>
          <p:sp>
            <p:nvSpPr>
              <p:cNvPr id="8" name="Freeform 113">
                <a:extLst>
                  <a:ext uri="{FF2B5EF4-FFF2-40B4-BE49-F238E27FC236}">
                    <a16:creationId xmlns:a16="http://schemas.microsoft.com/office/drawing/2014/main" id="{B574BA4A-803F-489C-91A1-84FC8F95A154}"/>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9" name="Oval 8">
                <a:extLst>
                  <a:ext uri="{FF2B5EF4-FFF2-40B4-BE49-F238E27FC236}">
                    <a16:creationId xmlns:a16="http://schemas.microsoft.com/office/drawing/2014/main" id="{6908845D-6CE0-4035-86E3-AC06EACEF4CE}"/>
                  </a:ext>
                </a:extLst>
              </p:cNvPr>
              <p:cNvSpPr>
                <a:spLocks noChangeArrowheads="1"/>
              </p:cNvSpPr>
              <p:nvPr/>
            </p:nvSpPr>
            <p:spPr bwMode="auto">
              <a:xfrm>
                <a:off x="875579" y="5857788"/>
                <a:ext cx="110097" cy="113959"/>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7" name="Freeform: Shape 6">
              <a:extLst>
                <a:ext uri="{FF2B5EF4-FFF2-40B4-BE49-F238E27FC236}">
                  <a16:creationId xmlns:a16="http://schemas.microsoft.com/office/drawing/2014/main" id="{5672C4E4-E6CC-43D0-9326-94BCE370D4FD}"/>
                </a:ext>
              </a:extLst>
            </p:cNvPr>
            <p:cNvSpPr/>
            <p:nvPr/>
          </p:nvSpPr>
          <p:spPr bwMode="auto">
            <a:xfrm>
              <a:off x="7173953" y="2250257"/>
              <a:ext cx="322222" cy="195287"/>
            </a:xfrm>
            <a:custGeom>
              <a:avLst/>
              <a:gdLst>
                <a:gd name="connsiteX0" fmla="*/ 22622 w 272653"/>
                <a:gd name="connsiteY0" fmla="*/ 0 h 195263"/>
                <a:gd name="connsiteX1" fmla="*/ 144066 w 272653"/>
                <a:gd name="connsiteY1" fmla="*/ 0 h 195263"/>
                <a:gd name="connsiteX2" fmla="*/ 144066 w 272653"/>
                <a:gd name="connsiteY2" fmla="*/ 80963 h 195263"/>
                <a:gd name="connsiteX3" fmla="*/ 0 w 272653"/>
                <a:gd name="connsiteY3" fmla="*/ 80963 h 195263"/>
                <a:gd name="connsiteX4" fmla="*/ 0 w 272653"/>
                <a:gd name="connsiteY4" fmla="*/ 195263 h 195263"/>
                <a:gd name="connsiteX5" fmla="*/ 272653 w 272653"/>
                <a:gd name="connsiteY5" fmla="*/ 195263 h 195263"/>
                <a:gd name="connsiteX0" fmla="*/ 22622 w 272653"/>
                <a:gd name="connsiteY0" fmla="*/ 33 h 195296"/>
                <a:gd name="connsiteX1" fmla="*/ 144066 w 272653"/>
                <a:gd name="connsiteY1" fmla="*/ 33 h 195296"/>
                <a:gd name="connsiteX2" fmla="*/ 144066 w 272653"/>
                <a:gd name="connsiteY2" fmla="*/ 80996 h 195296"/>
                <a:gd name="connsiteX3" fmla="*/ 0 w 272653"/>
                <a:gd name="connsiteY3" fmla="*/ 80996 h 195296"/>
                <a:gd name="connsiteX4" fmla="*/ 0 w 272653"/>
                <a:gd name="connsiteY4" fmla="*/ 195296 h 195296"/>
                <a:gd name="connsiteX5" fmla="*/ 272653 w 272653"/>
                <a:gd name="connsiteY5" fmla="*/ 195296 h 195296"/>
                <a:gd name="connsiteX0" fmla="*/ 22622 w 272653"/>
                <a:gd name="connsiteY0" fmla="*/ 24 h 195287"/>
                <a:gd name="connsiteX1" fmla="*/ 144066 w 272653"/>
                <a:gd name="connsiteY1" fmla="*/ 24 h 195287"/>
                <a:gd name="connsiteX2" fmla="*/ 144066 w 272653"/>
                <a:gd name="connsiteY2" fmla="*/ 80987 h 195287"/>
                <a:gd name="connsiteX3" fmla="*/ 0 w 272653"/>
                <a:gd name="connsiteY3" fmla="*/ 80987 h 195287"/>
                <a:gd name="connsiteX4" fmla="*/ 0 w 272653"/>
                <a:gd name="connsiteY4" fmla="*/ 195287 h 195287"/>
                <a:gd name="connsiteX5" fmla="*/ 272653 w 272653"/>
                <a:gd name="connsiteY5" fmla="*/ 195287 h 195287"/>
                <a:gd name="connsiteX0" fmla="*/ 41672 w 291703"/>
                <a:gd name="connsiteY0" fmla="*/ 24 h 195287"/>
                <a:gd name="connsiteX1" fmla="*/ 163116 w 291703"/>
                <a:gd name="connsiteY1" fmla="*/ 24 h 195287"/>
                <a:gd name="connsiteX2" fmla="*/ 163116 w 291703"/>
                <a:gd name="connsiteY2" fmla="*/ 80987 h 195287"/>
                <a:gd name="connsiteX3" fmla="*/ 19050 w 291703"/>
                <a:gd name="connsiteY3" fmla="*/ 80987 h 195287"/>
                <a:gd name="connsiteX4" fmla="*/ 19050 w 291703"/>
                <a:gd name="connsiteY4" fmla="*/ 195287 h 195287"/>
                <a:gd name="connsiteX5" fmla="*/ 291703 w 291703"/>
                <a:gd name="connsiteY5" fmla="*/ 195287 h 195287"/>
                <a:gd name="connsiteX0" fmla="*/ 60316 w 310347"/>
                <a:gd name="connsiteY0" fmla="*/ 24 h 195287"/>
                <a:gd name="connsiteX1" fmla="*/ 181760 w 310347"/>
                <a:gd name="connsiteY1" fmla="*/ 24 h 195287"/>
                <a:gd name="connsiteX2" fmla="*/ 181760 w 310347"/>
                <a:gd name="connsiteY2" fmla="*/ 80987 h 195287"/>
                <a:gd name="connsiteX3" fmla="*/ 37694 w 310347"/>
                <a:gd name="connsiteY3" fmla="*/ 80987 h 195287"/>
                <a:gd name="connsiteX4" fmla="*/ 37694 w 310347"/>
                <a:gd name="connsiteY4" fmla="*/ 195287 h 195287"/>
                <a:gd name="connsiteX5" fmla="*/ 310347 w 310347"/>
                <a:gd name="connsiteY5" fmla="*/ 195287 h 195287"/>
                <a:gd name="connsiteX0" fmla="*/ 68202 w 318233"/>
                <a:gd name="connsiteY0" fmla="*/ 24 h 195287"/>
                <a:gd name="connsiteX1" fmla="*/ 189646 w 318233"/>
                <a:gd name="connsiteY1" fmla="*/ 24 h 195287"/>
                <a:gd name="connsiteX2" fmla="*/ 189646 w 318233"/>
                <a:gd name="connsiteY2" fmla="*/ 80987 h 195287"/>
                <a:gd name="connsiteX3" fmla="*/ 45580 w 318233"/>
                <a:gd name="connsiteY3" fmla="*/ 80987 h 195287"/>
                <a:gd name="connsiteX4" fmla="*/ 45580 w 318233"/>
                <a:gd name="connsiteY4" fmla="*/ 195287 h 195287"/>
                <a:gd name="connsiteX5" fmla="*/ 318233 w 318233"/>
                <a:gd name="connsiteY5" fmla="*/ 195287 h 195287"/>
                <a:gd name="connsiteX0" fmla="*/ 72191 w 322222"/>
                <a:gd name="connsiteY0" fmla="*/ 24 h 195287"/>
                <a:gd name="connsiteX1" fmla="*/ 193635 w 322222"/>
                <a:gd name="connsiteY1" fmla="*/ 24 h 195287"/>
                <a:gd name="connsiteX2" fmla="*/ 193635 w 322222"/>
                <a:gd name="connsiteY2" fmla="*/ 80987 h 195287"/>
                <a:gd name="connsiteX3" fmla="*/ 49569 w 322222"/>
                <a:gd name="connsiteY3" fmla="*/ 80987 h 195287"/>
                <a:gd name="connsiteX4" fmla="*/ 49569 w 322222"/>
                <a:gd name="connsiteY4" fmla="*/ 195287 h 195287"/>
                <a:gd name="connsiteX5" fmla="*/ 322222 w 322222"/>
                <a:gd name="connsiteY5" fmla="*/ 195287 h 195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222" h="195287">
                  <a:moveTo>
                    <a:pt x="72191" y="24"/>
                  </a:moveTo>
                  <a:lnTo>
                    <a:pt x="193635" y="24"/>
                  </a:lnTo>
                  <a:cubicBezTo>
                    <a:pt x="246022" y="-1563"/>
                    <a:pt x="253167" y="76620"/>
                    <a:pt x="193635" y="80987"/>
                  </a:cubicBezTo>
                  <a:lnTo>
                    <a:pt x="49569" y="80987"/>
                  </a:lnTo>
                  <a:cubicBezTo>
                    <a:pt x="-14725" y="80986"/>
                    <a:pt x="-18297" y="195288"/>
                    <a:pt x="49569" y="195287"/>
                  </a:cubicBezTo>
                  <a:lnTo>
                    <a:pt x="322222" y="195287"/>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pic>
        <p:nvPicPr>
          <p:cNvPr id="12" name="Graphic 11">
            <a:extLst>
              <a:ext uri="{FF2B5EF4-FFF2-40B4-BE49-F238E27FC236}">
                <a16:creationId xmlns:a16="http://schemas.microsoft.com/office/drawing/2014/main" id="{81409FC3-DB0A-46A1-93BD-19BA75DD739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5736" y="5830779"/>
            <a:ext cx="421838" cy="421838"/>
          </a:xfrm>
          <a:prstGeom prst="rect">
            <a:avLst/>
          </a:prstGeom>
        </p:spPr>
      </p:pic>
      <p:pic>
        <p:nvPicPr>
          <p:cNvPr id="13" name="Graphic 12">
            <a:extLst>
              <a:ext uri="{FF2B5EF4-FFF2-40B4-BE49-F238E27FC236}">
                <a16:creationId xmlns:a16="http://schemas.microsoft.com/office/drawing/2014/main" id="{DBEF2679-7FFF-49D3-B3F0-1D4EF4D80BA1}"/>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1170" y="5807815"/>
            <a:ext cx="421838" cy="421838"/>
          </a:xfrm>
          <a:prstGeom prst="rect">
            <a:avLst/>
          </a:prstGeom>
        </p:spPr>
      </p:pic>
      <p:sp>
        <p:nvSpPr>
          <p:cNvPr id="14" name="Rectangle 13">
            <a:extLst>
              <a:ext uri="{FF2B5EF4-FFF2-40B4-BE49-F238E27FC236}">
                <a16:creationId xmlns:a16="http://schemas.microsoft.com/office/drawing/2014/main" id="{AFA980C8-E967-45AF-8D91-82498A3E2BDD}"/>
              </a:ext>
              <a:ext uri="{C183D7F6-B498-43B3-948B-1728B52AA6E4}">
                <adec:decorative xmlns:adec="http://schemas.microsoft.com/office/drawing/2017/decorative" val="1"/>
              </a:ext>
            </a:extLst>
          </p:cNvPr>
          <p:cNvSpPr/>
          <p:nvPr/>
        </p:nvSpPr>
        <p:spPr bwMode="auto">
          <a:xfrm>
            <a:off x="3120838" y="5737528"/>
            <a:ext cx="3793849" cy="984250"/>
          </a:xfrm>
          <a:prstGeom prst="rect">
            <a:avLst/>
          </a:prstGeom>
          <a:solidFill>
            <a:schemeClr val="bg1">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2265650B-3D40-4D9B-B7E0-26D158957EA4}"/>
              </a:ext>
              <a:ext uri="{C183D7F6-B498-43B3-948B-1728B52AA6E4}">
                <adec:decorative xmlns:adec="http://schemas.microsoft.com/office/drawing/2017/decorative" val="1"/>
              </a:ext>
            </a:extLst>
          </p:cNvPr>
          <p:cNvSpPr/>
          <p:nvPr/>
        </p:nvSpPr>
        <p:spPr bwMode="auto">
          <a:xfrm>
            <a:off x="0" y="5640776"/>
            <a:ext cx="2228962" cy="984250"/>
          </a:xfrm>
          <a:prstGeom prst="rect">
            <a:avLst/>
          </a:prstGeom>
          <a:solidFill>
            <a:schemeClr val="bg1">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CFAB398D-741E-4E48-86A4-2090961CFD67}"/>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5216" y="1636295"/>
            <a:ext cx="1119850" cy="1119850"/>
          </a:xfrm>
          <a:prstGeom prst="rect">
            <a:avLst/>
          </a:prstGeom>
        </p:spPr>
      </p:pic>
    </p:spTree>
    <p:extLst>
      <p:ext uri="{BB962C8B-B14F-4D97-AF65-F5344CB8AC3E}">
        <p14:creationId xmlns:p14="http://schemas.microsoft.com/office/powerpoint/2010/main" val="1724808905"/>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3181192"/>
            <a:ext cx="3182027" cy="492443"/>
          </a:xfrm>
        </p:spPr>
        <p:txBody>
          <a:bodyPr/>
          <a:lstStyle/>
          <a:p>
            <a:r>
              <a:rPr lang="en-US"/>
              <a:t>SaaS applications</a:t>
            </a:r>
          </a:p>
        </p:txBody>
      </p:sp>
      <p:sp>
        <p:nvSpPr>
          <p:cNvPr id="3" name="Content Placeholder 2"/>
          <p:cNvSpPr>
            <a:spLocks noGrp="1"/>
          </p:cNvSpPr>
          <p:nvPr>
            <p:ph type="body" sz="quarter" idx="11"/>
          </p:nvPr>
        </p:nvSpPr>
        <p:spPr>
          <a:xfrm>
            <a:off x="4941888" y="2043955"/>
            <a:ext cx="6667500" cy="2766911"/>
          </a:xfrm>
        </p:spPr>
        <p:txBody>
          <a:bodyPr/>
          <a:lstStyle/>
          <a:p>
            <a:r>
              <a:rPr lang="en-US" dirty="0"/>
              <a:t>Why use Azure Database for PostgreSQL for geospatial aware apps? </a:t>
            </a:r>
          </a:p>
          <a:p>
            <a:pPr lvl="1"/>
            <a:r>
              <a:rPr lang="en-US" dirty="0"/>
              <a:t>Multi-tenant architecture often with one database server per customer</a:t>
            </a:r>
          </a:p>
          <a:p>
            <a:pPr lvl="1"/>
            <a:r>
              <a:rPr lang="en-US" dirty="0"/>
              <a:t>JSONB support makes it possible to combine relational data with semi-structured data types.</a:t>
            </a:r>
          </a:p>
          <a:p>
            <a:pPr lvl="1"/>
            <a:r>
              <a:rPr lang="en-US" dirty="0"/>
              <a:t>Read replicas can help improve performance and scale of read-intensive workloads</a:t>
            </a:r>
          </a:p>
          <a:p>
            <a:pPr lvl="1"/>
            <a:r>
              <a:rPr lang="en-US" dirty="0"/>
              <a:t>Benefit from cloud scale, built-in intelligence, advanced security and compliance, high availability, and integration with the Azure ecosystem.</a:t>
            </a:r>
          </a:p>
        </p:txBody>
      </p:sp>
      <p:pic>
        <p:nvPicPr>
          <p:cNvPr id="4" name="Graphic 3">
            <a:extLst>
              <a:ext uri="{FF2B5EF4-FFF2-40B4-BE49-F238E27FC236}">
                <a16:creationId xmlns:a16="http://schemas.microsoft.com/office/drawing/2014/main" id="{52F62488-E0F1-4859-9D83-A944D2A915E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5216" y="1872218"/>
            <a:ext cx="782965" cy="782965"/>
          </a:xfrm>
          <a:prstGeom prst="rect">
            <a:avLst/>
          </a:prstGeom>
        </p:spPr>
      </p:pic>
    </p:spTree>
    <p:extLst>
      <p:ext uri="{BB962C8B-B14F-4D97-AF65-F5344CB8AC3E}">
        <p14:creationId xmlns:p14="http://schemas.microsoft.com/office/powerpoint/2010/main" val="954418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636588" y="1436688"/>
            <a:ext cx="3801312" cy="4964112"/>
          </a:xfrm>
        </p:spPr>
        <p:txBody>
          <a:bodyPr/>
          <a:lstStyle/>
          <a:p>
            <a:r>
              <a:rPr lang="en-US" dirty="0"/>
              <a:t>Build scalable, multi-tenant sales and marketing platforms</a:t>
            </a:r>
          </a:p>
          <a:p>
            <a:pPr lvl="1"/>
            <a:r>
              <a:rPr lang="en-US" dirty="0"/>
              <a:t>Common solutions include email marketing and ecommerce platforms</a:t>
            </a:r>
          </a:p>
          <a:p>
            <a:pPr lvl="1"/>
            <a:r>
              <a:rPr lang="en-US" dirty="0"/>
              <a:t>Multi-tenant architecture often with one database server per customer</a:t>
            </a:r>
          </a:p>
          <a:p>
            <a:pPr lvl="1"/>
            <a:r>
              <a:rPr lang="en-US" dirty="0"/>
              <a:t>Easily scale during peak times (e.g. holiday season)</a:t>
            </a:r>
          </a:p>
          <a:p>
            <a:pPr lvl="1"/>
            <a:r>
              <a:rPr lang="en-US" dirty="0"/>
              <a:t>PostgreSQL’s extensibility and support for many types of data (e.g. JSONB, time-series) make it a flexible choice</a:t>
            </a:r>
          </a:p>
          <a:p>
            <a:pPr lvl="1"/>
            <a:r>
              <a:rPr lang="en-US" dirty="0"/>
              <a:t>Azure Database for PostgreSQL provides reliability, high availability, and performance necessary to meet customer expectations</a:t>
            </a:r>
          </a:p>
          <a:p>
            <a:pPr lvl="1"/>
            <a:r>
              <a:rPr lang="en-US" dirty="0"/>
              <a:t>Read replicas can help improve performance and scale of read-intensive workloads e.g. BI workloads for reporting</a:t>
            </a:r>
          </a:p>
          <a:p>
            <a:endParaRPr lang="en-US" dirty="0"/>
          </a:p>
          <a:p>
            <a:endParaRPr lang="en-US" dirty="0"/>
          </a:p>
        </p:txBody>
      </p:sp>
      <p:sp>
        <p:nvSpPr>
          <p:cNvPr id="2" name="Title 1"/>
          <p:cNvSpPr>
            <a:spLocks noGrp="1"/>
          </p:cNvSpPr>
          <p:nvPr>
            <p:ph type="title"/>
          </p:nvPr>
        </p:nvSpPr>
        <p:spPr/>
        <p:txBody>
          <a:bodyPr/>
          <a:lstStyle/>
          <a:p>
            <a:r>
              <a:rPr lang="en-US"/>
              <a:t>Sales and Marketing Automation</a:t>
            </a:r>
          </a:p>
        </p:txBody>
      </p:sp>
      <p:grpSp>
        <p:nvGrpSpPr>
          <p:cNvPr id="178" name="Group 177">
            <a:extLst>
              <a:ext uri="{FF2B5EF4-FFF2-40B4-BE49-F238E27FC236}">
                <a16:creationId xmlns:a16="http://schemas.microsoft.com/office/drawing/2014/main" id="{B006473A-B8F1-4035-9D9D-C567C0A2F319}"/>
              </a:ext>
              <a:ext uri="{C183D7F6-B498-43B3-948B-1728B52AA6E4}">
                <adec:decorative xmlns:adec="http://schemas.microsoft.com/office/drawing/2017/decorative" val="1"/>
              </a:ext>
            </a:extLst>
          </p:cNvPr>
          <p:cNvGrpSpPr/>
          <p:nvPr/>
        </p:nvGrpSpPr>
        <p:grpSpPr>
          <a:xfrm>
            <a:off x="9743631" y="2688636"/>
            <a:ext cx="1677736" cy="2791473"/>
            <a:chOff x="5945198" y="2238883"/>
            <a:chExt cx="2437757" cy="3331347"/>
          </a:xfrm>
        </p:grpSpPr>
        <p:sp>
          <p:nvSpPr>
            <p:cNvPr id="179" name="TextBox 178">
              <a:extLst>
                <a:ext uri="{FF2B5EF4-FFF2-40B4-BE49-F238E27FC236}">
                  <a16:creationId xmlns:a16="http://schemas.microsoft.com/office/drawing/2014/main" id="{5D004969-D505-41E9-ABA9-C412C5695A33}"/>
                </a:ext>
              </a:extLst>
            </p:cNvPr>
            <p:cNvSpPr txBox="1"/>
            <p:nvPr/>
          </p:nvSpPr>
          <p:spPr>
            <a:xfrm>
              <a:off x="6537736" y="2238883"/>
              <a:ext cx="1263810" cy="196244"/>
            </a:xfrm>
            <a:prstGeom prst="rect">
              <a:avLst/>
            </a:prstGeom>
            <a:noFill/>
          </p:spPr>
          <p:txBody>
            <a:bodyPr wrap="none" lIns="0" tIns="0" rIns="0" bIns="0">
              <a:spAutoFit/>
            </a:bodyPr>
            <a:lstStyle/>
            <a:p>
              <a:pPr algn="ctr"/>
              <a:r>
                <a:rPr lang="en-US" sz="900">
                  <a:effectLst/>
                  <a:ea typeface="Times New Roman" panose="02020603050405020304" pitchFamily="18" charset="0"/>
                </a:rPr>
                <a:t>Private servers</a:t>
              </a:r>
              <a:endParaRPr lang="en-US" sz="900"/>
            </a:p>
          </p:txBody>
        </p:sp>
        <p:sp>
          <p:nvSpPr>
            <p:cNvPr id="180" name="Rectangle: Rounded Corners 179">
              <a:extLst>
                <a:ext uri="{FF2B5EF4-FFF2-40B4-BE49-F238E27FC236}">
                  <a16:creationId xmlns:a16="http://schemas.microsoft.com/office/drawing/2014/main" id="{9A9D46B8-5C08-4425-B575-B4E5E2E88817}"/>
                </a:ext>
              </a:extLst>
            </p:cNvPr>
            <p:cNvSpPr/>
            <p:nvPr/>
          </p:nvSpPr>
          <p:spPr bwMode="auto">
            <a:xfrm>
              <a:off x="5945198" y="2542327"/>
              <a:ext cx="2437757" cy="3027903"/>
            </a:xfrm>
            <a:prstGeom prst="roundRect">
              <a:avLst/>
            </a:prstGeom>
            <a:noFill/>
            <a:ln w="19050"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1B7DF22D-9EC0-4543-BD1D-014D2E8A0DAB}"/>
              </a:ext>
            </a:extLst>
          </p:cNvPr>
          <p:cNvSpPr txBox="1"/>
          <p:nvPr/>
        </p:nvSpPr>
        <p:spPr>
          <a:xfrm>
            <a:off x="5171997" y="2766388"/>
            <a:ext cx="501468" cy="1073438"/>
          </a:xfrm>
          <a:prstGeom prst="rect">
            <a:avLst/>
          </a:prstGeom>
          <a:solidFill>
            <a:schemeClr val="accent1">
              <a:lumMod val="75000"/>
              <a:alpha val="58000"/>
            </a:schemeClr>
          </a:solidFill>
        </p:spPr>
        <p:txBody>
          <a:bodyPr wrap="square" lIns="0" tIns="0" rIns="0" bIns="0" anchor="ctr">
            <a:noAutofit/>
          </a:bodyPr>
          <a:lstStyle>
            <a:defPPr>
              <a:defRPr lang="en-US"/>
            </a:defPPr>
            <a:lvl1pPr algn="ctr">
              <a:defRPr sz="700">
                <a:effectLst/>
                <a:ea typeface="Times New Roman" panose="02020603050405020304" pitchFamily="18" charset="0"/>
              </a:defRPr>
            </a:lvl1pPr>
          </a:lstStyle>
          <a:p>
            <a:r>
              <a:rPr lang="en-US"/>
              <a:t>Cloud Controller</a:t>
            </a:r>
          </a:p>
        </p:txBody>
      </p:sp>
      <p:sp>
        <p:nvSpPr>
          <p:cNvPr id="13" name="TextBox 12">
            <a:extLst>
              <a:ext uri="{FF2B5EF4-FFF2-40B4-BE49-F238E27FC236}">
                <a16:creationId xmlns:a16="http://schemas.microsoft.com/office/drawing/2014/main" id="{6028701B-B46D-4EC5-87BA-A01EFD22166E}"/>
              </a:ext>
            </a:extLst>
          </p:cNvPr>
          <p:cNvSpPr txBox="1"/>
          <p:nvPr/>
        </p:nvSpPr>
        <p:spPr>
          <a:xfrm>
            <a:off x="6077615" y="2935217"/>
            <a:ext cx="600728" cy="1295209"/>
          </a:xfrm>
          <a:prstGeom prst="rect">
            <a:avLst/>
          </a:prstGeom>
          <a:solidFill>
            <a:schemeClr val="accent2">
              <a:alpha val="58000"/>
            </a:schemeClr>
          </a:solidFill>
        </p:spPr>
        <p:txBody>
          <a:bodyPr wrap="square" lIns="0" tIns="0" rIns="0" bIns="0" anchor="ctr">
            <a:noAutofit/>
          </a:bodyPr>
          <a:lstStyle/>
          <a:p>
            <a:pPr algn="ctr"/>
            <a:r>
              <a:rPr lang="en-US" sz="700">
                <a:effectLst/>
                <a:ea typeface="Times New Roman" panose="02020603050405020304" pitchFamily="18" charset="0"/>
              </a:rPr>
              <a:t>Service Manager</a:t>
            </a:r>
            <a:endParaRPr lang="en-US" sz="700"/>
          </a:p>
        </p:txBody>
      </p:sp>
      <p:sp>
        <p:nvSpPr>
          <p:cNvPr id="14" name="TextBox 13">
            <a:extLst>
              <a:ext uri="{FF2B5EF4-FFF2-40B4-BE49-F238E27FC236}">
                <a16:creationId xmlns:a16="http://schemas.microsoft.com/office/drawing/2014/main" id="{C0D9D484-F4D8-4E2F-832F-04B9C0DBD4A7}"/>
              </a:ext>
            </a:extLst>
          </p:cNvPr>
          <p:cNvSpPr txBox="1"/>
          <p:nvPr/>
        </p:nvSpPr>
        <p:spPr>
          <a:xfrm>
            <a:off x="7080110" y="3645671"/>
            <a:ext cx="468041" cy="1073769"/>
          </a:xfrm>
          <a:prstGeom prst="rect">
            <a:avLst/>
          </a:prstGeom>
          <a:solidFill>
            <a:schemeClr val="accent1">
              <a:lumMod val="75000"/>
              <a:alpha val="58000"/>
            </a:schemeClr>
          </a:solidFill>
        </p:spPr>
        <p:txBody>
          <a:bodyPr wrap="square" lIns="0" tIns="0" rIns="0" bIns="0" anchor="ctr">
            <a:noAutofit/>
          </a:bodyPr>
          <a:lstStyle>
            <a:defPPr>
              <a:defRPr lang="en-US"/>
            </a:defPPr>
            <a:lvl1pPr algn="ctr">
              <a:defRPr sz="700">
                <a:effectLst/>
                <a:ea typeface="Times New Roman" panose="02020603050405020304" pitchFamily="18" charset="0"/>
              </a:defRPr>
            </a:lvl1pPr>
          </a:lstStyle>
          <a:p>
            <a:r>
              <a:rPr lang="en-US"/>
              <a:t>Service Broker</a:t>
            </a:r>
          </a:p>
        </p:txBody>
      </p:sp>
      <p:sp>
        <p:nvSpPr>
          <p:cNvPr id="90" name="Freeform: Shape 89">
            <a:extLst>
              <a:ext uri="{FF2B5EF4-FFF2-40B4-BE49-F238E27FC236}">
                <a16:creationId xmlns:a16="http://schemas.microsoft.com/office/drawing/2014/main" id="{D15ADCDD-FBC0-427C-A931-0CC011980EE7}"/>
              </a:ext>
              <a:ext uri="{C183D7F6-B498-43B3-948B-1728B52AA6E4}">
                <adec:decorative xmlns:adec="http://schemas.microsoft.com/office/drawing/2017/decorative" val="1"/>
              </a:ext>
            </a:extLst>
          </p:cNvPr>
          <p:cNvSpPr/>
          <p:nvPr/>
        </p:nvSpPr>
        <p:spPr bwMode="auto">
          <a:xfrm>
            <a:off x="6696174" y="3253499"/>
            <a:ext cx="627892" cy="372134"/>
          </a:xfrm>
          <a:custGeom>
            <a:avLst/>
            <a:gdLst>
              <a:gd name="connsiteX0" fmla="*/ 405442 w 405442"/>
              <a:gd name="connsiteY0" fmla="*/ 313426 h 313426"/>
              <a:gd name="connsiteX1" fmla="*/ 405442 w 405442"/>
              <a:gd name="connsiteY1" fmla="*/ 0 h 313426"/>
              <a:gd name="connsiteX2" fmla="*/ 0 w 405442"/>
              <a:gd name="connsiteY2" fmla="*/ 0 h 313426"/>
            </a:gdLst>
            <a:ahLst/>
            <a:cxnLst>
              <a:cxn ang="0">
                <a:pos x="connsiteX0" y="connsiteY0"/>
              </a:cxn>
              <a:cxn ang="0">
                <a:pos x="connsiteX1" y="connsiteY1"/>
              </a:cxn>
              <a:cxn ang="0">
                <a:pos x="connsiteX2" y="connsiteY2"/>
              </a:cxn>
            </a:cxnLst>
            <a:rect l="l" t="t" r="r" b="b"/>
            <a:pathLst>
              <a:path w="405442" h="313426">
                <a:moveTo>
                  <a:pt x="405442" y="313426"/>
                </a:moveTo>
                <a:lnTo>
                  <a:pt x="405442" y="0"/>
                </a:lnTo>
                <a:lnTo>
                  <a:pt x="0" y="0"/>
                </a:lnTo>
              </a:path>
            </a:pathLst>
          </a:custGeom>
          <a:noFill/>
          <a:ln>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940327B-1F1F-4389-A06A-A39E5AAA3DA0}"/>
              </a:ext>
            </a:extLst>
          </p:cNvPr>
          <p:cNvSpPr txBox="1"/>
          <p:nvPr/>
        </p:nvSpPr>
        <p:spPr>
          <a:xfrm>
            <a:off x="5905668" y="1670732"/>
            <a:ext cx="1193963" cy="151702"/>
          </a:xfrm>
          <a:prstGeom prst="rect">
            <a:avLst/>
          </a:prstGeom>
          <a:noFill/>
        </p:spPr>
        <p:txBody>
          <a:bodyPr wrap="none" lIns="0" tIns="0" rIns="0" bIns="0">
            <a:spAutoFit/>
          </a:bodyPr>
          <a:lstStyle/>
          <a:p>
            <a:pPr algn="ctr"/>
            <a:r>
              <a:rPr lang="en-US" sz="900">
                <a:effectLst/>
                <a:ea typeface="Times New Roman" panose="02020603050405020304" pitchFamily="18" charset="0"/>
              </a:rPr>
              <a:t>Core Resource Group</a:t>
            </a:r>
            <a:endParaRPr lang="en-US" sz="900"/>
          </a:p>
        </p:txBody>
      </p:sp>
      <p:sp>
        <p:nvSpPr>
          <p:cNvPr id="91" name="Rectangle: Rounded Corners 90">
            <a:extLst>
              <a:ext uri="{FF2B5EF4-FFF2-40B4-BE49-F238E27FC236}">
                <a16:creationId xmlns:a16="http://schemas.microsoft.com/office/drawing/2014/main" id="{640FCFC1-2E07-4654-AF6D-EBD0FBE96F5B}"/>
              </a:ext>
              <a:ext uri="{C183D7F6-B498-43B3-948B-1728B52AA6E4}">
                <adec:decorative xmlns:adec="http://schemas.microsoft.com/office/drawing/2017/decorative" val="1"/>
              </a:ext>
            </a:extLst>
          </p:cNvPr>
          <p:cNvSpPr/>
          <p:nvPr/>
        </p:nvSpPr>
        <p:spPr bwMode="auto">
          <a:xfrm>
            <a:off x="5029928" y="1868601"/>
            <a:ext cx="2899109" cy="3737697"/>
          </a:xfrm>
          <a:prstGeom prst="roundRect">
            <a:avLst/>
          </a:prstGeom>
          <a:noFill/>
          <a:ln w="19050"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129" name="Graphic 128">
            <a:extLst>
              <a:ext uri="{FF2B5EF4-FFF2-40B4-BE49-F238E27FC236}">
                <a16:creationId xmlns:a16="http://schemas.microsoft.com/office/drawing/2014/main" id="{DA28671F-B64D-4916-A202-FC3FB4A4103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077951" y="4561689"/>
            <a:ext cx="551714" cy="551714"/>
          </a:xfrm>
          <a:prstGeom prst="rect">
            <a:avLst/>
          </a:prstGeom>
        </p:spPr>
      </p:pic>
      <p:pic>
        <p:nvPicPr>
          <p:cNvPr id="132" name="Graphic 131">
            <a:extLst>
              <a:ext uri="{FF2B5EF4-FFF2-40B4-BE49-F238E27FC236}">
                <a16:creationId xmlns:a16="http://schemas.microsoft.com/office/drawing/2014/main" id="{F8D81074-46A9-420A-8570-1DB204C97B7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174522" y="4014464"/>
            <a:ext cx="418797" cy="418797"/>
          </a:xfrm>
          <a:prstGeom prst="rect">
            <a:avLst/>
          </a:prstGeom>
        </p:spPr>
      </p:pic>
      <p:pic>
        <p:nvPicPr>
          <p:cNvPr id="133" name="Graphic 132">
            <a:extLst>
              <a:ext uri="{FF2B5EF4-FFF2-40B4-BE49-F238E27FC236}">
                <a16:creationId xmlns:a16="http://schemas.microsoft.com/office/drawing/2014/main" id="{98881DE2-8009-4353-B872-FC4A73A76E4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197552" y="5048793"/>
            <a:ext cx="431318" cy="431318"/>
          </a:xfrm>
          <a:prstGeom prst="rect">
            <a:avLst/>
          </a:prstGeom>
        </p:spPr>
      </p:pic>
      <p:pic>
        <p:nvPicPr>
          <p:cNvPr id="134" name="Graphic 133">
            <a:extLst>
              <a:ext uri="{FF2B5EF4-FFF2-40B4-BE49-F238E27FC236}">
                <a16:creationId xmlns:a16="http://schemas.microsoft.com/office/drawing/2014/main" id="{2CB1DC56-E306-4F62-910D-47CCB319B4C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180848" y="3420802"/>
            <a:ext cx="418797" cy="418797"/>
          </a:xfrm>
          <a:prstGeom prst="rect">
            <a:avLst/>
          </a:prstGeom>
        </p:spPr>
      </p:pic>
      <p:pic>
        <p:nvPicPr>
          <p:cNvPr id="135" name="Graphic 134">
            <a:extLst>
              <a:ext uri="{FF2B5EF4-FFF2-40B4-BE49-F238E27FC236}">
                <a16:creationId xmlns:a16="http://schemas.microsoft.com/office/drawing/2014/main" id="{61D70A91-5C31-45EC-8B70-AD9D6B86BF3A}"/>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026701" y="3851786"/>
            <a:ext cx="502161" cy="502161"/>
          </a:xfrm>
          <a:prstGeom prst="rect">
            <a:avLst/>
          </a:prstGeom>
        </p:spPr>
      </p:pic>
      <p:grpSp>
        <p:nvGrpSpPr>
          <p:cNvPr id="24" name="Group 23">
            <a:extLst>
              <a:ext uri="{FF2B5EF4-FFF2-40B4-BE49-F238E27FC236}">
                <a16:creationId xmlns:a16="http://schemas.microsoft.com/office/drawing/2014/main" id="{BDEDB949-9C08-4623-98D9-7A53707278F7}"/>
              </a:ext>
              <a:ext uri="{C183D7F6-B498-43B3-948B-1728B52AA6E4}">
                <adec:decorative xmlns:adec="http://schemas.microsoft.com/office/drawing/2017/decorative" val="1"/>
              </a:ext>
            </a:extLst>
          </p:cNvPr>
          <p:cNvGrpSpPr/>
          <p:nvPr/>
        </p:nvGrpSpPr>
        <p:grpSpPr>
          <a:xfrm>
            <a:off x="9313951" y="1664361"/>
            <a:ext cx="2551064" cy="3941937"/>
            <a:chOff x="4410566" y="2357607"/>
            <a:chExt cx="2213117" cy="3419738"/>
          </a:xfrm>
        </p:grpSpPr>
        <p:sp>
          <p:nvSpPr>
            <p:cNvPr id="172" name="TextBox 171">
              <a:extLst>
                <a:ext uri="{FF2B5EF4-FFF2-40B4-BE49-F238E27FC236}">
                  <a16:creationId xmlns:a16="http://schemas.microsoft.com/office/drawing/2014/main" id="{78001E2C-BBBC-4DB8-A597-265BE7FB66DD}"/>
                </a:ext>
              </a:extLst>
            </p:cNvPr>
            <p:cNvSpPr txBox="1"/>
            <p:nvPr/>
          </p:nvSpPr>
          <p:spPr>
            <a:xfrm>
              <a:off x="4743481" y="2357607"/>
              <a:ext cx="1600914" cy="131606"/>
            </a:xfrm>
            <a:prstGeom prst="rect">
              <a:avLst/>
            </a:prstGeom>
            <a:noFill/>
          </p:spPr>
          <p:txBody>
            <a:bodyPr wrap="none" lIns="0" tIns="0" rIns="0" bIns="0">
              <a:spAutoFit/>
            </a:bodyPr>
            <a:lstStyle/>
            <a:p>
              <a:pPr algn="ctr"/>
              <a:r>
                <a:rPr lang="en-US" sz="900">
                  <a:effectLst/>
                  <a:ea typeface="Times New Roman" panose="02020603050405020304" pitchFamily="18" charset="0"/>
                </a:rPr>
                <a:t>Backing Services Resource Group</a:t>
              </a:r>
              <a:endParaRPr lang="en-US" sz="900"/>
            </a:p>
          </p:txBody>
        </p:sp>
        <p:sp>
          <p:nvSpPr>
            <p:cNvPr id="173" name="Rectangle: Rounded Corners 172">
              <a:extLst>
                <a:ext uri="{FF2B5EF4-FFF2-40B4-BE49-F238E27FC236}">
                  <a16:creationId xmlns:a16="http://schemas.microsoft.com/office/drawing/2014/main" id="{0ACB8886-532A-424E-A9FA-7A422D215174}"/>
                </a:ext>
              </a:extLst>
            </p:cNvPr>
            <p:cNvSpPr/>
            <p:nvPr/>
          </p:nvSpPr>
          <p:spPr bwMode="auto">
            <a:xfrm>
              <a:off x="4410566" y="2534791"/>
              <a:ext cx="2213117" cy="3242554"/>
            </a:xfrm>
            <a:prstGeom prst="roundRect">
              <a:avLst/>
            </a:prstGeom>
            <a:noFill/>
            <a:ln w="19050"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cxnSp>
        <p:nvCxnSpPr>
          <p:cNvPr id="187" name="Straight Connector 186">
            <a:extLst>
              <a:ext uri="{FF2B5EF4-FFF2-40B4-BE49-F238E27FC236}">
                <a16:creationId xmlns:a16="http://schemas.microsoft.com/office/drawing/2014/main" id="{9E6C5753-660D-4B1A-9722-291BEE0DD193}"/>
              </a:ext>
              <a:ext uri="{C183D7F6-B498-43B3-948B-1728B52AA6E4}">
                <adec:decorative xmlns:adec="http://schemas.microsoft.com/office/drawing/2017/decorative" val="1"/>
              </a:ext>
            </a:extLst>
          </p:cNvPr>
          <p:cNvCxnSpPr>
            <a:cxnSpLocks/>
          </p:cNvCxnSpPr>
          <p:nvPr/>
        </p:nvCxnSpPr>
        <p:spPr>
          <a:xfrm>
            <a:off x="8521065" y="2235286"/>
            <a:ext cx="0" cy="1153748"/>
          </a:xfrm>
          <a:prstGeom prst="line">
            <a:avLst/>
          </a:prstGeom>
          <a:ln cap="rnd">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A6F9CF5-9AB7-4321-A303-E8A7FD385F05}"/>
              </a:ext>
              <a:ext uri="{C183D7F6-B498-43B3-948B-1728B52AA6E4}">
                <adec:decorative xmlns:adec="http://schemas.microsoft.com/office/drawing/2017/decorative" val="1"/>
              </a:ext>
            </a:extLst>
          </p:cNvPr>
          <p:cNvCxnSpPr>
            <a:cxnSpLocks/>
          </p:cNvCxnSpPr>
          <p:nvPr/>
        </p:nvCxnSpPr>
        <p:spPr>
          <a:xfrm flipH="1" flipV="1">
            <a:off x="7162324" y="2235287"/>
            <a:ext cx="1358740" cy="1"/>
          </a:xfrm>
          <a:prstGeom prst="line">
            <a:avLst/>
          </a:prstGeom>
          <a:ln cap="rnd">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C510146-FBDC-43A3-B34B-82706800816F}"/>
              </a:ext>
              <a:ext uri="{C183D7F6-B498-43B3-948B-1728B52AA6E4}">
                <adec:decorative xmlns:adec="http://schemas.microsoft.com/office/drawing/2017/decorative" val="1"/>
              </a:ext>
            </a:extLst>
          </p:cNvPr>
          <p:cNvCxnSpPr>
            <a:cxnSpLocks/>
          </p:cNvCxnSpPr>
          <p:nvPr/>
        </p:nvCxnSpPr>
        <p:spPr>
          <a:xfrm flipH="1">
            <a:off x="8521065" y="3389034"/>
            <a:ext cx="1512765" cy="0"/>
          </a:xfrm>
          <a:prstGeom prst="line">
            <a:avLst/>
          </a:prstGeom>
          <a:noFill/>
          <a:ln>
            <a:solidFill>
              <a:schemeClr val="tx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 name="TextBox 14">
            <a:extLst>
              <a:ext uri="{FF2B5EF4-FFF2-40B4-BE49-F238E27FC236}">
                <a16:creationId xmlns:a16="http://schemas.microsoft.com/office/drawing/2014/main" id="{1499430C-4325-4AC3-A0B0-31791C9F922C}"/>
              </a:ext>
            </a:extLst>
          </p:cNvPr>
          <p:cNvSpPr txBox="1"/>
          <p:nvPr/>
        </p:nvSpPr>
        <p:spPr>
          <a:xfrm>
            <a:off x="5367156" y="4844845"/>
            <a:ext cx="1834623" cy="557848"/>
          </a:xfrm>
          <a:prstGeom prst="rect">
            <a:avLst/>
          </a:prstGeom>
          <a:solidFill>
            <a:schemeClr val="accent1"/>
          </a:solidFill>
        </p:spPr>
        <p:txBody>
          <a:bodyPr wrap="square" lIns="0" tIns="0" rIns="0" bIns="0" anchor="ctr">
            <a:noAutofit/>
          </a:bodyPr>
          <a:lstStyle/>
          <a:p>
            <a:pPr algn="ctr"/>
            <a:r>
              <a:rPr lang="en-US" sz="1100">
                <a:solidFill>
                  <a:schemeClr val="bg2"/>
                </a:solidFill>
                <a:effectLst/>
                <a:ea typeface="Times New Roman" panose="02020603050405020304" pitchFamily="18" charset="0"/>
              </a:rPr>
              <a:t>Applications</a:t>
            </a:r>
            <a:endParaRPr lang="en-US" sz="1100">
              <a:solidFill>
                <a:schemeClr val="bg2"/>
              </a:solidFill>
            </a:endParaRPr>
          </a:p>
        </p:txBody>
      </p:sp>
      <p:sp>
        <p:nvSpPr>
          <p:cNvPr id="201" name="Freeform: Shape 200">
            <a:extLst>
              <a:ext uri="{FF2B5EF4-FFF2-40B4-BE49-F238E27FC236}">
                <a16:creationId xmlns:a16="http://schemas.microsoft.com/office/drawing/2014/main" id="{7079C853-CC4C-4250-AF1C-4BCF75DB1D6A}"/>
              </a:ext>
              <a:ext uri="{C183D7F6-B498-43B3-948B-1728B52AA6E4}">
                <adec:decorative xmlns:adec="http://schemas.microsoft.com/office/drawing/2017/decorative" val="1"/>
              </a:ext>
            </a:extLst>
          </p:cNvPr>
          <p:cNvSpPr/>
          <p:nvPr/>
        </p:nvSpPr>
        <p:spPr bwMode="auto">
          <a:xfrm>
            <a:off x="8869845" y="1602337"/>
            <a:ext cx="650303" cy="408471"/>
          </a:xfrm>
          <a:custGeom>
            <a:avLst/>
            <a:gdLst>
              <a:gd name="connsiteX0" fmla="*/ 0 w 175005"/>
              <a:gd name="connsiteY0" fmla="*/ 0 h 148754"/>
              <a:gd name="connsiteX1" fmla="*/ 175005 w 175005"/>
              <a:gd name="connsiteY1" fmla="*/ 0 h 148754"/>
              <a:gd name="connsiteX2" fmla="*/ 175005 w 175005"/>
              <a:gd name="connsiteY2" fmla="*/ 148754 h 148754"/>
            </a:gdLst>
            <a:ahLst/>
            <a:cxnLst>
              <a:cxn ang="0">
                <a:pos x="connsiteX0" y="connsiteY0"/>
              </a:cxn>
              <a:cxn ang="0">
                <a:pos x="connsiteX1" y="connsiteY1"/>
              </a:cxn>
              <a:cxn ang="0">
                <a:pos x="connsiteX2" y="connsiteY2"/>
              </a:cxn>
            </a:cxnLst>
            <a:rect l="l" t="t" r="r" b="b"/>
            <a:pathLst>
              <a:path w="175005" h="148754">
                <a:moveTo>
                  <a:pt x="0" y="0"/>
                </a:moveTo>
                <a:lnTo>
                  <a:pt x="175005" y="0"/>
                </a:lnTo>
                <a:lnTo>
                  <a:pt x="175005" y="148754"/>
                </a:lnTo>
              </a:path>
            </a:pathLst>
          </a:cu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208" name="Group 207">
            <a:extLst>
              <a:ext uri="{FF2B5EF4-FFF2-40B4-BE49-F238E27FC236}">
                <a16:creationId xmlns:a16="http://schemas.microsoft.com/office/drawing/2014/main" id="{2725671C-1DE8-4C81-B5B1-366F8DB30F87}"/>
              </a:ext>
              <a:ext uri="{C183D7F6-B498-43B3-948B-1728B52AA6E4}">
                <adec:decorative xmlns:adec="http://schemas.microsoft.com/office/drawing/2017/decorative" val="1"/>
              </a:ext>
            </a:extLst>
          </p:cNvPr>
          <p:cNvGrpSpPr/>
          <p:nvPr/>
        </p:nvGrpSpPr>
        <p:grpSpPr>
          <a:xfrm>
            <a:off x="8118452" y="1474791"/>
            <a:ext cx="950075" cy="574649"/>
            <a:chOff x="8216554" y="2083677"/>
            <a:chExt cx="800193" cy="483993"/>
          </a:xfrm>
        </p:grpSpPr>
        <p:sp>
          <p:nvSpPr>
            <p:cNvPr id="11" name="TextBox 10">
              <a:extLst>
                <a:ext uri="{FF2B5EF4-FFF2-40B4-BE49-F238E27FC236}">
                  <a16:creationId xmlns:a16="http://schemas.microsoft.com/office/drawing/2014/main" id="{30ED9B3B-6D0B-4616-ACFE-BEA9A7E1EC07}"/>
                </a:ext>
              </a:extLst>
            </p:cNvPr>
            <p:cNvSpPr txBox="1"/>
            <p:nvPr/>
          </p:nvSpPr>
          <p:spPr>
            <a:xfrm>
              <a:off x="8216554" y="2292645"/>
              <a:ext cx="800193" cy="275025"/>
            </a:xfrm>
            <a:prstGeom prst="rect">
              <a:avLst/>
            </a:prstGeom>
            <a:noFill/>
          </p:spPr>
          <p:txBody>
            <a:bodyPr wrap="square" lIns="0" tIns="0" rIns="0" bIns="0" anchor="ctr">
              <a:noAutofit/>
            </a:bodyPr>
            <a:lstStyle/>
            <a:p>
              <a:pPr algn="ctr"/>
              <a:r>
                <a:rPr lang="en-US" sz="900" err="1"/>
                <a:t>VNET</a:t>
              </a:r>
              <a:r>
                <a:rPr lang="en-US" sz="900"/>
                <a:t> Peering Connection</a:t>
              </a:r>
            </a:p>
          </p:txBody>
        </p:sp>
        <p:grpSp>
          <p:nvGrpSpPr>
            <p:cNvPr id="202" name="Group 201">
              <a:extLst>
                <a:ext uri="{FF2B5EF4-FFF2-40B4-BE49-F238E27FC236}">
                  <a16:creationId xmlns:a16="http://schemas.microsoft.com/office/drawing/2014/main" id="{D5747037-235C-4B02-B0F8-54044D6D6ABC}"/>
                </a:ext>
              </a:extLst>
            </p:cNvPr>
            <p:cNvGrpSpPr>
              <a:grpSpLocks noChangeAspect="1"/>
            </p:cNvGrpSpPr>
            <p:nvPr/>
          </p:nvGrpSpPr>
          <p:grpSpPr>
            <a:xfrm>
              <a:off x="8395057" y="2083677"/>
              <a:ext cx="443187" cy="224192"/>
              <a:chOff x="43735" y="3292743"/>
              <a:chExt cx="440097" cy="222631"/>
            </a:xfrm>
          </p:grpSpPr>
          <p:sp>
            <p:nvSpPr>
              <p:cNvPr id="203" name="Freeform: Shape 202">
                <a:extLst>
                  <a:ext uri="{FF2B5EF4-FFF2-40B4-BE49-F238E27FC236}">
                    <a16:creationId xmlns:a16="http://schemas.microsoft.com/office/drawing/2014/main" id="{9E078B0A-0950-43C1-B39D-C941401FF328}"/>
                  </a:ext>
                </a:extLst>
              </p:cNvPr>
              <p:cNvSpPr/>
              <p:nvPr/>
            </p:nvSpPr>
            <p:spPr>
              <a:xfrm>
                <a:off x="43735" y="3293079"/>
                <a:ext cx="126494" cy="217571"/>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sz="1050"/>
              </a:p>
            </p:txBody>
          </p:sp>
          <p:sp>
            <p:nvSpPr>
              <p:cNvPr id="204" name="Freeform: Shape 203">
                <a:extLst>
                  <a:ext uri="{FF2B5EF4-FFF2-40B4-BE49-F238E27FC236}">
                    <a16:creationId xmlns:a16="http://schemas.microsoft.com/office/drawing/2014/main" id="{603C1C62-5D4F-43D5-940B-64171B32D386}"/>
                  </a:ext>
                </a:extLst>
              </p:cNvPr>
              <p:cNvSpPr/>
              <p:nvPr/>
            </p:nvSpPr>
            <p:spPr>
              <a:xfrm>
                <a:off x="352278" y="3292743"/>
                <a:ext cx="131554" cy="222631"/>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sz="1050"/>
              </a:p>
            </p:txBody>
          </p:sp>
          <p:sp>
            <p:nvSpPr>
              <p:cNvPr id="205" name="Freeform: Shape 204">
                <a:extLst>
                  <a:ext uri="{FF2B5EF4-FFF2-40B4-BE49-F238E27FC236}">
                    <a16:creationId xmlns:a16="http://schemas.microsoft.com/office/drawing/2014/main" id="{2ECEFD16-7BD1-4F8B-8342-019A0833E690}"/>
                  </a:ext>
                </a:extLst>
              </p:cNvPr>
              <p:cNvSpPr/>
              <p:nvPr/>
            </p:nvSpPr>
            <p:spPr>
              <a:xfrm>
                <a:off x="159314" y="3375241"/>
                <a:ext cx="50598" cy="50598"/>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sz="1050"/>
              </a:p>
            </p:txBody>
          </p:sp>
          <p:sp>
            <p:nvSpPr>
              <p:cNvPr id="206" name="Freeform: Shape 205">
                <a:extLst>
                  <a:ext uri="{FF2B5EF4-FFF2-40B4-BE49-F238E27FC236}">
                    <a16:creationId xmlns:a16="http://schemas.microsoft.com/office/drawing/2014/main" id="{1F6ED18B-9D7A-42AD-B8F7-DEC25FCB961C}"/>
                  </a:ext>
                </a:extLst>
              </p:cNvPr>
              <p:cNvSpPr/>
              <p:nvPr/>
            </p:nvSpPr>
            <p:spPr>
              <a:xfrm>
                <a:off x="235680" y="3375241"/>
                <a:ext cx="50598" cy="50598"/>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sz="1050"/>
              </a:p>
            </p:txBody>
          </p:sp>
          <p:sp>
            <p:nvSpPr>
              <p:cNvPr id="207" name="Freeform: Shape 206">
                <a:extLst>
                  <a:ext uri="{FF2B5EF4-FFF2-40B4-BE49-F238E27FC236}">
                    <a16:creationId xmlns:a16="http://schemas.microsoft.com/office/drawing/2014/main" id="{5CAF2646-3B63-4399-BEE6-4045657B4577}"/>
                  </a:ext>
                </a:extLst>
              </p:cNvPr>
              <p:cNvSpPr/>
              <p:nvPr/>
            </p:nvSpPr>
            <p:spPr>
              <a:xfrm>
                <a:off x="312556" y="3375241"/>
                <a:ext cx="50598" cy="50598"/>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endParaRPr lang="en-US" sz="1050"/>
              </a:p>
            </p:txBody>
          </p:sp>
        </p:grpSp>
      </p:grpSp>
      <p:sp>
        <p:nvSpPr>
          <p:cNvPr id="209" name="Freeform: Shape 208">
            <a:extLst>
              <a:ext uri="{FF2B5EF4-FFF2-40B4-BE49-F238E27FC236}">
                <a16:creationId xmlns:a16="http://schemas.microsoft.com/office/drawing/2014/main" id="{495802F8-1ADD-46A3-BABB-19606CE9B1FD}"/>
              </a:ext>
              <a:ext uri="{C183D7F6-B498-43B3-948B-1728B52AA6E4}">
                <adec:decorative xmlns:adec="http://schemas.microsoft.com/office/drawing/2017/decorative" val="1"/>
              </a:ext>
            </a:extLst>
          </p:cNvPr>
          <p:cNvSpPr/>
          <p:nvPr/>
        </p:nvSpPr>
        <p:spPr bwMode="auto">
          <a:xfrm flipH="1">
            <a:off x="7568918" y="1602337"/>
            <a:ext cx="650303" cy="408471"/>
          </a:xfrm>
          <a:custGeom>
            <a:avLst/>
            <a:gdLst>
              <a:gd name="connsiteX0" fmla="*/ 0 w 175005"/>
              <a:gd name="connsiteY0" fmla="*/ 0 h 148754"/>
              <a:gd name="connsiteX1" fmla="*/ 175005 w 175005"/>
              <a:gd name="connsiteY1" fmla="*/ 0 h 148754"/>
              <a:gd name="connsiteX2" fmla="*/ 175005 w 175005"/>
              <a:gd name="connsiteY2" fmla="*/ 148754 h 148754"/>
            </a:gdLst>
            <a:ahLst/>
            <a:cxnLst>
              <a:cxn ang="0">
                <a:pos x="connsiteX0" y="connsiteY0"/>
              </a:cxn>
              <a:cxn ang="0">
                <a:pos x="connsiteX1" y="connsiteY1"/>
              </a:cxn>
              <a:cxn ang="0">
                <a:pos x="connsiteX2" y="connsiteY2"/>
              </a:cxn>
            </a:cxnLst>
            <a:rect l="l" t="t" r="r" b="b"/>
            <a:pathLst>
              <a:path w="175005" h="148754">
                <a:moveTo>
                  <a:pt x="0" y="0"/>
                </a:moveTo>
                <a:lnTo>
                  <a:pt x="175005" y="0"/>
                </a:lnTo>
                <a:lnTo>
                  <a:pt x="175005" y="148754"/>
                </a:lnTo>
              </a:path>
            </a:pathLst>
          </a:cu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13" name="TextBox 212">
            <a:extLst>
              <a:ext uri="{FF2B5EF4-FFF2-40B4-BE49-F238E27FC236}">
                <a16:creationId xmlns:a16="http://schemas.microsoft.com/office/drawing/2014/main" id="{6AD0BE40-308B-4896-BB61-876BE0C67C62}"/>
              </a:ext>
            </a:extLst>
          </p:cNvPr>
          <p:cNvSpPr txBox="1"/>
          <p:nvPr/>
        </p:nvSpPr>
        <p:spPr>
          <a:xfrm>
            <a:off x="5562445" y="2037059"/>
            <a:ext cx="1510857" cy="306220"/>
          </a:xfrm>
          <a:prstGeom prst="rect">
            <a:avLst/>
          </a:prstGeom>
          <a:solidFill>
            <a:schemeClr val="accent1">
              <a:lumMod val="75000"/>
            </a:schemeClr>
          </a:solidFill>
        </p:spPr>
        <p:txBody>
          <a:bodyPr wrap="square" lIns="0" tIns="0" rIns="0" bIns="0" anchor="ctr">
            <a:noAutofit/>
          </a:bodyPr>
          <a:lstStyle/>
          <a:p>
            <a:pPr algn="ctr"/>
            <a:r>
              <a:rPr lang="en-US" sz="900">
                <a:solidFill>
                  <a:schemeClr val="bg2"/>
                </a:solidFill>
                <a:effectLst/>
                <a:ea typeface="Times New Roman" panose="02020603050405020304" pitchFamily="18" charset="0"/>
              </a:rPr>
              <a:t>Applications</a:t>
            </a:r>
            <a:endParaRPr lang="en-US" sz="1100">
              <a:solidFill>
                <a:schemeClr val="bg2"/>
              </a:solidFill>
            </a:endParaRPr>
          </a:p>
        </p:txBody>
      </p:sp>
      <p:cxnSp>
        <p:nvCxnSpPr>
          <p:cNvPr id="221" name="Straight Arrow Connector 220">
            <a:extLst>
              <a:ext uri="{FF2B5EF4-FFF2-40B4-BE49-F238E27FC236}">
                <a16:creationId xmlns:a16="http://schemas.microsoft.com/office/drawing/2014/main" id="{EF4DA2FA-FBAF-4E53-8EF6-0C4406D96DC1}"/>
              </a:ext>
              <a:ext uri="{C183D7F6-B498-43B3-948B-1728B52AA6E4}">
                <adec:decorative xmlns:adec="http://schemas.microsoft.com/office/drawing/2017/decorative" val="1"/>
              </a:ext>
            </a:extLst>
          </p:cNvPr>
          <p:cNvCxnSpPr>
            <a:cxnSpLocks/>
            <a:stCxn id="14" idx="3"/>
          </p:cNvCxnSpPr>
          <p:nvPr/>
        </p:nvCxnSpPr>
        <p:spPr>
          <a:xfrm flipV="1">
            <a:off x="7548150" y="4179994"/>
            <a:ext cx="2468880" cy="2562"/>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C0335FEF-EF82-41F4-895C-D5675CA3E575}"/>
              </a:ext>
              <a:ext uri="{C183D7F6-B498-43B3-948B-1728B52AA6E4}">
                <adec:decorative xmlns:adec="http://schemas.microsoft.com/office/drawing/2017/decorative" val="1"/>
              </a:ext>
            </a:extLst>
          </p:cNvPr>
          <p:cNvGrpSpPr/>
          <p:nvPr/>
        </p:nvGrpSpPr>
        <p:grpSpPr>
          <a:xfrm>
            <a:off x="8065751" y="3523724"/>
            <a:ext cx="1176840" cy="604482"/>
            <a:chOff x="8273432" y="3816183"/>
            <a:chExt cx="991183" cy="509120"/>
          </a:xfrm>
        </p:grpSpPr>
        <p:sp>
          <p:nvSpPr>
            <p:cNvPr id="106" name="TextBox 105">
              <a:extLst>
                <a:ext uri="{FF2B5EF4-FFF2-40B4-BE49-F238E27FC236}">
                  <a16:creationId xmlns:a16="http://schemas.microsoft.com/office/drawing/2014/main" id="{6B83F652-0F50-4516-82B8-778B570A9E7D}"/>
                </a:ext>
              </a:extLst>
            </p:cNvPr>
            <p:cNvSpPr txBox="1"/>
            <p:nvPr/>
          </p:nvSpPr>
          <p:spPr>
            <a:xfrm>
              <a:off x="8273432" y="3816183"/>
              <a:ext cx="991183" cy="509120"/>
            </a:xfrm>
            <a:prstGeom prst="rect">
              <a:avLst/>
            </a:prstGeom>
            <a:noFill/>
            <a:ln>
              <a:solidFill>
                <a:schemeClr val="accent4"/>
              </a:solidFill>
            </a:ln>
          </p:spPr>
          <p:txBody>
            <a:bodyPr wrap="square" lIns="0" tIns="0" rIns="0" bIns="45720" anchor="b">
              <a:noAutofit/>
            </a:bodyPr>
            <a:lstStyle/>
            <a:p>
              <a:pPr algn="ctr"/>
              <a:r>
                <a:rPr lang="en-US" sz="700" err="1">
                  <a:solidFill>
                    <a:schemeClr val="accent1"/>
                  </a:solidFill>
                  <a:effectLst/>
                  <a:ea typeface="Times New Roman" panose="02020603050405020304" pitchFamily="18" charset="0"/>
                </a:rPr>
                <a:t>ResourceManager</a:t>
              </a:r>
              <a:r>
                <a:rPr lang="en-US" sz="700">
                  <a:solidFill>
                    <a:schemeClr val="accent1"/>
                  </a:solidFill>
                  <a:effectLst/>
                  <a:ea typeface="Times New Roman" panose="02020603050405020304" pitchFamily="18" charset="0"/>
                </a:rPr>
                <a:t>, </a:t>
              </a:r>
            </a:p>
            <a:p>
              <a:pPr algn="ctr"/>
              <a:r>
                <a:rPr lang="en-US" sz="700">
                  <a:solidFill>
                    <a:schemeClr val="accent1"/>
                  </a:solidFill>
                  <a:effectLst/>
                  <a:ea typeface="Times New Roman" panose="02020603050405020304" pitchFamily="18" charset="0"/>
                </a:rPr>
                <a:t>Database</a:t>
              </a:r>
              <a:endParaRPr lang="en-US" sz="700">
                <a:solidFill>
                  <a:schemeClr val="accent1"/>
                </a:solidFill>
              </a:endParaRPr>
            </a:p>
          </p:txBody>
        </p:sp>
        <p:pic>
          <p:nvPicPr>
            <p:cNvPr id="101" name="Graphic 100">
              <a:extLst>
                <a:ext uri="{FF2B5EF4-FFF2-40B4-BE49-F238E27FC236}">
                  <a16:creationId xmlns:a16="http://schemas.microsoft.com/office/drawing/2014/main" id="{4233E79C-79E3-4ABB-8261-5B5708BFE6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28566" y="3836128"/>
              <a:ext cx="273416" cy="273416"/>
            </a:xfrm>
            <a:prstGeom prst="rect">
              <a:avLst/>
            </a:prstGeom>
          </p:spPr>
        </p:pic>
      </p:grpSp>
      <p:pic>
        <p:nvPicPr>
          <p:cNvPr id="131" name="Graphic 130">
            <a:extLst>
              <a:ext uri="{FF2B5EF4-FFF2-40B4-BE49-F238E27FC236}">
                <a16:creationId xmlns:a16="http://schemas.microsoft.com/office/drawing/2014/main" id="{1221D6F5-45B1-4F87-A69F-FB0CD5D68F2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026701" y="3277688"/>
            <a:ext cx="502161" cy="502161"/>
          </a:xfrm>
          <a:prstGeom prst="rect">
            <a:avLst/>
          </a:prstGeom>
        </p:spPr>
      </p:pic>
      <p:pic>
        <p:nvPicPr>
          <p:cNvPr id="19" name="Graphic 18">
            <a:extLst>
              <a:ext uri="{FF2B5EF4-FFF2-40B4-BE49-F238E27FC236}">
                <a16:creationId xmlns:a16="http://schemas.microsoft.com/office/drawing/2014/main" id="{2DE48B24-EA67-4DDA-BB4E-395BE453D69E}"/>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09904" y="2327049"/>
            <a:ext cx="203564" cy="203564"/>
          </a:xfrm>
          <a:prstGeom prst="rect">
            <a:avLst/>
          </a:prstGeom>
        </p:spPr>
      </p:pic>
      <p:cxnSp>
        <p:nvCxnSpPr>
          <p:cNvPr id="5" name="Straight Arrow Connector 4">
            <a:extLst>
              <a:ext uri="{FF2B5EF4-FFF2-40B4-BE49-F238E27FC236}">
                <a16:creationId xmlns:a16="http://schemas.microsoft.com/office/drawing/2014/main" id="{52E98FA1-8882-4C96-8A3E-3B1A0D4FE8A4}"/>
              </a:ext>
              <a:ext uri="{C183D7F6-B498-43B3-948B-1728B52AA6E4}">
                <adec:decorative xmlns:adec="http://schemas.microsoft.com/office/drawing/2017/decorative" val="1"/>
              </a:ext>
            </a:extLst>
          </p:cNvPr>
          <p:cNvCxnSpPr/>
          <p:nvPr/>
        </p:nvCxnSpPr>
        <p:spPr>
          <a:xfrm>
            <a:off x="4387814" y="2616329"/>
            <a:ext cx="530054" cy="0"/>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53744983-792A-4A56-B194-9FD7C3AAD935}"/>
              </a:ext>
              <a:ext uri="{C183D7F6-B498-43B3-948B-1728B52AA6E4}">
                <adec:decorative xmlns:adec="http://schemas.microsoft.com/office/drawing/2017/decorative" val="1"/>
              </a:ext>
            </a:extLst>
          </p:cNvPr>
          <p:cNvCxnSpPr>
            <a:cxnSpLocks/>
          </p:cNvCxnSpPr>
          <p:nvPr/>
        </p:nvCxnSpPr>
        <p:spPr>
          <a:xfrm>
            <a:off x="5773154" y="3076361"/>
            <a:ext cx="265027" cy="0"/>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B78DB84A-0236-4ED5-ABDF-9241DDF6F34C}"/>
              </a:ext>
              <a:ext uri="{C183D7F6-B498-43B3-948B-1728B52AA6E4}">
                <adec:decorative xmlns:adec="http://schemas.microsoft.com/office/drawing/2017/decorative" val="1"/>
              </a:ext>
            </a:extLst>
          </p:cNvPr>
          <p:cNvCxnSpPr>
            <a:cxnSpLocks/>
          </p:cNvCxnSpPr>
          <p:nvPr/>
        </p:nvCxnSpPr>
        <p:spPr>
          <a:xfrm flipV="1">
            <a:off x="6360213" y="4353947"/>
            <a:ext cx="0" cy="369042"/>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894846FE-6E4F-4A54-8602-CEC976718CF8}"/>
              </a:ext>
              <a:ext uri="{C183D7F6-B498-43B3-948B-1728B52AA6E4}">
                <adec:decorative xmlns:adec="http://schemas.microsoft.com/office/drawing/2017/decorative" val="1"/>
              </a:ext>
            </a:extLst>
          </p:cNvPr>
          <p:cNvCxnSpPr>
            <a:cxnSpLocks/>
          </p:cNvCxnSpPr>
          <p:nvPr/>
        </p:nvCxnSpPr>
        <p:spPr>
          <a:xfrm>
            <a:off x="9263856" y="3962651"/>
            <a:ext cx="778004" cy="631"/>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E1F5022-CAA0-4E3B-9A3D-3E39B283A5B6}"/>
              </a:ext>
              <a:ext uri="{C183D7F6-B498-43B3-948B-1728B52AA6E4}">
                <adec:decorative xmlns:adec="http://schemas.microsoft.com/office/drawing/2017/decorative" val="1"/>
              </a:ext>
            </a:extLst>
          </p:cNvPr>
          <p:cNvCxnSpPr>
            <a:cxnSpLocks/>
          </p:cNvCxnSpPr>
          <p:nvPr/>
        </p:nvCxnSpPr>
        <p:spPr>
          <a:xfrm flipH="1">
            <a:off x="10429725" y="3589963"/>
            <a:ext cx="731520" cy="0"/>
          </a:xfrm>
          <a:prstGeom prst="line">
            <a:avLst/>
          </a:prstGeom>
          <a:noFill/>
          <a:ln>
            <a:solidFill>
              <a:schemeClr val="tx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85" name="Straight Arrow Connector 184">
            <a:extLst>
              <a:ext uri="{FF2B5EF4-FFF2-40B4-BE49-F238E27FC236}">
                <a16:creationId xmlns:a16="http://schemas.microsoft.com/office/drawing/2014/main" id="{F69373F4-1584-4AE3-9795-D6CB42AD7D2C}"/>
              </a:ext>
              <a:ext uri="{C183D7F6-B498-43B3-948B-1728B52AA6E4}">
                <adec:decorative xmlns:adec="http://schemas.microsoft.com/office/drawing/2017/decorative" val="1"/>
              </a:ext>
            </a:extLst>
          </p:cNvPr>
          <p:cNvCxnSpPr>
            <a:cxnSpLocks/>
          </p:cNvCxnSpPr>
          <p:nvPr/>
        </p:nvCxnSpPr>
        <p:spPr>
          <a:xfrm>
            <a:off x="10429725" y="4163580"/>
            <a:ext cx="731520" cy="631"/>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C06588DD-2D1A-4662-A65A-3E735FE8BDD1}"/>
              </a:ext>
              <a:ext uri="{C183D7F6-B498-43B3-948B-1728B52AA6E4}">
                <adec:decorative xmlns:adec="http://schemas.microsoft.com/office/drawing/2017/decorative" val="1"/>
              </a:ext>
            </a:extLst>
          </p:cNvPr>
          <p:cNvCxnSpPr>
            <a:cxnSpLocks/>
          </p:cNvCxnSpPr>
          <p:nvPr/>
        </p:nvCxnSpPr>
        <p:spPr>
          <a:xfrm flipV="1">
            <a:off x="7228823" y="4980222"/>
            <a:ext cx="2743200" cy="2562"/>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2B32AF93-38A6-4A57-AC12-0F2978F909A2}"/>
              </a:ext>
              <a:ext uri="{C183D7F6-B498-43B3-948B-1728B52AA6E4}">
                <adec:decorative xmlns:adec="http://schemas.microsoft.com/office/drawing/2017/decorative" val="1"/>
              </a:ext>
            </a:extLst>
          </p:cNvPr>
          <p:cNvCxnSpPr>
            <a:cxnSpLocks/>
          </p:cNvCxnSpPr>
          <p:nvPr/>
        </p:nvCxnSpPr>
        <p:spPr>
          <a:xfrm flipV="1">
            <a:off x="7228823" y="5244925"/>
            <a:ext cx="3931920" cy="2562"/>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CFC0CB50-D460-464E-9760-B61D7352FEC0}"/>
              </a:ext>
              <a:ext uri="{C183D7F6-B498-43B3-948B-1728B52AA6E4}">
                <adec:decorative xmlns:adec="http://schemas.microsoft.com/office/drawing/2017/decorative" val="1"/>
              </a:ext>
            </a:extLst>
          </p:cNvPr>
          <p:cNvCxnSpPr>
            <a:cxnSpLocks/>
          </p:cNvCxnSpPr>
          <p:nvPr/>
        </p:nvCxnSpPr>
        <p:spPr>
          <a:xfrm>
            <a:off x="6696174" y="3851786"/>
            <a:ext cx="265027" cy="0"/>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568C873-AE88-49CA-8BD1-8154BDB59444}"/>
              </a:ext>
              <a:ext uri="{C183D7F6-B498-43B3-948B-1728B52AA6E4}">
                <adec:decorative xmlns:adec="http://schemas.microsoft.com/office/drawing/2017/decorative" val="1"/>
              </a:ext>
            </a:extLst>
          </p:cNvPr>
          <p:cNvCxnSpPr>
            <a:cxnSpLocks/>
          </p:cNvCxnSpPr>
          <p:nvPr/>
        </p:nvCxnSpPr>
        <p:spPr>
          <a:xfrm>
            <a:off x="6360213" y="2484035"/>
            <a:ext cx="0" cy="369042"/>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C84683FB-DC90-4E14-B3FE-8D13EC88074F}"/>
              </a:ext>
              <a:ext uri="{C183D7F6-B498-43B3-948B-1728B52AA6E4}">
                <adec:decorative xmlns:adec="http://schemas.microsoft.com/office/drawing/2017/decorative" val="1"/>
              </a:ext>
            </a:extLst>
          </p:cNvPr>
          <p:cNvCxnSpPr>
            <a:cxnSpLocks/>
          </p:cNvCxnSpPr>
          <p:nvPr/>
        </p:nvCxnSpPr>
        <p:spPr>
          <a:xfrm>
            <a:off x="7568917" y="3851786"/>
            <a:ext cx="457200" cy="0"/>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79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C3F99DC-9E1E-418E-A14D-CCFD947AE175}"/>
              </a:ext>
              <a:ext uri="{C183D7F6-B498-43B3-948B-1728B52AA6E4}">
                <adec:decorative xmlns:adec="http://schemas.microsoft.com/office/drawing/2017/decorative" val="1"/>
              </a:ext>
            </a:extLst>
          </p:cNvPr>
          <p:cNvSpPr txBox="1"/>
          <p:nvPr/>
        </p:nvSpPr>
        <p:spPr>
          <a:xfrm>
            <a:off x="636339" y="2431466"/>
            <a:ext cx="2955869" cy="3804772"/>
          </a:xfrm>
          <a:prstGeom prst="roundRect">
            <a:avLst>
              <a:gd name="adj" fmla="val 3952"/>
            </a:avLst>
          </a:prstGeom>
          <a:solidFill>
            <a:schemeClr val="accent2">
              <a:alpha val="50000"/>
            </a:schemeClr>
          </a:solidFill>
        </p:spPr>
        <p:txBody>
          <a:bodyPr wrap="none" lIns="0" tIns="0" rIns="91440">
            <a:noAutofit/>
          </a:bodyPr>
          <a:lstStyle/>
          <a:p>
            <a:pPr marL="287338"/>
            <a:endParaRPr lang="en-US" sz="1200"/>
          </a:p>
        </p:txBody>
      </p:sp>
      <p:pic>
        <p:nvPicPr>
          <p:cNvPr id="9" name="Picture 4">
            <a:extLst>
              <a:ext uri="{FF2B5EF4-FFF2-40B4-BE49-F238E27FC236}">
                <a16:creationId xmlns:a16="http://schemas.microsoft.com/office/drawing/2014/main" id="{1CEDEABD-38AF-4477-ACE0-01F5F9C5A9C5}"/>
              </a:ext>
              <a:ext uri="{C183D7F6-B498-43B3-948B-1728B52AA6E4}">
                <adec:decorative xmlns:adec="http://schemas.microsoft.com/office/drawing/2017/decorative" val="1"/>
              </a:ext>
            </a:extLst>
          </p:cNvPr>
          <p:cNvPicPr>
            <a:picLocks noGrp="1" noChangeAspect="1" noChangeArrowheads="1"/>
          </p:cNvPicPr>
          <p:nvPr>
            <p:ph type="pic" sz="quarter" idx="15"/>
          </p:nvPr>
        </p:nvPicPr>
        <p:blipFill rotWithShape="1">
          <a:blip r:embed="rId3">
            <a:extLst>
              <a:ext uri="{28A0092B-C50C-407E-A947-70E740481C1C}">
                <a14:useLocalDpi xmlns:a14="http://schemas.microsoft.com/office/drawing/2010/main" val="0"/>
              </a:ext>
            </a:extLst>
          </a:blip>
          <a:srcRect/>
          <a:stretch/>
        </p:blipFill>
        <p:spPr bwMode="auto">
          <a:xfrm>
            <a:off x="7012267" y="175768"/>
            <a:ext cx="4886046" cy="1009179"/>
          </a:xfr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type="body" sz="quarter" idx="10"/>
          </p:nvPr>
        </p:nvSpPr>
        <p:spPr>
          <a:xfrm>
            <a:off x="588963" y="1447800"/>
            <a:ext cx="4865687" cy="740459"/>
          </a:xfrm>
        </p:spPr>
        <p:txBody>
          <a:bodyPr/>
          <a:lstStyle/>
          <a:p>
            <a:pPr lvl="1"/>
            <a:r>
              <a:rPr lang="en-US" sz="1800" b="1">
                <a:solidFill>
                  <a:schemeClr val="accent1"/>
                </a:solidFill>
                <a:cs typeface="Segoe UI" panose="020B0502040204020203" pitchFamily="34" charset="0"/>
              </a:rPr>
              <a:t>PTC</a:t>
            </a:r>
            <a:r>
              <a:rPr lang="en-US"/>
              <a:t> </a:t>
            </a:r>
            <a:r>
              <a:rPr lang="en-US" b="0"/>
              <a:t>creates digital solutions for Industrial IoT that help manufacturing, service, and engineering companies connect, monitor, analyze, and act on data in new ways</a:t>
            </a:r>
            <a:r>
              <a:rPr lang="en-US"/>
              <a:t>.</a:t>
            </a:r>
          </a:p>
        </p:txBody>
      </p:sp>
      <p:sp>
        <p:nvSpPr>
          <p:cNvPr id="2" name="Title 1"/>
          <p:cNvSpPr>
            <a:spLocks noGrp="1"/>
          </p:cNvSpPr>
          <p:nvPr>
            <p:ph type="title"/>
          </p:nvPr>
        </p:nvSpPr>
        <p:spPr>
          <a:xfrm>
            <a:off x="588263" y="457200"/>
            <a:ext cx="4865707" cy="588080"/>
          </a:xfrm>
        </p:spPr>
        <p:txBody>
          <a:bodyPr/>
          <a:lstStyle/>
          <a:p>
            <a:r>
              <a:rPr lang="en-US"/>
              <a:t>IoT Development Platform</a:t>
            </a:r>
          </a:p>
        </p:txBody>
      </p:sp>
      <p:sp>
        <p:nvSpPr>
          <p:cNvPr id="5" name="Text Placeholder 4">
            <a:extLst>
              <a:ext uri="{FF2B5EF4-FFF2-40B4-BE49-F238E27FC236}">
                <a16:creationId xmlns:a16="http://schemas.microsoft.com/office/drawing/2014/main" id="{A6E00DCE-EB28-4D74-AB4E-CDEF6500974B}"/>
              </a:ext>
            </a:extLst>
          </p:cNvPr>
          <p:cNvSpPr>
            <a:spLocks noGrp="1"/>
          </p:cNvSpPr>
          <p:nvPr>
            <p:ph type="body" sz="quarter" idx="11"/>
          </p:nvPr>
        </p:nvSpPr>
        <p:spPr>
          <a:xfrm>
            <a:off x="5918043" y="1676400"/>
            <a:ext cx="5980270" cy="1459502"/>
          </a:xfrm>
        </p:spPr>
        <p:txBody>
          <a:bodyPr/>
          <a:lstStyle/>
          <a:p>
            <a:r>
              <a:rPr lang="en-US" dirty="0"/>
              <a:t>Industrial IoT Platform</a:t>
            </a:r>
          </a:p>
          <a:p>
            <a:pPr lvl="1"/>
            <a:r>
              <a:rPr lang="en-US" dirty="0"/>
              <a:t>PTC’s </a:t>
            </a:r>
            <a:r>
              <a:rPr lang="en-US" dirty="0" err="1"/>
              <a:t>ThingWorx</a:t>
            </a:r>
            <a:r>
              <a:rPr lang="en-US" dirty="0"/>
              <a:t> solution is an Industrial IoT platform with tools to help businesses connect assets, build apps and augmented reality experiences, analyze IoT data, manage connected systems, and more.</a:t>
            </a:r>
          </a:p>
          <a:p>
            <a:pPr lvl="1"/>
            <a:r>
              <a:rPr lang="en-US" dirty="0"/>
              <a:t>Common use cases include remote asset monitoring, predictive maintenance, remote service, and equipment optimization. </a:t>
            </a:r>
          </a:p>
          <a:p>
            <a:pPr lvl="1"/>
            <a:r>
              <a:rPr lang="en-US" dirty="0"/>
              <a:t>Architecture and database</a:t>
            </a:r>
          </a:p>
          <a:p>
            <a:pPr lvl="1"/>
            <a:r>
              <a:rPr lang="en-US" dirty="0" err="1"/>
              <a:t>Thingworx</a:t>
            </a:r>
            <a:r>
              <a:rPr lang="en-US" dirty="0"/>
              <a:t> is a multi-tenant SaaS app. A distributed architecture allows for global management of consolidated statistics and KPIs, while local managers get focused, real-time information on their specific locations.</a:t>
            </a:r>
          </a:p>
          <a:p>
            <a:pPr lvl="1"/>
            <a:r>
              <a:rPr lang="en-US" dirty="0"/>
              <a:t>PTC customers can choose their preferred database, and Azure Database for PostgreSQL is a popular choice. High availability, security, and performance are key requirements in the Industrial IoT space. </a:t>
            </a:r>
          </a:p>
        </p:txBody>
      </p:sp>
      <p:pic>
        <p:nvPicPr>
          <p:cNvPr id="8" name="Picture 2" descr="See the source image">
            <a:extLst>
              <a:ext uri="{FF2B5EF4-FFF2-40B4-BE49-F238E27FC236}">
                <a16:creationId xmlns:a16="http://schemas.microsoft.com/office/drawing/2014/main" id="{4F0A00E5-8336-4D60-BFC6-DA6B822180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18200" y="0"/>
            <a:ext cx="971977" cy="13550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CD71375-60DA-41AB-A5F8-1C523F98E47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4200" y="2373554"/>
            <a:ext cx="1488832" cy="492443"/>
          </a:xfrm>
          <a:prstGeom prst="rect">
            <a:avLst/>
          </a:prstGeom>
        </p:spPr>
      </p:pic>
      <p:pic>
        <p:nvPicPr>
          <p:cNvPr id="12" name="Graphic 11">
            <a:extLst>
              <a:ext uri="{FF2B5EF4-FFF2-40B4-BE49-F238E27FC236}">
                <a16:creationId xmlns:a16="http://schemas.microsoft.com/office/drawing/2014/main" id="{35AB144A-9321-4761-9E1B-19B72513D556}"/>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89696" y="2673775"/>
            <a:ext cx="449154" cy="449154"/>
          </a:xfrm>
          <a:prstGeom prst="rect">
            <a:avLst/>
          </a:prstGeom>
        </p:spPr>
      </p:pic>
      <p:sp>
        <p:nvSpPr>
          <p:cNvPr id="22" name="TextBox 21">
            <a:extLst>
              <a:ext uri="{FF2B5EF4-FFF2-40B4-BE49-F238E27FC236}">
                <a16:creationId xmlns:a16="http://schemas.microsoft.com/office/drawing/2014/main" id="{4CC95FB1-EE89-4356-A8D8-97621D4ACE2E}"/>
              </a:ext>
              <a:ext uri="{C183D7F6-B498-43B3-948B-1728B52AA6E4}">
                <adec:decorative xmlns:adec="http://schemas.microsoft.com/office/drawing/2017/decorative" val="1"/>
              </a:ext>
            </a:extLst>
          </p:cNvPr>
          <p:cNvSpPr txBox="1"/>
          <p:nvPr/>
        </p:nvSpPr>
        <p:spPr>
          <a:xfrm>
            <a:off x="939243" y="3365238"/>
            <a:ext cx="2350061" cy="2507978"/>
          </a:xfrm>
          <a:prstGeom prst="roundRect">
            <a:avLst>
              <a:gd name="adj" fmla="val 3952"/>
            </a:avLst>
          </a:prstGeom>
          <a:noFill/>
          <a:ln>
            <a:solidFill>
              <a:schemeClr val="accent1"/>
            </a:solidFill>
            <a:prstDash val="sysDot"/>
          </a:ln>
        </p:spPr>
        <p:txBody>
          <a:bodyPr wrap="none" lIns="0" tIns="0" rIns="91440">
            <a:noAutofit/>
          </a:bodyPr>
          <a:lstStyle/>
          <a:p>
            <a:pPr marL="287338"/>
            <a:endParaRPr lang="en-US" sz="1200"/>
          </a:p>
        </p:txBody>
      </p:sp>
      <p:grpSp>
        <p:nvGrpSpPr>
          <p:cNvPr id="13" name="Group 12">
            <a:extLst>
              <a:ext uri="{FF2B5EF4-FFF2-40B4-BE49-F238E27FC236}">
                <a16:creationId xmlns:a16="http://schemas.microsoft.com/office/drawing/2014/main" id="{E236FDF2-7356-4A22-B4B3-E649F51A2E6E}"/>
              </a:ext>
              <a:ext uri="{C183D7F6-B498-43B3-948B-1728B52AA6E4}">
                <adec:decorative xmlns:adec="http://schemas.microsoft.com/office/drawing/2017/decorative" val="1"/>
              </a:ext>
            </a:extLst>
          </p:cNvPr>
          <p:cNvGrpSpPr/>
          <p:nvPr/>
        </p:nvGrpSpPr>
        <p:grpSpPr>
          <a:xfrm>
            <a:off x="636339" y="3267783"/>
            <a:ext cx="719401" cy="435126"/>
            <a:chOff x="8216554" y="2083677"/>
            <a:chExt cx="800193" cy="483993"/>
          </a:xfrm>
        </p:grpSpPr>
        <p:sp>
          <p:nvSpPr>
            <p:cNvPr id="14" name="TextBox 13">
              <a:extLst>
                <a:ext uri="{FF2B5EF4-FFF2-40B4-BE49-F238E27FC236}">
                  <a16:creationId xmlns:a16="http://schemas.microsoft.com/office/drawing/2014/main" id="{DC6CA26D-114B-4E1B-8DBE-3977FBCE73B2}"/>
                </a:ext>
              </a:extLst>
            </p:cNvPr>
            <p:cNvSpPr txBox="1"/>
            <p:nvPr/>
          </p:nvSpPr>
          <p:spPr>
            <a:xfrm>
              <a:off x="8216554" y="2292645"/>
              <a:ext cx="800193" cy="275025"/>
            </a:xfrm>
            <a:prstGeom prst="rect">
              <a:avLst/>
            </a:prstGeom>
            <a:noFill/>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Virtual Network</a:t>
              </a:r>
            </a:p>
          </p:txBody>
        </p:sp>
        <p:grpSp>
          <p:nvGrpSpPr>
            <p:cNvPr id="15" name="Group 14">
              <a:extLst>
                <a:ext uri="{FF2B5EF4-FFF2-40B4-BE49-F238E27FC236}">
                  <a16:creationId xmlns:a16="http://schemas.microsoft.com/office/drawing/2014/main" id="{3E59146E-0380-4046-98B5-C947A07A71A1}"/>
                </a:ext>
              </a:extLst>
            </p:cNvPr>
            <p:cNvGrpSpPr>
              <a:grpSpLocks noChangeAspect="1"/>
            </p:cNvGrpSpPr>
            <p:nvPr/>
          </p:nvGrpSpPr>
          <p:grpSpPr>
            <a:xfrm>
              <a:off x="8395057" y="2083677"/>
              <a:ext cx="443187" cy="224192"/>
              <a:chOff x="43735" y="3292743"/>
              <a:chExt cx="440097" cy="222631"/>
            </a:xfrm>
          </p:grpSpPr>
          <p:sp>
            <p:nvSpPr>
              <p:cNvPr id="16" name="Freeform: Shape 15">
                <a:extLst>
                  <a:ext uri="{FF2B5EF4-FFF2-40B4-BE49-F238E27FC236}">
                    <a16:creationId xmlns:a16="http://schemas.microsoft.com/office/drawing/2014/main" id="{8B6C284C-FC30-4B2D-A92C-148F7C138EEC}"/>
                  </a:ext>
                </a:extLst>
              </p:cNvPr>
              <p:cNvSpPr/>
              <p:nvPr/>
            </p:nvSpPr>
            <p:spPr>
              <a:xfrm>
                <a:off x="43735" y="3293079"/>
                <a:ext cx="126494" cy="217571"/>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5E362C38-56CB-44D7-B84B-70E5FEA3AA8C}"/>
                  </a:ext>
                </a:extLst>
              </p:cNvPr>
              <p:cNvSpPr/>
              <p:nvPr/>
            </p:nvSpPr>
            <p:spPr>
              <a:xfrm>
                <a:off x="352278" y="3292743"/>
                <a:ext cx="131554" cy="222631"/>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858E478C-ECA9-4E2C-9533-3E4F73D98593}"/>
                  </a:ext>
                </a:extLst>
              </p:cNvPr>
              <p:cNvSpPr/>
              <p:nvPr/>
            </p:nvSpPr>
            <p:spPr>
              <a:xfrm>
                <a:off x="159314" y="3375241"/>
                <a:ext cx="50598" cy="50598"/>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278B09D-63F0-4024-8001-5007670813A5}"/>
                  </a:ext>
                </a:extLst>
              </p:cNvPr>
              <p:cNvSpPr/>
              <p:nvPr/>
            </p:nvSpPr>
            <p:spPr>
              <a:xfrm>
                <a:off x="235680" y="3375241"/>
                <a:ext cx="50598" cy="50598"/>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FB66EEB1-DF9D-431B-9ABF-880C63C1938C}"/>
                  </a:ext>
                </a:extLst>
              </p:cNvPr>
              <p:cNvSpPr/>
              <p:nvPr/>
            </p:nvSpPr>
            <p:spPr>
              <a:xfrm>
                <a:off x="312556" y="3375241"/>
                <a:ext cx="50598" cy="50598"/>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23" name="Straight Connector 22">
            <a:extLst>
              <a:ext uri="{FF2B5EF4-FFF2-40B4-BE49-F238E27FC236}">
                <a16:creationId xmlns:a16="http://schemas.microsoft.com/office/drawing/2014/main" id="{8723F85E-F9C6-4E98-88B2-D3F7481F6056}"/>
              </a:ext>
              <a:ext uri="{C183D7F6-B498-43B3-948B-1728B52AA6E4}">
                <adec:decorative xmlns:adec="http://schemas.microsoft.com/office/drawing/2017/decorative" val="1"/>
              </a:ext>
            </a:extLst>
          </p:cNvPr>
          <p:cNvCxnSpPr>
            <a:cxnSpLocks/>
          </p:cNvCxnSpPr>
          <p:nvPr/>
        </p:nvCxnSpPr>
        <p:spPr>
          <a:xfrm>
            <a:off x="2114273" y="3141777"/>
            <a:ext cx="0" cy="1892186"/>
          </a:xfrm>
          <a:prstGeom prst="line">
            <a:avLst/>
          </a:prstGeom>
          <a:ln w="3175"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D8B1495D-361E-46B4-A3A7-DE5C36D58B7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889696" y="4935607"/>
            <a:ext cx="418797" cy="418797"/>
          </a:xfrm>
          <a:prstGeom prst="rect">
            <a:avLst/>
          </a:prstGeom>
        </p:spPr>
      </p:pic>
      <p:sp>
        <p:nvSpPr>
          <p:cNvPr id="25" name="TextBox 24">
            <a:extLst>
              <a:ext uri="{FF2B5EF4-FFF2-40B4-BE49-F238E27FC236}">
                <a16:creationId xmlns:a16="http://schemas.microsoft.com/office/drawing/2014/main" id="{36FF2B40-AC5E-4A07-892D-12D9CDF111AF}"/>
              </a:ext>
            </a:extLst>
          </p:cNvPr>
          <p:cNvSpPr txBox="1"/>
          <p:nvPr/>
        </p:nvSpPr>
        <p:spPr>
          <a:xfrm>
            <a:off x="1529890" y="5406061"/>
            <a:ext cx="1272728" cy="415498"/>
          </a:xfrm>
          <a:prstGeom prst="rect">
            <a:avLst/>
          </a:prstGeom>
          <a:noFill/>
        </p:spPr>
        <p:txBody>
          <a:bodyPr wrap="square" lIns="0" tIns="0" rIns="0" bIns="0" rtlCol="0">
            <a:spAutoFit/>
          </a:bodyPr>
          <a:lstStyle/>
          <a:p>
            <a:pPr algn="ctr"/>
            <a:r>
              <a:rPr lang="en-US" sz="900"/>
              <a:t>Azure Database for PostgreSQL </a:t>
            </a:r>
          </a:p>
        </p:txBody>
      </p:sp>
      <p:sp>
        <p:nvSpPr>
          <p:cNvPr id="27" name="Freeform: Shape 26">
            <a:extLst>
              <a:ext uri="{FF2B5EF4-FFF2-40B4-BE49-F238E27FC236}">
                <a16:creationId xmlns:a16="http://schemas.microsoft.com/office/drawing/2014/main" id="{9AF0DF17-BD41-4457-8044-EE6B64B1C44C}"/>
              </a:ext>
              <a:ext uri="{C183D7F6-B498-43B3-948B-1728B52AA6E4}">
                <adec:decorative xmlns:adec="http://schemas.microsoft.com/office/drawing/2017/decorative" val="1"/>
              </a:ext>
            </a:extLst>
          </p:cNvPr>
          <p:cNvSpPr/>
          <p:nvPr/>
        </p:nvSpPr>
        <p:spPr bwMode="auto">
          <a:xfrm>
            <a:off x="1440379" y="4185879"/>
            <a:ext cx="1347788" cy="271463"/>
          </a:xfrm>
          <a:custGeom>
            <a:avLst/>
            <a:gdLst>
              <a:gd name="connsiteX0" fmla="*/ 0 w 1347788"/>
              <a:gd name="connsiteY0" fmla="*/ 271463 h 271463"/>
              <a:gd name="connsiteX1" fmla="*/ 0 w 1347788"/>
              <a:gd name="connsiteY1" fmla="*/ 0 h 271463"/>
              <a:gd name="connsiteX2" fmla="*/ 1347788 w 1347788"/>
              <a:gd name="connsiteY2" fmla="*/ 0 h 271463"/>
              <a:gd name="connsiteX3" fmla="*/ 1347788 w 1347788"/>
              <a:gd name="connsiteY3" fmla="*/ 266700 h 271463"/>
            </a:gdLst>
            <a:ahLst/>
            <a:cxnLst>
              <a:cxn ang="0">
                <a:pos x="connsiteX0" y="connsiteY0"/>
              </a:cxn>
              <a:cxn ang="0">
                <a:pos x="connsiteX1" y="connsiteY1"/>
              </a:cxn>
              <a:cxn ang="0">
                <a:pos x="connsiteX2" y="connsiteY2"/>
              </a:cxn>
              <a:cxn ang="0">
                <a:pos x="connsiteX3" y="connsiteY3"/>
              </a:cxn>
            </a:cxnLst>
            <a:rect l="l" t="t" r="r" b="b"/>
            <a:pathLst>
              <a:path w="1347788" h="271463">
                <a:moveTo>
                  <a:pt x="0" y="271463"/>
                </a:moveTo>
                <a:lnTo>
                  <a:pt x="0" y="0"/>
                </a:lnTo>
                <a:lnTo>
                  <a:pt x="1347788" y="0"/>
                </a:lnTo>
                <a:lnTo>
                  <a:pt x="1347788" y="266700"/>
                </a:lnTo>
              </a:path>
            </a:pathLst>
          </a:cu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82FECE3-F26C-4B0A-A73E-9A41868F9503}"/>
              </a:ext>
              <a:ext uri="{C183D7F6-B498-43B3-948B-1728B52AA6E4}">
                <adec:decorative xmlns:adec="http://schemas.microsoft.com/office/drawing/2017/decorative" val="1"/>
              </a:ext>
            </a:extLst>
          </p:cNvPr>
          <p:cNvGrpSpPr/>
          <p:nvPr/>
        </p:nvGrpSpPr>
        <p:grpSpPr>
          <a:xfrm>
            <a:off x="1157674" y="4490947"/>
            <a:ext cx="628432" cy="417407"/>
            <a:chOff x="-7057801" y="-2173395"/>
            <a:chExt cx="4082589" cy="2711670"/>
          </a:xfrm>
        </p:grpSpPr>
        <p:pic>
          <p:nvPicPr>
            <p:cNvPr id="1026" name="Picture 2" descr="See the source image">
              <a:extLst>
                <a:ext uri="{FF2B5EF4-FFF2-40B4-BE49-F238E27FC236}">
                  <a16:creationId xmlns:a16="http://schemas.microsoft.com/office/drawing/2014/main" id="{E054844C-DA30-4091-8A18-CF7D0AABCAC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78400"/>
            <a:stretch/>
          </p:blipFill>
          <p:spPr bwMode="auto">
            <a:xfrm>
              <a:off x="-5871344" y="-2173395"/>
              <a:ext cx="1709674" cy="16478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See the source image">
              <a:extLst>
                <a:ext uri="{FF2B5EF4-FFF2-40B4-BE49-F238E27FC236}">
                  <a16:creationId xmlns:a16="http://schemas.microsoft.com/office/drawing/2014/main" id="{E4AEAF6F-80AB-4A87-922B-A93C4A0483A0}"/>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7057801" y="-545809"/>
              <a:ext cx="4082589" cy="1084084"/>
            </a:xfrm>
            <a:prstGeom prst="rect">
              <a:avLst/>
            </a:prstGeom>
            <a:noFill/>
            <a:extLst>
              <a:ext uri="{909E8E84-426E-40DD-AFC4-6F175D3DCCD1}">
                <a14:hiddenFill xmlns:a14="http://schemas.microsoft.com/office/drawing/2010/main">
                  <a:solidFill>
                    <a:srgbClr val="FFFFFF"/>
                  </a:solidFill>
                </a14:hiddenFill>
              </a:ext>
            </a:extLst>
          </p:spPr>
        </p:pic>
      </p:grpSp>
      <p:pic>
        <p:nvPicPr>
          <p:cNvPr id="33" name="Graphic 32">
            <a:extLst>
              <a:ext uri="{FF2B5EF4-FFF2-40B4-BE49-F238E27FC236}">
                <a16:creationId xmlns:a16="http://schemas.microsoft.com/office/drawing/2014/main" id="{394C2702-BE46-49E7-8C7E-0D3662DA50F3}"/>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676531" y="4490947"/>
            <a:ext cx="346682" cy="346682"/>
          </a:xfrm>
          <a:prstGeom prst="rect">
            <a:avLst/>
          </a:prstGeom>
        </p:spPr>
      </p:pic>
      <p:sp>
        <p:nvSpPr>
          <p:cNvPr id="35" name="TextBox 34">
            <a:extLst>
              <a:ext uri="{FF2B5EF4-FFF2-40B4-BE49-F238E27FC236}">
                <a16:creationId xmlns:a16="http://schemas.microsoft.com/office/drawing/2014/main" id="{2E404E61-0D63-48CC-8A2D-8A31E3A60FA9}"/>
              </a:ext>
            </a:extLst>
          </p:cNvPr>
          <p:cNvSpPr txBox="1"/>
          <p:nvPr/>
        </p:nvSpPr>
        <p:spPr>
          <a:xfrm>
            <a:off x="2464812" y="4843231"/>
            <a:ext cx="717461" cy="276999"/>
          </a:xfrm>
          <a:prstGeom prst="rect">
            <a:avLst/>
          </a:prstGeom>
          <a:noFill/>
        </p:spPr>
        <p:txBody>
          <a:bodyPr wrap="square" lIns="0" tIns="0" rIns="0" bIns="0" rtlCol="0">
            <a:spAutoFit/>
          </a:bodyPr>
          <a:lstStyle/>
          <a:p>
            <a:pPr algn="ctr"/>
            <a:r>
              <a:rPr lang="en-US" sz="900"/>
              <a:t>Experience</a:t>
            </a:r>
          </a:p>
          <a:p>
            <a:pPr algn="ctr"/>
            <a:r>
              <a:rPr lang="en-US" sz="900"/>
              <a:t>Repository</a:t>
            </a:r>
          </a:p>
        </p:txBody>
      </p:sp>
      <p:sp>
        <p:nvSpPr>
          <p:cNvPr id="36" name="TextBox 35">
            <a:extLst>
              <a:ext uri="{FF2B5EF4-FFF2-40B4-BE49-F238E27FC236}">
                <a16:creationId xmlns:a16="http://schemas.microsoft.com/office/drawing/2014/main" id="{5405846C-CF80-4AF0-B228-DB5727F15DF4}"/>
              </a:ext>
            </a:extLst>
          </p:cNvPr>
          <p:cNvSpPr txBox="1"/>
          <p:nvPr/>
        </p:nvSpPr>
        <p:spPr>
          <a:xfrm>
            <a:off x="1417712" y="3910967"/>
            <a:ext cx="1407600" cy="138499"/>
          </a:xfrm>
          <a:prstGeom prst="rect">
            <a:avLst/>
          </a:prstGeom>
          <a:noFill/>
        </p:spPr>
        <p:txBody>
          <a:bodyPr wrap="square" lIns="0" tIns="0" rIns="0" bIns="0" rtlCol="0">
            <a:spAutoFit/>
          </a:bodyPr>
          <a:lstStyle/>
          <a:p>
            <a:pPr algn="ctr"/>
            <a:r>
              <a:rPr lang="en-US" sz="900"/>
              <a:t>Experience Repository</a:t>
            </a:r>
          </a:p>
        </p:txBody>
      </p:sp>
      <p:grpSp>
        <p:nvGrpSpPr>
          <p:cNvPr id="34" name="Group 33">
            <a:extLst>
              <a:ext uri="{FF2B5EF4-FFF2-40B4-BE49-F238E27FC236}">
                <a16:creationId xmlns:a16="http://schemas.microsoft.com/office/drawing/2014/main" id="{ED247FA4-68D0-41C6-B642-3BCCE41EF954}"/>
              </a:ext>
              <a:ext uri="{C183D7F6-B498-43B3-948B-1728B52AA6E4}">
                <adec:decorative xmlns:adec="http://schemas.microsoft.com/office/drawing/2017/decorative" val="1"/>
              </a:ext>
            </a:extLst>
          </p:cNvPr>
          <p:cNvGrpSpPr/>
          <p:nvPr/>
        </p:nvGrpSpPr>
        <p:grpSpPr>
          <a:xfrm>
            <a:off x="1889696" y="3579280"/>
            <a:ext cx="508781" cy="356960"/>
            <a:chOff x="-5505621" y="1747647"/>
            <a:chExt cx="8288457" cy="5815167"/>
          </a:xfrm>
        </p:grpSpPr>
        <p:pic>
          <p:nvPicPr>
            <p:cNvPr id="1028" name="Picture 4" descr="See the source image">
              <a:extLst>
                <a:ext uri="{FF2B5EF4-FFF2-40B4-BE49-F238E27FC236}">
                  <a16:creationId xmlns:a16="http://schemas.microsoft.com/office/drawing/2014/main" id="{071AAE33-BF94-49BA-8268-2F32CDA1E28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0591"/>
            <a:stretch/>
          </p:blipFill>
          <p:spPr bwMode="auto">
            <a:xfrm>
              <a:off x="-3154170" y="1747647"/>
              <a:ext cx="3585555" cy="327025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See the source image">
              <a:extLst>
                <a:ext uri="{FF2B5EF4-FFF2-40B4-BE49-F238E27FC236}">
                  <a16:creationId xmlns:a16="http://schemas.microsoft.com/office/drawing/2014/main" id="{904F913E-328B-4358-AFF2-14CD88EDAE10}"/>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5505621" y="4292564"/>
              <a:ext cx="8288457" cy="32702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7147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extBox 200">
            <a:extLst>
              <a:ext uri="{FF2B5EF4-FFF2-40B4-BE49-F238E27FC236}">
                <a16:creationId xmlns:a16="http://schemas.microsoft.com/office/drawing/2014/main" id="{3C16625C-3BAD-4856-A2D9-9CB24530DB7A}"/>
              </a:ext>
              <a:ext uri="{C183D7F6-B498-43B3-948B-1728B52AA6E4}">
                <adec:decorative xmlns:adec="http://schemas.microsoft.com/office/drawing/2017/decorative" val="1"/>
              </a:ext>
            </a:extLst>
          </p:cNvPr>
          <p:cNvSpPr txBox="1"/>
          <p:nvPr/>
        </p:nvSpPr>
        <p:spPr>
          <a:xfrm>
            <a:off x="6506490" y="546933"/>
            <a:ext cx="5048922" cy="5307906"/>
          </a:xfrm>
          <a:prstGeom prst="roundRect">
            <a:avLst>
              <a:gd name="adj" fmla="val 1658"/>
            </a:avLst>
          </a:prstGeom>
          <a:noFill/>
          <a:ln w="3175">
            <a:solidFill>
              <a:schemeClr val="accent1"/>
            </a:solidFill>
          </a:ln>
        </p:spPr>
        <p:txBody>
          <a:bodyPr wrap="none" lIns="0" tIns="0" rIns="91440">
            <a:noAutofit/>
          </a:bodyPr>
          <a:lstStyle/>
          <a:p>
            <a:pPr marL="287338"/>
            <a:endParaRPr lang="en-US" sz="1400"/>
          </a:p>
        </p:txBody>
      </p:sp>
      <p:sp>
        <p:nvSpPr>
          <p:cNvPr id="199" name="TextBox 198">
            <a:extLst>
              <a:ext uri="{FF2B5EF4-FFF2-40B4-BE49-F238E27FC236}">
                <a16:creationId xmlns:a16="http://schemas.microsoft.com/office/drawing/2014/main" id="{CDB548C2-557E-432C-93E7-7C5BB07FB03B}"/>
              </a:ext>
              <a:ext uri="{C183D7F6-B498-43B3-948B-1728B52AA6E4}">
                <adec:decorative xmlns:adec="http://schemas.microsoft.com/office/drawing/2017/decorative" val="1"/>
              </a:ext>
            </a:extLst>
          </p:cNvPr>
          <p:cNvSpPr txBox="1"/>
          <p:nvPr/>
        </p:nvSpPr>
        <p:spPr>
          <a:xfrm>
            <a:off x="6768216" y="3533865"/>
            <a:ext cx="4582786" cy="2230973"/>
          </a:xfrm>
          <a:prstGeom prst="roundRect">
            <a:avLst>
              <a:gd name="adj" fmla="val 3952"/>
            </a:avLst>
          </a:prstGeom>
          <a:solidFill>
            <a:schemeClr val="accent2">
              <a:alpha val="50000"/>
            </a:schemeClr>
          </a:solidFill>
        </p:spPr>
        <p:txBody>
          <a:bodyPr wrap="none" lIns="0" tIns="0" rIns="91440">
            <a:noAutofit/>
          </a:bodyPr>
          <a:lstStyle/>
          <a:p>
            <a:pPr marL="287338"/>
            <a:endParaRPr lang="en-US" sz="1200"/>
          </a:p>
        </p:txBody>
      </p:sp>
      <p:sp>
        <p:nvSpPr>
          <p:cNvPr id="3" name="Content Placeholder 2"/>
          <p:cNvSpPr>
            <a:spLocks noGrp="1"/>
          </p:cNvSpPr>
          <p:nvPr>
            <p:ph type="body" sz="quarter" idx="10"/>
          </p:nvPr>
        </p:nvSpPr>
        <p:spPr>
          <a:xfrm>
            <a:off x="636588" y="1436688"/>
            <a:ext cx="4233156" cy="2052197"/>
          </a:xfrm>
        </p:spPr>
        <p:txBody>
          <a:bodyPr/>
          <a:lstStyle/>
          <a:p>
            <a:r>
              <a:rPr lang="en-US"/>
              <a:t>Global customer-facing web app</a:t>
            </a:r>
          </a:p>
          <a:p>
            <a:pPr lvl="1"/>
            <a:r>
              <a:rPr lang="en-US"/>
              <a:t>App helps customers book car rentals – choose car, schedule and manage rentals.</a:t>
            </a:r>
          </a:p>
          <a:p>
            <a:pPr lvl="1"/>
            <a:r>
              <a:rPr lang="en-US"/>
              <a:t>Java web app (Spring Boot) uses Azure Database for PostgreSQL Single Server and Azure Kubernetes Service.</a:t>
            </a:r>
          </a:p>
          <a:p>
            <a:pPr lvl="1"/>
            <a:r>
              <a:rPr lang="en-US"/>
              <a:t>App will have multi-tenant architecture as car rental service expands globally, with regional deployments.</a:t>
            </a:r>
          </a:p>
          <a:p>
            <a:pPr lvl="1"/>
            <a:r>
              <a:rPr lang="en-US"/>
              <a:t>Azure Database for PostgreSQL chosen due to existing Postgres skillset and open source preference, in addition to PaaS benefits like high availability.</a:t>
            </a:r>
          </a:p>
          <a:p>
            <a:pPr lvl="1"/>
            <a:r>
              <a:rPr lang="en-US"/>
              <a:t>Security is a top priority as the app handles confidential data, such as PII and internal business data. Customer managed key encryption was a requirement.</a:t>
            </a:r>
          </a:p>
        </p:txBody>
      </p:sp>
      <p:sp>
        <p:nvSpPr>
          <p:cNvPr id="2" name="Title 1"/>
          <p:cNvSpPr>
            <a:spLocks noGrp="1"/>
          </p:cNvSpPr>
          <p:nvPr>
            <p:ph type="title"/>
          </p:nvPr>
        </p:nvSpPr>
        <p:spPr>
          <a:xfrm>
            <a:off x="588263" y="457200"/>
            <a:ext cx="4451097" cy="492443"/>
          </a:xfrm>
        </p:spPr>
        <p:txBody>
          <a:bodyPr/>
          <a:lstStyle/>
          <a:p>
            <a:r>
              <a:rPr lang="en-US"/>
              <a:t>Car Rental App</a:t>
            </a:r>
          </a:p>
        </p:txBody>
      </p:sp>
      <p:sp>
        <p:nvSpPr>
          <p:cNvPr id="113" name="TextBox 112" hidden="1">
            <a:extLst>
              <a:ext uri="{FF2B5EF4-FFF2-40B4-BE49-F238E27FC236}">
                <a16:creationId xmlns:a16="http://schemas.microsoft.com/office/drawing/2014/main" id="{A314DB97-ECF9-45F5-91E8-FEFA41ABCBFA}"/>
              </a:ext>
              <a:ext uri="{C183D7F6-B498-43B3-948B-1728B52AA6E4}">
                <adec:decorative xmlns:adec="http://schemas.microsoft.com/office/drawing/2017/decorative" val="1"/>
              </a:ext>
            </a:extLst>
          </p:cNvPr>
          <p:cNvSpPr txBox="1"/>
          <p:nvPr/>
        </p:nvSpPr>
        <p:spPr>
          <a:xfrm>
            <a:off x="6220108" y="507831"/>
            <a:ext cx="5545974" cy="5346624"/>
          </a:xfrm>
          <a:prstGeom prst="roundRect">
            <a:avLst>
              <a:gd name="adj" fmla="val 1658"/>
            </a:avLst>
          </a:prstGeom>
          <a:noFill/>
          <a:ln w="3175">
            <a:solidFill>
              <a:schemeClr val="accent1"/>
            </a:solidFill>
          </a:ln>
        </p:spPr>
        <p:txBody>
          <a:bodyPr wrap="none" lIns="0" tIns="0" rIns="91440">
            <a:noAutofit/>
          </a:bodyPr>
          <a:lstStyle/>
          <a:p>
            <a:pPr marL="287338"/>
            <a:endParaRPr lang="en-US" sz="1200"/>
          </a:p>
        </p:txBody>
      </p:sp>
      <p:sp>
        <p:nvSpPr>
          <p:cNvPr id="14" name="Rectangle: Rounded Corners 13">
            <a:extLst>
              <a:ext uri="{FF2B5EF4-FFF2-40B4-BE49-F238E27FC236}">
                <a16:creationId xmlns:a16="http://schemas.microsoft.com/office/drawing/2014/main" id="{0279BA70-62D4-4FBA-B014-59522D2526F3}"/>
              </a:ext>
            </a:extLst>
          </p:cNvPr>
          <p:cNvSpPr/>
          <p:nvPr/>
        </p:nvSpPr>
        <p:spPr bwMode="auto">
          <a:xfrm>
            <a:off x="6742383" y="5928663"/>
            <a:ext cx="1695821" cy="525532"/>
          </a:xfrm>
          <a:prstGeom prst="roundRect">
            <a:avLst>
              <a:gd name="adj" fmla="val 9501"/>
            </a:avLst>
          </a:prstGeom>
          <a:solidFill>
            <a:schemeClr val="accent3">
              <a:alpha val="34000"/>
            </a:schemeClr>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accent4"/>
                </a:solidFill>
              </a:rPr>
              <a:t>Corporate network, </a:t>
            </a:r>
            <a:br>
              <a:rPr lang="en-US" sz="1000">
                <a:solidFill>
                  <a:schemeClr val="accent4"/>
                </a:solidFill>
              </a:rPr>
            </a:br>
            <a:r>
              <a:rPr lang="en-US" sz="1000">
                <a:solidFill>
                  <a:schemeClr val="accent4"/>
                </a:solidFill>
              </a:rPr>
              <a:t>Data center </a:t>
            </a:r>
          </a:p>
        </p:txBody>
      </p:sp>
      <p:sp>
        <p:nvSpPr>
          <p:cNvPr id="15" name="Rectangle: Rounded Corners 14">
            <a:extLst>
              <a:ext uri="{FF2B5EF4-FFF2-40B4-BE49-F238E27FC236}">
                <a16:creationId xmlns:a16="http://schemas.microsoft.com/office/drawing/2014/main" id="{6EBEF7D2-0C74-4050-86D5-93E25FA8BA72}"/>
              </a:ext>
            </a:extLst>
          </p:cNvPr>
          <p:cNvSpPr/>
          <p:nvPr/>
        </p:nvSpPr>
        <p:spPr bwMode="auto">
          <a:xfrm>
            <a:off x="8487839" y="5928663"/>
            <a:ext cx="1156699" cy="525532"/>
          </a:xfrm>
          <a:prstGeom prst="roundRect">
            <a:avLst>
              <a:gd name="adj" fmla="val 9501"/>
            </a:avLst>
          </a:prstGeom>
          <a:solidFill>
            <a:schemeClr val="accent3">
              <a:alpha val="34000"/>
            </a:schemeClr>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accent4"/>
                </a:solidFill>
              </a:rPr>
              <a:t>External access</a:t>
            </a:r>
          </a:p>
        </p:txBody>
      </p:sp>
      <p:sp>
        <p:nvSpPr>
          <p:cNvPr id="16" name="Rectangle: Rounded Corners 15">
            <a:extLst>
              <a:ext uri="{FF2B5EF4-FFF2-40B4-BE49-F238E27FC236}">
                <a16:creationId xmlns:a16="http://schemas.microsoft.com/office/drawing/2014/main" id="{6CE5F786-70B9-4AC8-960D-EFD6009B0F6D}"/>
              </a:ext>
            </a:extLst>
          </p:cNvPr>
          <p:cNvSpPr/>
          <p:nvPr/>
        </p:nvSpPr>
        <p:spPr bwMode="auto">
          <a:xfrm>
            <a:off x="9694173" y="5928663"/>
            <a:ext cx="1227056" cy="525532"/>
          </a:xfrm>
          <a:prstGeom prst="roundRect">
            <a:avLst>
              <a:gd name="adj" fmla="val 9501"/>
            </a:avLst>
          </a:prstGeom>
          <a:solidFill>
            <a:schemeClr val="accent3">
              <a:alpha val="34000"/>
            </a:schemeClr>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accent4"/>
                </a:solidFill>
              </a:rPr>
              <a:t>Other external </a:t>
            </a:r>
            <a:br>
              <a:rPr lang="en-US" sz="1000">
                <a:solidFill>
                  <a:schemeClr val="accent4"/>
                </a:solidFill>
              </a:rPr>
            </a:br>
            <a:r>
              <a:rPr lang="en-US" sz="1000">
                <a:solidFill>
                  <a:schemeClr val="accent4"/>
                </a:solidFill>
              </a:rPr>
              <a:t>data centers</a:t>
            </a:r>
          </a:p>
        </p:txBody>
      </p:sp>
      <p:sp>
        <p:nvSpPr>
          <p:cNvPr id="114" name="cloud 4" descr="cloud">
            <a:extLst>
              <a:ext uri="{FF2B5EF4-FFF2-40B4-BE49-F238E27FC236}">
                <a16:creationId xmlns:a16="http://schemas.microsoft.com/office/drawing/2014/main" id="{78354BB8-02A9-4F41-8637-3B566CF63427}"/>
              </a:ext>
            </a:extLst>
          </p:cNvPr>
          <p:cNvSpPr>
            <a:spLocks noChangeAspect="1"/>
          </p:cNvSpPr>
          <p:nvPr/>
        </p:nvSpPr>
        <p:spPr bwMode="auto">
          <a:xfrm flipV="1">
            <a:off x="6302028" y="135182"/>
            <a:ext cx="986246" cy="54367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6" name="TextBox 115">
            <a:extLst>
              <a:ext uri="{FF2B5EF4-FFF2-40B4-BE49-F238E27FC236}">
                <a16:creationId xmlns:a16="http://schemas.microsoft.com/office/drawing/2014/main" id="{AF50B08D-7C4D-4CB7-BD47-1B9C75D4CF3D}"/>
              </a:ext>
              <a:ext uri="{C183D7F6-B498-43B3-948B-1728B52AA6E4}">
                <adec:decorative xmlns:adec="http://schemas.microsoft.com/office/drawing/2017/decorative" val="1"/>
              </a:ext>
            </a:extLst>
          </p:cNvPr>
          <p:cNvSpPr txBox="1"/>
          <p:nvPr/>
        </p:nvSpPr>
        <p:spPr>
          <a:xfrm>
            <a:off x="6832562" y="2652106"/>
            <a:ext cx="4518440" cy="710741"/>
          </a:xfrm>
          <a:prstGeom prst="roundRect">
            <a:avLst>
              <a:gd name="adj" fmla="val 9289"/>
            </a:avLst>
          </a:prstGeom>
          <a:solidFill>
            <a:schemeClr val="accent2">
              <a:alpha val="50000"/>
            </a:schemeClr>
          </a:solidFill>
        </p:spPr>
        <p:txBody>
          <a:bodyPr wrap="none" lIns="0" tIns="0" rIns="91440">
            <a:noAutofit/>
          </a:bodyPr>
          <a:lstStyle/>
          <a:p>
            <a:pPr marL="287338"/>
            <a:endParaRPr lang="en-US" sz="1200"/>
          </a:p>
        </p:txBody>
      </p:sp>
      <p:sp>
        <p:nvSpPr>
          <p:cNvPr id="121" name="Rectangle: Rounded Corners 120">
            <a:extLst>
              <a:ext uri="{FF2B5EF4-FFF2-40B4-BE49-F238E27FC236}">
                <a16:creationId xmlns:a16="http://schemas.microsoft.com/office/drawing/2014/main" id="{77503A66-F97E-49F9-8161-DBCB96E96C54}"/>
              </a:ext>
            </a:extLst>
          </p:cNvPr>
          <p:cNvSpPr/>
          <p:nvPr/>
        </p:nvSpPr>
        <p:spPr bwMode="auto">
          <a:xfrm>
            <a:off x="6873291" y="2717549"/>
            <a:ext cx="2270405" cy="596305"/>
          </a:xfrm>
          <a:prstGeom prst="roundRect">
            <a:avLst>
              <a:gd name="adj" fmla="val 6704"/>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900" err="1">
                <a:solidFill>
                  <a:schemeClr val="tx1"/>
                </a:solidFill>
                <a:ea typeface="Segoe UI" pitchFamily="34" charset="0"/>
                <a:cs typeface="Segoe UI" pitchFamily="34" charset="0"/>
              </a:rPr>
              <a:t>InternetZone</a:t>
            </a:r>
            <a:endParaRPr lang="en-US" sz="900">
              <a:solidFill>
                <a:schemeClr val="tx1"/>
              </a:solidFill>
              <a:ea typeface="Segoe UI" pitchFamily="34" charset="0"/>
              <a:cs typeface="Segoe UI" pitchFamily="34" charset="0"/>
            </a:endParaRPr>
          </a:p>
        </p:txBody>
      </p:sp>
      <p:pic>
        <p:nvPicPr>
          <p:cNvPr id="119" name="Graphic 118">
            <a:extLst>
              <a:ext uri="{FF2B5EF4-FFF2-40B4-BE49-F238E27FC236}">
                <a16:creationId xmlns:a16="http://schemas.microsoft.com/office/drawing/2014/main" id="{B2754074-DD89-4E4A-BE64-5466045AEC6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34923" y="2887394"/>
            <a:ext cx="372027" cy="372028"/>
          </a:xfrm>
          <a:prstGeom prst="rect">
            <a:avLst/>
          </a:prstGeom>
        </p:spPr>
      </p:pic>
      <p:sp>
        <p:nvSpPr>
          <p:cNvPr id="120" name="TextBox 119">
            <a:extLst>
              <a:ext uri="{FF2B5EF4-FFF2-40B4-BE49-F238E27FC236}">
                <a16:creationId xmlns:a16="http://schemas.microsoft.com/office/drawing/2014/main" id="{296880B9-B0CE-472C-9F84-5E873BFD516C}"/>
              </a:ext>
            </a:extLst>
          </p:cNvPr>
          <p:cNvSpPr txBox="1"/>
          <p:nvPr/>
        </p:nvSpPr>
        <p:spPr>
          <a:xfrm>
            <a:off x="7490143" y="3002564"/>
            <a:ext cx="1275347" cy="166157"/>
          </a:xfrm>
          <a:prstGeom prst="rect">
            <a:avLst/>
          </a:prstGeom>
          <a:noFill/>
        </p:spPr>
        <p:txBody>
          <a:bodyPr wrap="square" lIns="0" tIns="0" rIns="0" bIns="0">
            <a:spAutoFit/>
          </a:bodyPr>
          <a:lstStyle/>
          <a:p>
            <a:r>
              <a:rPr lang="en-US" sz="1050">
                <a:effectLst/>
                <a:ea typeface="Times New Roman" panose="02020603050405020304" pitchFamily="18" charset="0"/>
              </a:rPr>
              <a:t>Container Registry</a:t>
            </a:r>
            <a:endParaRPr lang="en-US" sz="1050"/>
          </a:p>
        </p:txBody>
      </p:sp>
      <p:sp>
        <p:nvSpPr>
          <p:cNvPr id="8" name="TextBox 7">
            <a:extLst>
              <a:ext uri="{FF2B5EF4-FFF2-40B4-BE49-F238E27FC236}">
                <a16:creationId xmlns:a16="http://schemas.microsoft.com/office/drawing/2014/main" id="{1AB7E9D6-A01C-4303-ADDF-CACCDCD13D3B}"/>
              </a:ext>
              <a:ext uri="{C183D7F6-B498-43B3-948B-1728B52AA6E4}">
                <adec:decorative xmlns:adec="http://schemas.microsoft.com/office/drawing/2017/decorative" val="1"/>
              </a:ext>
            </a:extLst>
          </p:cNvPr>
          <p:cNvSpPr txBox="1"/>
          <p:nvPr/>
        </p:nvSpPr>
        <p:spPr>
          <a:xfrm>
            <a:off x="6768216" y="737597"/>
            <a:ext cx="4582786" cy="1743612"/>
          </a:xfrm>
          <a:prstGeom prst="roundRect">
            <a:avLst>
              <a:gd name="adj" fmla="val 4980"/>
            </a:avLst>
          </a:prstGeom>
          <a:solidFill>
            <a:schemeClr val="accent2">
              <a:alpha val="50000"/>
            </a:schemeClr>
          </a:solidFill>
        </p:spPr>
        <p:txBody>
          <a:bodyPr wrap="none" lIns="0" tIns="0" rIns="91440">
            <a:noAutofit/>
          </a:bodyPr>
          <a:lstStyle/>
          <a:p>
            <a:pPr marL="287338"/>
            <a:endParaRPr lang="en-US" sz="1200"/>
          </a:p>
        </p:txBody>
      </p:sp>
      <p:pic>
        <p:nvPicPr>
          <p:cNvPr id="20" name="Graphic 19" descr="Kubernetes">
            <a:extLst>
              <a:ext uri="{FF2B5EF4-FFF2-40B4-BE49-F238E27FC236}">
                <a16:creationId xmlns:a16="http://schemas.microsoft.com/office/drawing/2014/main" id="{A2F3ED9E-BE99-4323-8A98-A2D50D7A4B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54095" y="788074"/>
            <a:ext cx="336048" cy="336048"/>
          </a:xfrm>
          <a:prstGeom prst="rect">
            <a:avLst/>
          </a:prstGeom>
        </p:spPr>
      </p:pic>
      <p:sp>
        <p:nvSpPr>
          <p:cNvPr id="21" name="Rectangle: Rounded Corners 20">
            <a:extLst>
              <a:ext uri="{FF2B5EF4-FFF2-40B4-BE49-F238E27FC236}">
                <a16:creationId xmlns:a16="http://schemas.microsoft.com/office/drawing/2014/main" id="{603D090A-260D-4347-A6A0-B8A3A637F2BD}"/>
              </a:ext>
            </a:extLst>
          </p:cNvPr>
          <p:cNvSpPr/>
          <p:nvPr/>
        </p:nvSpPr>
        <p:spPr bwMode="auto">
          <a:xfrm>
            <a:off x="6815351" y="1269870"/>
            <a:ext cx="1011171" cy="1043744"/>
          </a:xfrm>
          <a:prstGeom prst="roundRect">
            <a:avLst>
              <a:gd name="adj" fmla="val 7061"/>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900" err="1">
                <a:solidFill>
                  <a:schemeClr val="tx1"/>
                </a:solidFill>
                <a:ea typeface="Segoe UI" pitchFamily="34" charset="0"/>
                <a:cs typeface="Segoe UI" pitchFamily="34" charset="0"/>
              </a:rPr>
              <a:t>InternetZone</a:t>
            </a:r>
            <a:endParaRPr lang="en-US" sz="900">
              <a:solidFill>
                <a:schemeClr val="tx1"/>
              </a:soli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E10776AE-A95E-4B67-989B-9560B1EF63D3}"/>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30867" y="1503206"/>
            <a:ext cx="380140" cy="380140"/>
          </a:xfrm>
          <a:prstGeom prst="rect">
            <a:avLst/>
          </a:prstGeom>
        </p:spPr>
      </p:pic>
      <p:sp>
        <p:nvSpPr>
          <p:cNvPr id="26" name="TextBox 25">
            <a:extLst>
              <a:ext uri="{FF2B5EF4-FFF2-40B4-BE49-F238E27FC236}">
                <a16:creationId xmlns:a16="http://schemas.microsoft.com/office/drawing/2014/main" id="{E5CF2DC4-9155-48A8-BCDD-6A74580EFBAD}"/>
              </a:ext>
            </a:extLst>
          </p:cNvPr>
          <p:cNvSpPr txBox="1"/>
          <p:nvPr/>
        </p:nvSpPr>
        <p:spPr>
          <a:xfrm>
            <a:off x="6959717" y="1876542"/>
            <a:ext cx="722439" cy="332315"/>
          </a:xfrm>
          <a:prstGeom prst="rect">
            <a:avLst/>
          </a:prstGeom>
          <a:noFill/>
        </p:spPr>
        <p:txBody>
          <a:bodyPr wrap="square" lIns="0" tIns="0" rIns="0" bIns="0">
            <a:spAutoFit/>
          </a:bodyPr>
          <a:lstStyle/>
          <a:p>
            <a:pPr algn="ctr"/>
            <a:r>
              <a:rPr lang="en-US" sz="1050">
                <a:effectLst/>
                <a:ea typeface="Times New Roman" panose="02020603050405020304" pitchFamily="18" charset="0"/>
              </a:rPr>
              <a:t>Azure Load Balancer</a:t>
            </a:r>
            <a:endParaRPr lang="en-US" sz="1050"/>
          </a:p>
        </p:txBody>
      </p:sp>
      <p:sp>
        <p:nvSpPr>
          <p:cNvPr id="115" name="TextBox 114">
            <a:extLst>
              <a:ext uri="{FF2B5EF4-FFF2-40B4-BE49-F238E27FC236}">
                <a16:creationId xmlns:a16="http://schemas.microsoft.com/office/drawing/2014/main" id="{6869DE75-392A-4791-9447-CF851E9FEDCE}"/>
              </a:ext>
            </a:extLst>
          </p:cNvPr>
          <p:cNvSpPr txBox="1"/>
          <p:nvPr/>
        </p:nvSpPr>
        <p:spPr>
          <a:xfrm>
            <a:off x="6380962" y="351215"/>
            <a:ext cx="828377" cy="183042"/>
          </a:xfrm>
          <a:prstGeom prst="rect">
            <a:avLst/>
          </a:prstGeom>
          <a:noFill/>
        </p:spPr>
        <p:txBody>
          <a:bodyPr wrap="square" lIns="0" tIns="0" rIns="0" bIns="0" rtlCol="0">
            <a:spAutoFit/>
          </a:bodyPr>
          <a:lstStyle/>
          <a:p>
            <a:pPr algn="ctr"/>
            <a:r>
              <a:rPr lang="en-US" sz="1200"/>
              <a:t>Azure</a:t>
            </a:r>
          </a:p>
        </p:txBody>
      </p:sp>
      <p:pic>
        <p:nvPicPr>
          <p:cNvPr id="126" name="Graphic 125" descr="Kubernetes">
            <a:extLst>
              <a:ext uri="{FF2B5EF4-FFF2-40B4-BE49-F238E27FC236}">
                <a16:creationId xmlns:a16="http://schemas.microsoft.com/office/drawing/2014/main" id="{D2E87496-5E32-4713-80F0-ACE36BCAB0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52912" y="3583509"/>
            <a:ext cx="336048" cy="336048"/>
          </a:xfrm>
          <a:prstGeom prst="rect">
            <a:avLst/>
          </a:prstGeom>
        </p:spPr>
      </p:pic>
      <p:sp>
        <p:nvSpPr>
          <p:cNvPr id="129" name="Rectangle: Rounded Corners 128">
            <a:extLst>
              <a:ext uri="{FF2B5EF4-FFF2-40B4-BE49-F238E27FC236}">
                <a16:creationId xmlns:a16="http://schemas.microsoft.com/office/drawing/2014/main" id="{EE5000D2-4A0E-4458-B820-838BD4589D75}"/>
              </a:ext>
            </a:extLst>
          </p:cNvPr>
          <p:cNvSpPr/>
          <p:nvPr/>
        </p:nvSpPr>
        <p:spPr bwMode="auto">
          <a:xfrm>
            <a:off x="6815351" y="3990006"/>
            <a:ext cx="1011171" cy="1708561"/>
          </a:xfrm>
          <a:prstGeom prst="roundRect">
            <a:avLst>
              <a:gd name="adj" fmla="val 7061"/>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900" err="1">
                <a:solidFill>
                  <a:schemeClr val="tx1"/>
                </a:solidFill>
                <a:ea typeface="Segoe UI" pitchFamily="34" charset="0"/>
                <a:cs typeface="Segoe UI" pitchFamily="34" charset="0"/>
              </a:rPr>
              <a:t>InternetZone</a:t>
            </a:r>
            <a:endParaRPr lang="en-US" sz="900">
              <a:solidFill>
                <a:schemeClr val="tx1"/>
              </a:solidFill>
              <a:ea typeface="Segoe UI" pitchFamily="34" charset="0"/>
              <a:cs typeface="Segoe UI" pitchFamily="34" charset="0"/>
            </a:endParaRPr>
          </a:p>
        </p:txBody>
      </p:sp>
      <p:pic>
        <p:nvPicPr>
          <p:cNvPr id="137" name="Graphic 136">
            <a:extLst>
              <a:ext uri="{FF2B5EF4-FFF2-40B4-BE49-F238E27FC236}">
                <a16:creationId xmlns:a16="http://schemas.microsoft.com/office/drawing/2014/main" id="{97315893-04B6-4CA7-B20F-628A124EF0E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71609" y="4208236"/>
            <a:ext cx="298655" cy="298655"/>
          </a:xfrm>
          <a:prstGeom prst="rect">
            <a:avLst/>
          </a:prstGeom>
        </p:spPr>
      </p:pic>
      <p:sp>
        <p:nvSpPr>
          <p:cNvPr id="162" name="TextBox 161">
            <a:extLst>
              <a:ext uri="{FF2B5EF4-FFF2-40B4-BE49-F238E27FC236}">
                <a16:creationId xmlns:a16="http://schemas.microsoft.com/office/drawing/2014/main" id="{8A0F0C4F-921A-498E-9851-14D56ADFA718}"/>
              </a:ext>
            </a:extLst>
          </p:cNvPr>
          <p:cNvSpPr txBox="1"/>
          <p:nvPr/>
        </p:nvSpPr>
        <p:spPr>
          <a:xfrm>
            <a:off x="6959717" y="4479635"/>
            <a:ext cx="722439" cy="332315"/>
          </a:xfrm>
          <a:prstGeom prst="rect">
            <a:avLst/>
          </a:prstGeom>
          <a:noFill/>
        </p:spPr>
        <p:txBody>
          <a:bodyPr wrap="square" lIns="0" tIns="0" rIns="0" bIns="0">
            <a:spAutoFit/>
          </a:bodyPr>
          <a:lstStyle/>
          <a:p>
            <a:pPr algn="ctr"/>
            <a:r>
              <a:rPr lang="en-US" sz="1050">
                <a:effectLst/>
                <a:ea typeface="Times New Roman" panose="02020603050405020304" pitchFamily="18" charset="0"/>
              </a:rPr>
              <a:t>Azure Load Balancer</a:t>
            </a:r>
            <a:endParaRPr lang="en-US" sz="1050"/>
          </a:p>
        </p:txBody>
      </p:sp>
      <p:cxnSp>
        <p:nvCxnSpPr>
          <p:cNvPr id="202" name="Straight Arrow Connector 201">
            <a:extLst>
              <a:ext uri="{FF2B5EF4-FFF2-40B4-BE49-F238E27FC236}">
                <a16:creationId xmlns:a16="http://schemas.microsoft.com/office/drawing/2014/main" id="{C65BBF35-7D34-4FE7-88D5-A740CD2F4197}"/>
              </a:ext>
              <a:ext uri="{C183D7F6-B498-43B3-948B-1728B52AA6E4}">
                <adec:decorative xmlns:adec="http://schemas.microsoft.com/office/drawing/2017/decorative" val="1"/>
              </a:ext>
            </a:extLst>
          </p:cNvPr>
          <p:cNvCxnSpPr>
            <a:cxnSpLocks/>
          </p:cNvCxnSpPr>
          <p:nvPr/>
        </p:nvCxnSpPr>
        <p:spPr>
          <a:xfrm>
            <a:off x="8929121" y="5604054"/>
            <a:ext cx="0" cy="365760"/>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E415EC14-FE27-4A36-A56A-FE511FEC3D0F}"/>
              </a:ext>
              <a:ext uri="{C183D7F6-B498-43B3-948B-1728B52AA6E4}">
                <adec:decorative xmlns:adec="http://schemas.microsoft.com/office/drawing/2017/decorative" val="1"/>
              </a:ext>
            </a:extLst>
          </p:cNvPr>
          <p:cNvCxnSpPr>
            <a:cxnSpLocks/>
          </p:cNvCxnSpPr>
          <p:nvPr/>
        </p:nvCxnSpPr>
        <p:spPr>
          <a:xfrm>
            <a:off x="10321694" y="5671067"/>
            <a:ext cx="0" cy="298747"/>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693C1B75-E562-46F6-825E-9745545ACED2}"/>
              </a:ext>
            </a:extLst>
          </p:cNvPr>
          <p:cNvSpPr txBox="1"/>
          <p:nvPr/>
        </p:nvSpPr>
        <p:spPr>
          <a:xfrm>
            <a:off x="6925794" y="5275142"/>
            <a:ext cx="790285" cy="332315"/>
          </a:xfrm>
          <a:prstGeom prst="rect">
            <a:avLst/>
          </a:prstGeom>
          <a:noFill/>
        </p:spPr>
        <p:txBody>
          <a:bodyPr wrap="square" lIns="0" tIns="0" rIns="0" bIns="0">
            <a:spAutoFit/>
          </a:bodyPr>
          <a:lstStyle/>
          <a:p>
            <a:pPr algn="ctr"/>
            <a:r>
              <a:rPr lang="en-US" sz="1050">
                <a:effectLst/>
                <a:ea typeface="Times New Roman" panose="02020603050405020304" pitchFamily="18" charset="0"/>
              </a:rPr>
              <a:t>Container Registry</a:t>
            </a:r>
            <a:endParaRPr lang="en-US" sz="1050"/>
          </a:p>
        </p:txBody>
      </p:sp>
      <p:cxnSp>
        <p:nvCxnSpPr>
          <p:cNvPr id="212" name="Connector: Elbow 211">
            <a:extLst>
              <a:ext uri="{FF2B5EF4-FFF2-40B4-BE49-F238E27FC236}">
                <a16:creationId xmlns:a16="http://schemas.microsoft.com/office/drawing/2014/main" id="{52328DA2-FBA5-4700-8425-AB67F5541666}"/>
              </a:ext>
              <a:ext uri="{C183D7F6-B498-43B3-948B-1728B52AA6E4}">
                <adec:decorative xmlns:adec="http://schemas.microsoft.com/office/drawing/2017/decorative" val="1"/>
              </a:ext>
            </a:extLst>
          </p:cNvPr>
          <p:cNvCxnSpPr>
            <a:cxnSpLocks/>
            <a:stCxn id="209" idx="3"/>
          </p:cNvCxnSpPr>
          <p:nvPr/>
        </p:nvCxnSpPr>
        <p:spPr>
          <a:xfrm flipV="1">
            <a:off x="7506950" y="4961577"/>
            <a:ext cx="501278" cy="99788"/>
          </a:xfrm>
          <a:prstGeom prst="bentConnector3">
            <a:avLst>
              <a:gd name="adj1" fmla="val 50000"/>
            </a:avLst>
          </a:prstGeom>
          <a:ln cap="rnd">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209" name="Graphic 208">
            <a:extLst>
              <a:ext uri="{FF2B5EF4-FFF2-40B4-BE49-F238E27FC236}">
                <a16:creationId xmlns:a16="http://schemas.microsoft.com/office/drawing/2014/main" id="{393C2C0B-45FB-4D03-BE55-8644A8271FF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34923" y="4875351"/>
            <a:ext cx="372027" cy="372028"/>
          </a:xfrm>
          <a:prstGeom prst="rect">
            <a:avLst/>
          </a:prstGeom>
        </p:spPr>
      </p:pic>
      <p:cxnSp>
        <p:nvCxnSpPr>
          <p:cNvPr id="211" name="Connector: Elbow 210">
            <a:extLst>
              <a:ext uri="{FF2B5EF4-FFF2-40B4-BE49-F238E27FC236}">
                <a16:creationId xmlns:a16="http://schemas.microsoft.com/office/drawing/2014/main" id="{EA0ADFC5-D676-4B1A-81BE-8CA0A15C92D9}"/>
              </a:ext>
              <a:ext uri="{C183D7F6-B498-43B3-948B-1728B52AA6E4}">
                <adec:decorative xmlns:adec="http://schemas.microsoft.com/office/drawing/2017/decorative" val="1"/>
              </a:ext>
            </a:extLst>
          </p:cNvPr>
          <p:cNvCxnSpPr>
            <a:cxnSpLocks/>
            <a:stCxn id="209" idx="1"/>
          </p:cNvCxnSpPr>
          <p:nvPr/>
        </p:nvCxnSpPr>
        <p:spPr>
          <a:xfrm rot="10800000" flipV="1">
            <a:off x="6918609" y="5061365"/>
            <a:ext cx="216314" cy="987806"/>
          </a:xfrm>
          <a:prstGeom prst="bentConnector2">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1D3B561E-3707-49A1-AC01-D1EF55A2B977}"/>
              </a:ext>
              <a:ext uri="{C183D7F6-B498-43B3-948B-1728B52AA6E4}">
                <adec:decorative xmlns:adec="http://schemas.microsoft.com/office/drawing/2017/decorative" val="1"/>
              </a:ext>
            </a:extLst>
          </p:cNvPr>
          <p:cNvCxnSpPr>
            <a:cxnSpLocks/>
          </p:cNvCxnSpPr>
          <p:nvPr/>
        </p:nvCxnSpPr>
        <p:spPr>
          <a:xfrm>
            <a:off x="9333934" y="5329272"/>
            <a:ext cx="0" cy="640542"/>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B7476FF9-F59B-4102-BC75-8D5D5F6D4E27}"/>
              </a:ext>
              <a:ext uri="{C183D7F6-B498-43B3-948B-1728B52AA6E4}">
                <adec:decorative xmlns:adec="http://schemas.microsoft.com/office/drawing/2017/decorative" val="1"/>
              </a:ext>
            </a:extLst>
          </p:cNvPr>
          <p:cNvCxnSpPr>
            <a:cxnSpLocks/>
            <a:stCxn id="105" idx="2"/>
            <a:endCxn id="121" idx="0"/>
          </p:cNvCxnSpPr>
          <p:nvPr/>
        </p:nvCxnSpPr>
        <p:spPr>
          <a:xfrm rot="5400000">
            <a:off x="8109919" y="2174087"/>
            <a:ext cx="442037" cy="644886"/>
          </a:xfrm>
          <a:prstGeom prst="bentConnector3">
            <a:avLst>
              <a:gd name="adj1" fmla="val 50000"/>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216" name="Connector: Elbow 215">
            <a:extLst>
              <a:ext uri="{FF2B5EF4-FFF2-40B4-BE49-F238E27FC236}">
                <a16:creationId xmlns:a16="http://schemas.microsoft.com/office/drawing/2014/main" id="{202F9F38-BDE1-4220-905F-512AA41D0ED1}"/>
              </a:ext>
              <a:ext uri="{C183D7F6-B498-43B3-948B-1728B52AA6E4}">
                <adec:decorative xmlns:adec="http://schemas.microsoft.com/office/drawing/2017/decorative" val="1"/>
              </a:ext>
            </a:extLst>
          </p:cNvPr>
          <p:cNvCxnSpPr>
            <a:cxnSpLocks/>
            <a:stCxn id="121" idx="2"/>
            <a:endCxn id="199" idx="0"/>
          </p:cNvCxnSpPr>
          <p:nvPr/>
        </p:nvCxnSpPr>
        <p:spPr>
          <a:xfrm rot="16200000" flipH="1">
            <a:off x="8424046" y="2898301"/>
            <a:ext cx="220011" cy="1051115"/>
          </a:xfrm>
          <a:prstGeom prst="bentConnector3">
            <a:avLst>
              <a:gd name="adj1" fmla="val 50000"/>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0D73FA95-3B82-4BE6-A24D-B0F2B8EBBAFB}"/>
              </a:ext>
              <a:ext uri="{C183D7F6-B498-43B3-948B-1728B52AA6E4}">
                <adec:decorative xmlns:adec="http://schemas.microsoft.com/office/drawing/2017/decorative" val="1"/>
              </a:ext>
            </a:extLst>
          </p:cNvPr>
          <p:cNvGrpSpPr/>
          <p:nvPr/>
        </p:nvGrpSpPr>
        <p:grpSpPr>
          <a:xfrm>
            <a:off x="7943139" y="835361"/>
            <a:ext cx="3227472" cy="1535515"/>
            <a:chOff x="7943139" y="835361"/>
            <a:chExt cx="3227472" cy="1535515"/>
          </a:xfrm>
        </p:grpSpPr>
        <p:grpSp>
          <p:nvGrpSpPr>
            <p:cNvPr id="5" name="Group 4">
              <a:extLst>
                <a:ext uri="{FF2B5EF4-FFF2-40B4-BE49-F238E27FC236}">
                  <a16:creationId xmlns:a16="http://schemas.microsoft.com/office/drawing/2014/main" id="{B40FBEBF-5910-4AF6-A779-EEC3E89129C4}"/>
                </a:ext>
              </a:extLst>
            </p:cNvPr>
            <p:cNvGrpSpPr/>
            <p:nvPr/>
          </p:nvGrpSpPr>
          <p:grpSpPr>
            <a:xfrm>
              <a:off x="9756965" y="890305"/>
              <a:ext cx="430869" cy="333172"/>
              <a:chOff x="10418304" y="920336"/>
              <a:chExt cx="430869" cy="333172"/>
            </a:xfrm>
          </p:grpSpPr>
          <p:sp>
            <p:nvSpPr>
              <p:cNvPr id="48" name="Freeform: Shape 47">
                <a:extLst>
                  <a:ext uri="{FF2B5EF4-FFF2-40B4-BE49-F238E27FC236}">
                    <a16:creationId xmlns:a16="http://schemas.microsoft.com/office/drawing/2014/main" id="{3ADFBAB8-ED5D-4F32-B397-B6339F01D213}"/>
                  </a:ext>
                </a:extLst>
              </p:cNvPr>
              <p:cNvSpPr/>
              <p:nvPr/>
            </p:nvSpPr>
            <p:spPr>
              <a:xfrm>
                <a:off x="10418304" y="1035875"/>
                <a:ext cx="123842" cy="21300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sz="1100"/>
              </a:p>
            </p:txBody>
          </p:sp>
          <p:sp>
            <p:nvSpPr>
              <p:cNvPr id="49" name="Freeform: Shape 48">
                <a:extLst>
                  <a:ext uri="{FF2B5EF4-FFF2-40B4-BE49-F238E27FC236}">
                    <a16:creationId xmlns:a16="http://schemas.microsoft.com/office/drawing/2014/main" id="{2369A550-54F1-41A9-8483-922196B4F150}"/>
                  </a:ext>
                </a:extLst>
              </p:cNvPr>
              <p:cNvSpPr/>
              <p:nvPr/>
            </p:nvSpPr>
            <p:spPr>
              <a:xfrm>
                <a:off x="10720378" y="1035545"/>
                <a:ext cx="128795" cy="217963"/>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sz="1100"/>
              </a:p>
            </p:txBody>
          </p:sp>
          <p:grpSp>
            <p:nvGrpSpPr>
              <p:cNvPr id="54" name="Group 53">
                <a:extLst>
                  <a:ext uri="{FF2B5EF4-FFF2-40B4-BE49-F238E27FC236}">
                    <a16:creationId xmlns:a16="http://schemas.microsoft.com/office/drawing/2014/main" id="{4A5ACC0E-4D0E-4C11-924A-BC1176E726C5}"/>
                  </a:ext>
                </a:extLst>
              </p:cNvPr>
              <p:cNvGrpSpPr/>
              <p:nvPr/>
            </p:nvGrpSpPr>
            <p:grpSpPr>
              <a:xfrm>
                <a:off x="10581408" y="920336"/>
                <a:ext cx="80962" cy="253786"/>
                <a:chOff x="9109364" y="1177015"/>
                <a:chExt cx="90269" cy="282959"/>
              </a:xfrm>
            </p:grpSpPr>
            <p:sp>
              <p:nvSpPr>
                <p:cNvPr id="53" name="Rectangle 52">
                  <a:extLst>
                    <a:ext uri="{FF2B5EF4-FFF2-40B4-BE49-F238E27FC236}">
                      <a16:creationId xmlns:a16="http://schemas.microsoft.com/office/drawing/2014/main" id="{EBE2A4CE-5C69-4743-AC6E-1DAFA2265E74}"/>
                    </a:ext>
                  </a:extLst>
                </p:cNvPr>
                <p:cNvSpPr/>
                <p:nvPr/>
              </p:nvSpPr>
              <p:spPr bwMode="auto">
                <a:xfrm>
                  <a:off x="9149423" y="1235000"/>
                  <a:ext cx="18288" cy="1942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solidFill>
                      <a:srgbClr val="000000"/>
                    </a:solidFill>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E605ACFB-CD8A-4D42-895D-05105CC34A41}"/>
                    </a:ext>
                  </a:extLst>
                </p:cNvPr>
                <p:cNvSpPr/>
                <p:nvPr/>
              </p:nvSpPr>
              <p:spPr>
                <a:xfrm>
                  <a:off x="9121807" y="1177015"/>
                  <a:ext cx="68682" cy="68681"/>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sz="1100"/>
                </a:p>
              </p:txBody>
            </p:sp>
            <p:sp>
              <p:nvSpPr>
                <p:cNvPr id="51" name="Freeform: Shape 50">
                  <a:extLst>
                    <a:ext uri="{FF2B5EF4-FFF2-40B4-BE49-F238E27FC236}">
                      <a16:creationId xmlns:a16="http://schemas.microsoft.com/office/drawing/2014/main" id="{C829BACB-F71C-4EEE-8325-8F769FA877EC}"/>
                    </a:ext>
                  </a:extLst>
                </p:cNvPr>
                <p:cNvSpPr/>
                <p:nvPr/>
              </p:nvSpPr>
              <p:spPr>
                <a:xfrm>
                  <a:off x="9109364" y="1369707"/>
                  <a:ext cx="90269" cy="90267"/>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chemeClr val="accent2"/>
                </a:solidFill>
                <a:ln w="5695" cap="flat">
                  <a:noFill/>
                  <a:prstDash val="solid"/>
                  <a:miter/>
                </a:ln>
              </p:spPr>
              <p:txBody>
                <a:bodyPr rtlCol="0" anchor="ctr"/>
                <a:lstStyle/>
                <a:p>
                  <a:endParaRPr lang="en-US" sz="1100"/>
                </a:p>
              </p:txBody>
            </p:sp>
          </p:grpSp>
        </p:grpSp>
        <p:sp>
          <p:nvSpPr>
            <p:cNvPr id="111" name="Rectangle: Rounded Corners 110">
              <a:extLst>
                <a:ext uri="{FF2B5EF4-FFF2-40B4-BE49-F238E27FC236}">
                  <a16:creationId xmlns:a16="http://schemas.microsoft.com/office/drawing/2014/main" id="{C7DDE4BB-96D2-43A8-B3AF-4BE55578F526}"/>
                </a:ext>
              </a:extLst>
            </p:cNvPr>
            <p:cNvSpPr/>
            <p:nvPr/>
          </p:nvSpPr>
          <p:spPr bwMode="auto">
            <a:xfrm>
              <a:off x="7943139" y="835361"/>
              <a:ext cx="2712541" cy="1535515"/>
            </a:xfrm>
            <a:prstGeom prst="roundRect">
              <a:avLst>
                <a:gd name="adj" fmla="val 5905"/>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900" err="1">
                  <a:solidFill>
                    <a:schemeClr val="accent1"/>
                  </a:solidFill>
                  <a:ea typeface="Segoe UI" pitchFamily="34" charset="0"/>
                  <a:cs typeface="Segoe UI" pitchFamily="34" charset="0"/>
                </a:rPr>
                <a:t>VNet</a:t>
              </a:r>
              <a:endParaRPr lang="en-US" sz="900">
                <a:solidFill>
                  <a:schemeClr val="accent1"/>
                </a:solidFill>
                <a:ea typeface="Segoe UI" pitchFamily="34" charset="0"/>
                <a:cs typeface="Segoe UI" pitchFamily="34" charset="0"/>
              </a:endParaRPr>
            </a:p>
          </p:txBody>
        </p:sp>
        <p:sp>
          <p:nvSpPr>
            <p:cNvPr id="105" name="TextBox 29">
              <a:extLst>
                <a:ext uri="{FF2B5EF4-FFF2-40B4-BE49-F238E27FC236}">
                  <a16:creationId xmlns:a16="http://schemas.microsoft.com/office/drawing/2014/main" id="{A6C33671-1154-4876-BDAB-2DD8EF08C5E1}"/>
                </a:ext>
              </a:extLst>
            </p:cNvPr>
            <p:cNvSpPr txBox="1"/>
            <p:nvPr/>
          </p:nvSpPr>
          <p:spPr>
            <a:xfrm>
              <a:off x="8015601" y="1111798"/>
              <a:ext cx="1275557" cy="1163714"/>
            </a:xfrm>
            <a:prstGeom prst="roundRect">
              <a:avLst>
                <a:gd name="adj" fmla="val 3762"/>
              </a:avLst>
            </a:prstGeom>
            <a:solidFill>
              <a:schemeClr val="accent2">
                <a:alpha val="50000"/>
              </a:schemeClr>
            </a:solidFill>
            <a:ln w="12700">
              <a:solidFill>
                <a:srgbClr val="243A5E">
                  <a:alpha val="69804"/>
                </a:srgbClr>
              </a:solidFill>
            </a:ln>
          </p:spPr>
          <p:txBody>
            <a:bodyPr wrap="none" lIns="0" tIns="0" rIns="9144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a:endParaRPr lang="en-US" sz="800"/>
            </a:p>
          </p:txBody>
        </p:sp>
        <p:pic>
          <p:nvPicPr>
            <p:cNvPr id="42" name="Graphic 41">
              <a:extLst>
                <a:ext uri="{FF2B5EF4-FFF2-40B4-BE49-F238E27FC236}">
                  <a16:creationId xmlns:a16="http://schemas.microsoft.com/office/drawing/2014/main" id="{E1181D3C-0B3D-4EBA-8407-DF945B326C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0874316" y="1003161"/>
              <a:ext cx="296295" cy="296295"/>
            </a:xfrm>
            <a:prstGeom prst="rect">
              <a:avLst/>
            </a:prstGeom>
          </p:spPr>
        </p:pic>
        <p:sp>
          <p:nvSpPr>
            <p:cNvPr id="46" name="TextBox 45">
              <a:extLst>
                <a:ext uri="{FF2B5EF4-FFF2-40B4-BE49-F238E27FC236}">
                  <a16:creationId xmlns:a16="http://schemas.microsoft.com/office/drawing/2014/main" id="{C413F351-88C8-4901-8F35-92A214A4983D}"/>
                </a:ext>
              </a:extLst>
            </p:cNvPr>
            <p:cNvSpPr txBox="1"/>
            <p:nvPr/>
          </p:nvSpPr>
          <p:spPr>
            <a:xfrm>
              <a:off x="9291159" y="1272329"/>
              <a:ext cx="1362480" cy="267384"/>
            </a:xfrm>
            <a:prstGeom prst="rect">
              <a:avLst/>
            </a:prstGeom>
            <a:noFill/>
          </p:spPr>
          <p:txBody>
            <a:bodyPr wrap="square" lIns="0" tIns="0" rIns="0" bIns="0" anchor="ctr">
              <a:noAutofit/>
            </a:bodyPr>
            <a:lstStyle/>
            <a:p>
              <a:pPr algn="ctr"/>
              <a:r>
                <a:rPr lang="en-US" sz="1050"/>
                <a:t>Microsoft </a:t>
              </a:r>
              <a:r>
                <a:rPr lang="en-US" sz="1050" err="1"/>
                <a:t>KeyVault</a:t>
              </a:r>
              <a:endParaRPr lang="en-US" sz="1050"/>
            </a:p>
            <a:p>
              <a:pPr algn="ctr"/>
              <a:r>
                <a:rPr lang="en-US" sz="1050" err="1"/>
                <a:t>ServiceEndpoint</a:t>
              </a:r>
              <a:endParaRPr lang="en-US" sz="1050"/>
            </a:p>
          </p:txBody>
        </p:sp>
        <p:cxnSp>
          <p:nvCxnSpPr>
            <p:cNvPr id="90" name="Straight Arrow Connector 89">
              <a:extLst>
                <a:ext uri="{FF2B5EF4-FFF2-40B4-BE49-F238E27FC236}">
                  <a16:creationId xmlns:a16="http://schemas.microsoft.com/office/drawing/2014/main" id="{33E0CA3F-58F4-4E4F-A1BE-B8B672117DCE}"/>
                </a:ext>
              </a:extLst>
            </p:cNvPr>
            <p:cNvCxnSpPr>
              <a:cxnSpLocks/>
            </p:cNvCxnSpPr>
            <p:nvPr/>
          </p:nvCxnSpPr>
          <p:spPr>
            <a:xfrm>
              <a:off x="9224338" y="1174122"/>
              <a:ext cx="278941" cy="0"/>
            </a:xfrm>
            <a:prstGeom prst="straightConnector1">
              <a:avLst/>
            </a:prstGeom>
            <a:ln cap="rnd">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C17972B-ED17-446F-BA9F-B1EAB54D5FBA}"/>
                </a:ext>
              </a:extLst>
            </p:cNvPr>
            <p:cNvCxnSpPr>
              <a:cxnSpLocks/>
            </p:cNvCxnSpPr>
            <p:nvPr/>
          </p:nvCxnSpPr>
          <p:spPr>
            <a:xfrm>
              <a:off x="10588179" y="1133597"/>
              <a:ext cx="278941" cy="0"/>
            </a:xfrm>
            <a:prstGeom prst="straightConnector1">
              <a:avLst/>
            </a:prstGeom>
            <a:ln cap="rnd">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4E06F875-BA9E-4707-A2CA-1EE0CC61455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0860044" y="1661348"/>
              <a:ext cx="296295" cy="296295"/>
            </a:xfrm>
            <a:prstGeom prst="rect">
              <a:avLst/>
            </a:prstGeom>
          </p:spPr>
        </p:pic>
        <p:sp>
          <p:nvSpPr>
            <p:cNvPr id="58" name="TextBox 57">
              <a:extLst>
                <a:ext uri="{FF2B5EF4-FFF2-40B4-BE49-F238E27FC236}">
                  <a16:creationId xmlns:a16="http://schemas.microsoft.com/office/drawing/2014/main" id="{D0FF0C7C-4780-4572-A909-470F835177DB}"/>
                </a:ext>
              </a:extLst>
            </p:cNvPr>
            <p:cNvSpPr txBox="1"/>
            <p:nvPr/>
          </p:nvSpPr>
          <p:spPr>
            <a:xfrm>
              <a:off x="9391008" y="1957643"/>
              <a:ext cx="1162782" cy="267381"/>
            </a:xfrm>
            <a:prstGeom prst="rect">
              <a:avLst/>
            </a:prstGeom>
            <a:noFill/>
          </p:spPr>
          <p:txBody>
            <a:bodyPr wrap="square" lIns="0" tIns="0" rIns="0" bIns="0" anchor="ctr">
              <a:noAutofit/>
            </a:bodyPr>
            <a:lstStyle/>
            <a:p>
              <a:pPr algn="ctr"/>
              <a:r>
                <a:rPr lang="en-US" sz="1050"/>
                <a:t>Microsoft SQL</a:t>
              </a:r>
            </a:p>
            <a:p>
              <a:pPr algn="ctr"/>
              <a:r>
                <a:rPr lang="en-US" sz="1050" err="1"/>
                <a:t>ServiceEndpoint</a:t>
              </a:r>
              <a:endParaRPr lang="en-US" sz="1050"/>
            </a:p>
          </p:txBody>
        </p:sp>
        <p:grpSp>
          <p:nvGrpSpPr>
            <p:cNvPr id="68" name="Group 67">
              <a:extLst>
                <a:ext uri="{FF2B5EF4-FFF2-40B4-BE49-F238E27FC236}">
                  <a16:creationId xmlns:a16="http://schemas.microsoft.com/office/drawing/2014/main" id="{AF784F36-AC6A-46D6-8987-E78210A3C334}"/>
                </a:ext>
              </a:extLst>
            </p:cNvPr>
            <p:cNvGrpSpPr/>
            <p:nvPr/>
          </p:nvGrpSpPr>
          <p:grpSpPr>
            <a:xfrm>
              <a:off x="9756965" y="1659676"/>
              <a:ext cx="430869" cy="271589"/>
              <a:chOff x="10449947" y="2555919"/>
              <a:chExt cx="359148" cy="226381"/>
            </a:xfrm>
          </p:grpSpPr>
          <p:sp>
            <p:nvSpPr>
              <p:cNvPr id="60" name="Freeform: Shape 59">
                <a:extLst>
                  <a:ext uri="{FF2B5EF4-FFF2-40B4-BE49-F238E27FC236}">
                    <a16:creationId xmlns:a16="http://schemas.microsoft.com/office/drawing/2014/main" id="{6BBECE1D-7CC4-4ACA-8247-A0FB6681FB5D}"/>
                  </a:ext>
                </a:extLst>
              </p:cNvPr>
              <p:cNvSpPr/>
              <p:nvPr/>
            </p:nvSpPr>
            <p:spPr>
              <a:xfrm>
                <a:off x="10449947" y="2600893"/>
                <a:ext cx="103228" cy="177552"/>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sz="1100"/>
              </a:p>
            </p:txBody>
          </p:sp>
          <p:sp>
            <p:nvSpPr>
              <p:cNvPr id="61" name="Freeform: Shape 60">
                <a:extLst>
                  <a:ext uri="{FF2B5EF4-FFF2-40B4-BE49-F238E27FC236}">
                    <a16:creationId xmlns:a16="http://schemas.microsoft.com/office/drawing/2014/main" id="{43E8FD42-CA76-45C4-8C91-9229AB976069}"/>
                  </a:ext>
                </a:extLst>
              </p:cNvPr>
              <p:cNvSpPr/>
              <p:nvPr/>
            </p:nvSpPr>
            <p:spPr>
              <a:xfrm>
                <a:off x="10701738" y="2600619"/>
                <a:ext cx="107357" cy="181681"/>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sz="1100"/>
              </a:p>
            </p:txBody>
          </p:sp>
          <p:pic>
            <p:nvPicPr>
              <p:cNvPr id="67" name="Graphic 66">
                <a:extLst>
                  <a:ext uri="{FF2B5EF4-FFF2-40B4-BE49-F238E27FC236}">
                    <a16:creationId xmlns:a16="http://schemas.microsoft.com/office/drawing/2014/main" id="{BE452648-5479-4A33-8BC9-059D4651EAF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62227" y="2555919"/>
                <a:ext cx="171450" cy="171450"/>
              </a:xfrm>
              <a:prstGeom prst="rect">
                <a:avLst/>
              </a:prstGeom>
            </p:spPr>
          </p:pic>
        </p:grpSp>
        <p:cxnSp>
          <p:nvCxnSpPr>
            <p:cNvPr id="117" name="Straight Arrow Connector 116">
              <a:extLst>
                <a:ext uri="{FF2B5EF4-FFF2-40B4-BE49-F238E27FC236}">
                  <a16:creationId xmlns:a16="http://schemas.microsoft.com/office/drawing/2014/main" id="{4A4591C9-D8B5-408B-AAA9-020A7C9F84C7}"/>
                </a:ext>
              </a:extLst>
            </p:cNvPr>
            <p:cNvCxnSpPr>
              <a:cxnSpLocks/>
            </p:cNvCxnSpPr>
            <p:nvPr/>
          </p:nvCxnSpPr>
          <p:spPr>
            <a:xfrm>
              <a:off x="9264135" y="1867582"/>
              <a:ext cx="278941" cy="0"/>
            </a:xfrm>
            <a:prstGeom prst="straightConnector1">
              <a:avLst/>
            </a:prstGeom>
            <a:ln cap="rnd">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06880831-36AF-4373-A2BF-9705FDD0392D}"/>
                </a:ext>
              </a:extLst>
            </p:cNvPr>
            <p:cNvCxnSpPr>
              <a:cxnSpLocks/>
            </p:cNvCxnSpPr>
            <p:nvPr/>
          </p:nvCxnSpPr>
          <p:spPr>
            <a:xfrm>
              <a:off x="10579114" y="1827057"/>
              <a:ext cx="278941" cy="0"/>
            </a:xfrm>
            <a:prstGeom prst="straightConnector1">
              <a:avLst/>
            </a:prstGeom>
            <a:ln cap="rnd">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B0248416-1479-4F67-89FA-3EB8A8CD0638}"/>
                </a:ext>
              </a:extLst>
            </p:cNvPr>
            <p:cNvSpPr txBox="1"/>
            <p:nvPr/>
          </p:nvSpPr>
          <p:spPr>
            <a:xfrm>
              <a:off x="7982420" y="1649679"/>
              <a:ext cx="1285918" cy="415498"/>
            </a:xfrm>
            <a:prstGeom prst="rect">
              <a:avLst/>
            </a:prstGeom>
            <a:noFill/>
          </p:spPr>
          <p:txBody>
            <a:bodyPr wrap="square" anchor="ctr">
              <a:spAutoFit/>
            </a:bodyPr>
            <a:lstStyle/>
            <a:p>
              <a:pPr algn="ctr"/>
              <a:r>
                <a:rPr lang="en-US" sz="1050"/>
                <a:t>Azure Kubernetes Service </a:t>
              </a:r>
            </a:p>
          </p:txBody>
        </p:sp>
        <p:pic>
          <p:nvPicPr>
            <p:cNvPr id="217" name="Graphic 216" descr="Kubernetes">
              <a:extLst>
                <a:ext uri="{FF2B5EF4-FFF2-40B4-BE49-F238E27FC236}">
                  <a16:creationId xmlns:a16="http://schemas.microsoft.com/office/drawing/2014/main" id="{E6CE57E1-AD7D-4923-A9EF-6D51DBD109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57355" y="1328723"/>
              <a:ext cx="336048" cy="336048"/>
            </a:xfrm>
            <a:prstGeom prst="rect">
              <a:avLst/>
            </a:prstGeom>
          </p:spPr>
        </p:pic>
      </p:grpSp>
      <p:cxnSp>
        <p:nvCxnSpPr>
          <p:cNvPr id="71" name="Straight Arrow Connector 70">
            <a:extLst>
              <a:ext uri="{FF2B5EF4-FFF2-40B4-BE49-F238E27FC236}">
                <a16:creationId xmlns:a16="http://schemas.microsoft.com/office/drawing/2014/main" id="{F02A300A-A783-456F-ACF1-AE15DEE9A940}"/>
              </a:ext>
              <a:ext uri="{C183D7F6-B498-43B3-948B-1728B52AA6E4}">
                <adec:decorative xmlns:adec="http://schemas.microsoft.com/office/drawing/2017/decorative" val="1"/>
              </a:ext>
            </a:extLst>
          </p:cNvPr>
          <p:cNvCxnSpPr>
            <a:cxnSpLocks/>
          </p:cNvCxnSpPr>
          <p:nvPr/>
        </p:nvCxnSpPr>
        <p:spPr>
          <a:xfrm>
            <a:off x="7826522" y="1623149"/>
            <a:ext cx="307081" cy="0"/>
          </a:xfrm>
          <a:prstGeom prst="straightConnector1">
            <a:avLst/>
          </a:prstGeom>
          <a:ln cap="rnd">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4E7106A9-ECF9-4B86-B63D-7FB7E1189F9E}"/>
              </a:ext>
              <a:ext uri="{C183D7F6-B498-43B3-948B-1728B52AA6E4}">
                <adec:decorative xmlns:adec="http://schemas.microsoft.com/office/drawing/2017/decorative" val="1"/>
              </a:ext>
            </a:extLst>
          </p:cNvPr>
          <p:cNvGrpSpPr/>
          <p:nvPr/>
        </p:nvGrpSpPr>
        <p:grpSpPr>
          <a:xfrm>
            <a:off x="7943139" y="3745861"/>
            <a:ext cx="3227472" cy="1535515"/>
            <a:chOff x="7943139" y="835361"/>
            <a:chExt cx="3227472" cy="1535515"/>
          </a:xfrm>
        </p:grpSpPr>
        <p:grpSp>
          <p:nvGrpSpPr>
            <p:cNvPr id="144" name="Group 143">
              <a:extLst>
                <a:ext uri="{FF2B5EF4-FFF2-40B4-BE49-F238E27FC236}">
                  <a16:creationId xmlns:a16="http://schemas.microsoft.com/office/drawing/2014/main" id="{AF2E7FE1-54C2-4837-9731-99D65A84EB7A}"/>
                </a:ext>
              </a:extLst>
            </p:cNvPr>
            <p:cNvGrpSpPr/>
            <p:nvPr/>
          </p:nvGrpSpPr>
          <p:grpSpPr>
            <a:xfrm>
              <a:off x="9756965" y="890305"/>
              <a:ext cx="430869" cy="333172"/>
              <a:chOff x="10418304" y="920336"/>
              <a:chExt cx="430869" cy="333172"/>
            </a:xfrm>
          </p:grpSpPr>
          <p:sp>
            <p:nvSpPr>
              <p:cNvPr id="161" name="Freeform: Shape 160">
                <a:extLst>
                  <a:ext uri="{FF2B5EF4-FFF2-40B4-BE49-F238E27FC236}">
                    <a16:creationId xmlns:a16="http://schemas.microsoft.com/office/drawing/2014/main" id="{BC893747-3326-4896-88DF-91C12AEE6137}"/>
                  </a:ext>
                </a:extLst>
              </p:cNvPr>
              <p:cNvSpPr/>
              <p:nvPr/>
            </p:nvSpPr>
            <p:spPr>
              <a:xfrm>
                <a:off x="10418304" y="1035875"/>
                <a:ext cx="123842" cy="21300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sz="1100"/>
              </a:p>
            </p:txBody>
          </p:sp>
          <p:sp>
            <p:nvSpPr>
              <p:cNvPr id="163" name="Freeform: Shape 162">
                <a:extLst>
                  <a:ext uri="{FF2B5EF4-FFF2-40B4-BE49-F238E27FC236}">
                    <a16:creationId xmlns:a16="http://schemas.microsoft.com/office/drawing/2014/main" id="{DF49D1A0-7E0A-4C42-AAB7-02E2A9B1F759}"/>
                  </a:ext>
                </a:extLst>
              </p:cNvPr>
              <p:cNvSpPr/>
              <p:nvPr/>
            </p:nvSpPr>
            <p:spPr>
              <a:xfrm>
                <a:off x="10720378" y="1035545"/>
                <a:ext cx="128795" cy="217963"/>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sz="1100"/>
              </a:p>
            </p:txBody>
          </p:sp>
          <p:grpSp>
            <p:nvGrpSpPr>
              <p:cNvPr id="164" name="Group 163">
                <a:extLst>
                  <a:ext uri="{FF2B5EF4-FFF2-40B4-BE49-F238E27FC236}">
                    <a16:creationId xmlns:a16="http://schemas.microsoft.com/office/drawing/2014/main" id="{D9F1656C-B2AC-470D-BEE0-3132E046C840}"/>
                  </a:ext>
                </a:extLst>
              </p:cNvPr>
              <p:cNvGrpSpPr/>
              <p:nvPr/>
            </p:nvGrpSpPr>
            <p:grpSpPr>
              <a:xfrm>
                <a:off x="10581408" y="920336"/>
                <a:ext cx="80962" cy="253786"/>
                <a:chOff x="9109364" y="1177015"/>
                <a:chExt cx="90269" cy="282959"/>
              </a:xfrm>
            </p:grpSpPr>
            <p:sp>
              <p:nvSpPr>
                <p:cNvPr id="165" name="Rectangle 164">
                  <a:extLst>
                    <a:ext uri="{FF2B5EF4-FFF2-40B4-BE49-F238E27FC236}">
                      <a16:creationId xmlns:a16="http://schemas.microsoft.com/office/drawing/2014/main" id="{A3A1B11E-A06B-4CFA-BD9E-EBF52EBD9EEB}"/>
                    </a:ext>
                  </a:extLst>
                </p:cNvPr>
                <p:cNvSpPr/>
                <p:nvPr/>
              </p:nvSpPr>
              <p:spPr bwMode="auto">
                <a:xfrm>
                  <a:off x="9149423" y="1235000"/>
                  <a:ext cx="18288" cy="1942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solidFill>
                      <a:srgbClr val="000000"/>
                    </a:solidFill>
                    <a:ea typeface="Segoe UI" pitchFamily="34" charset="0"/>
                    <a:cs typeface="Segoe UI" pitchFamily="34" charset="0"/>
                  </a:endParaRPr>
                </a:p>
              </p:txBody>
            </p:sp>
            <p:sp>
              <p:nvSpPr>
                <p:cNvPr id="166" name="Freeform: Shape 165">
                  <a:extLst>
                    <a:ext uri="{FF2B5EF4-FFF2-40B4-BE49-F238E27FC236}">
                      <a16:creationId xmlns:a16="http://schemas.microsoft.com/office/drawing/2014/main" id="{88FCE47B-E3C3-42F1-B1A0-E72252EE7F24}"/>
                    </a:ext>
                  </a:extLst>
                </p:cNvPr>
                <p:cNvSpPr/>
                <p:nvPr/>
              </p:nvSpPr>
              <p:spPr>
                <a:xfrm>
                  <a:off x="9121807" y="1177015"/>
                  <a:ext cx="68682" cy="68681"/>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sz="1100"/>
                </a:p>
              </p:txBody>
            </p:sp>
            <p:sp>
              <p:nvSpPr>
                <p:cNvPr id="167" name="Freeform: Shape 166">
                  <a:extLst>
                    <a:ext uri="{FF2B5EF4-FFF2-40B4-BE49-F238E27FC236}">
                      <a16:creationId xmlns:a16="http://schemas.microsoft.com/office/drawing/2014/main" id="{F7541F28-181D-41B3-9808-98647165BC5C}"/>
                    </a:ext>
                  </a:extLst>
                </p:cNvPr>
                <p:cNvSpPr/>
                <p:nvPr/>
              </p:nvSpPr>
              <p:spPr>
                <a:xfrm>
                  <a:off x="9109364" y="1369707"/>
                  <a:ext cx="90269" cy="90267"/>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chemeClr val="accent2"/>
                </a:solidFill>
                <a:ln w="5695" cap="flat">
                  <a:noFill/>
                  <a:prstDash val="solid"/>
                  <a:miter/>
                </a:ln>
              </p:spPr>
              <p:txBody>
                <a:bodyPr rtlCol="0" anchor="ctr"/>
                <a:lstStyle/>
                <a:p>
                  <a:endParaRPr lang="en-US" sz="1100"/>
                </a:p>
              </p:txBody>
            </p:sp>
          </p:grpSp>
        </p:grpSp>
        <p:sp>
          <p:nvSpPr>
            <p:cNvPr id="145" name="Rectangle: Rounded Corners 144">
              <a:extLst>
                <a:ext uri="{FF2B5EF4-FFF2-40B4-BE49-F238E27FC236}">
                  <a16:creationId xmlns:a16="http://schemas.microsoft.com/office/drawing/2014/main" id="{ED69082B-46E0-4BC3-A4AA-981ABF3AD01A}"/>
                </a:ext>
              </a:extLst>
            </p:cNvPr>
            <p:cNvSpPr/>
            <p:nvPr/>
          </p:nvSpPr>
          <p:spPr bwMode="auto">
            <a:xfrm>
              <a:off x="7943139" y="835361"/>
              <a:ext cx="2712541" cy="1535515"/>
            </a:xfrm>
            <a:prstGeom prst="roundRect">
              <a:avLst>
                <a:gd name="adj" fmla="val 5905"/>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900" err="1">
                  <a:solidFill>
                    <a:schemeClr val="accent1"/>
                  </a:solidFill>
                  <a:ea typeface="Segoe UI" pitchFamily="34" charset="0"/>
                  <a:cs typeface="Segoe UI" pitchFamily="34" charset="0"/>
                </a:rPr>
                <a:t>VNet</a:t>
              </a:r>
              <a:endParaRPr lang="en-US" sz="900">
                <a:solidFill>
                  <a:schemeClr val="accent1"/>
                </a:solidFill>
                <a:ea typeface="Segoe UI" pitchFamily="34" charset="0"/>
                <a:cs typeface="Segoe UI" pitchFamily="34" charset="0"/>
              </a:endParaRPr>
            </a:p>
          </p:txBody>
        </p:sp>
        <p:sp>
          <p:nvSpPr>
            <p:cNvPr id="146" name="TextBox 29">
              <a:extLst>
                <a:ext uri="{FF2B5EF4-FFF2-40B4-BE49-F238E27FC236}">
                  <a16:creationId xmlns:a16="http://schemas.microsoft.com/office/drawing/2014/main" id="{B6A8C5EE-3D1F-4D4D-948A-5AEE50A1CCCF}"/>
                </a:ext>
              </a:extLst>
            </p:cNvPr>
            <p:cNvSpPr txBox="1"/>
            <p:nvPr/>
          </p:nvSpPr>
          <p:spPr>
            <a:xfrm>
              <a:off x="8015601" y="1111798"/>
              <a:ext cx="1275557" cy="1163714"/>
            </a:xfrm>
            <a:prstGeom prst="roundRect">
              <a:avLst>
                <a:gd name="adj" fmla="val 3762"/>
              </a:avLst>
            </a:prstGeom>
            <a:solidFill>
              <a:schemeClr val="accent2">
                <a:alpha val="50000"/>
              </a:schemeClr>
            </a:solidFill>
            <a:ln w="12700">
              <a:solidFill>
                <a:srgbClr val="243A5E">
                  <a:alpha val="69804"/>
                </a:srgbClr>
              </a:solidFill>
            </a:ln>
          </p:spPr>
          <p:txBody>
            <a:bodyPr wrap="none" lIns="0" tIns="0" rIns="9144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a:endParaRPr lang="en-US" sz="800"/>
            </a:p>
          </p:txBody>
        </p:sp>
        <p:pic>
          <p:nvPicPr>
            <p:cNvPr id="147" name="Graphic 146">
              <a:extLst>
                <a:ext uri="{FF2B5EF4-FFF2-40B4-BE49-F238E27FC236}">
                  <a16:creationId xmlns:a16="http://schemas.microsoft.com/office/drawing/2014/main" id="{A0C4DDD9-36B3-408F-8310-06A02DAD4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0874316" y="1003161"/>
              <a:ext cx="296295" cy="296295"/>
            </a:xfrm>
            <a:prstGeom prst="rect">
              <a:avLst/>
            </a:prstGeom>
          </p:spPr>
        </p:pic>
        <p:sp>
          <p:nvSpPr>
            <p:cNvPr id="148" name="TextBox 147">
              <a:extLst>
                <a:ext uri="{FF2B5EF4-FFF2-40B4-BE49-F238E27FC236}">
                  <a16:creationId xmlns:a16="http://schemas.microsoft.com/office/drawing/2014/main" id="{4CA06AE2-F643-4F27-8247-9C57E46FA2BB}"/>
                </a:ext>
              </a:extLst>
            </p:cNvPr>
            <p:cNvSpPr txBox="1"/>
            <p:nvPr/>
          </p:nvSpPr>
          <p:spPr>
            <a:xfrm>
              <a:off x="9291159" y="1272329"/>
              <a:ext cx="1362480" cy="267384"/>
            </a:xfrm>
            <a:prstGeom prst="rect">
              <a:avLst/>
            </a:prstGeom>
            <a:noFill/>
          </p:spPr>
          <p:txBody>
            <a:bodyPr wrap="square" lIns="0" tIns="0" rIns="0" bIns="0" anchor="ctr">
              <a:noAutofit/>
            </a:bodyPr>
            <a:lstStyle/>
            <a:p>
              <a:pPr algn="ctr"/>
              <a:r>
                <a:rPr lang="en-US" sz="1050"/>
                <a:t>Microsoft </a:t>
              </a:r>
              <a:r>
                <a:rPr lang="en-US" sz="1050" err="1"/>
                <a:t>KeyVault</a:t>
              </a:r>
              <a:endParaRPr lang="en-US" sz="1050"/>
            </a:p>
            <a:p>
              <a:pPr algn="ctr"/>
              <a:r>
                <a:rPr lang="en-US" sz="1050" err="1"/>
                <a:t>ServiceEndpoint</a:t>
              </a:r>
              <a:endParaRPr lang="en-US" sz="1050"/>
            </a:p>
          </p:txBody>
        </p:sp>
        <p:cxnSp>
          <p:nvCxnSpPr>
            <p:cNvPr id="149" name="Straight Arrow Connector 148">
              <a:extLst>
                <a:ext uri="{FF2B5EF4-FFF2-40B4-BE49-F238E27FC236}">
                  <a16:creationId xmlns:a16="http://schemas.microsoft.com/office/drawing/2014/main" id="{AA0E2066-CC3C-4919-877F-6883F68DD761}"/>
                </a:ext>
              </a:extLst>
            </p:cNvPr>
            <p:cNvCxnSpPr>
              <a:cxnSpLocks/>
            </p:cNvCxnSpPr>
            <p:nvPr/>
          </p:nvCxnSpPr>
          <p:spPr>
            <a:xfrm>
              <a:off x="9224338" y="1174122"/>
              <a:ext cx="278941" cy="0"/>
            </a:xfrm>
            <a:prstGeom prst="straightConnector1">
              <a:avLst/>
            </a:prstGeom>
            <a:ln cap="rnd">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55BA4DA9-FB16-4208-A23C-98BAA454FE55}"/>
                </a:ext>
              </a:extLst>
            </p:cNvPr>
            <p:cNvCxnSpPr>
              <a:cxnSpLocks/>
            </p:cNvCxnSpPr>
            <p:nvPr/>
          </p:nvCxnSpPr>
          <p:spPr>
            <a:xfrm>
              <a:off x="10588179" y="1133597"/>
              <a:ext cx="278941" cy="0"/>
            </a:xfrm>
            <a:prstGeom prst="straightConnector1">
              <a:avLst/>
            </a:prstGeom>
            <a:ln cap="rnd">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51" name="Graphic 150">
              <a:extLst>
                <a:ext uri="{FF2B5EF4-FFF2-40B4-BE49-F238E27FC236}">
                  <a16:creationId xmlns:a16="http://schemas.microsoft.com/office/drawing/2014/main" id="{25636F36-C206-471D-8962-B1F64B3D66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0860044" y="1661348"/>
              <a:ext cx="296295" cy="296295"/>
            </a:xfrm>
            <a:prstGeom prst="rect">
              <a:avLst/>
            </a:prstGeom>
          </p:spPr>
        </p:pic>
        <p:sp>
          <p:nvSpPr>
            <p:cNvPr id="152" name="TextBox 151">
              <a:extLst>
                <a:ext uri="{FF2B5EF4-FFF2-40B4-BE49-F238E27FC236}">
                  <a16:creationId xmlns:a16="http://schemas.microsoft.com/office/drawing/2014/main" id="{75BB6E90-B43B-4838-9940-DFBF35AD7791}"/>
                </a:ext>
              </a:extLst>
            </p:cNvPr>
            <p:cNvSpPr txBox="1"/>
            <p:nvPr/>
          </p:nvSpPr>
          <p:spPr>
            <a:xfrm>
              <a:off x="9391008" y="1957643"/>
              <a:ext cx="1162782" cy="267381"/>
            </a:xfrm>
            <a:prstGeom prst="rect">
              <a:avLst/>
            </a:prstGeom>
            <a:noFill/>
          </p:spPr>
          <p:txBody>
            <a:bodyPr wrap="square" lIns="0" tIns="0" rIns="0" bIns="0" anchor="ctr">
              <a:noAutofit/>
            </a:bodyPr>
            <a:lstStyle/>
            <a:p>
              <a:pPr algn="ctr"/>
              <a:r>
                <a:rPr lang="en-US" sz="1050"/>
                <a:t>Microsoft SQL</a:t>
              </a:r>
            </a:p>
            <a:p>
              <a:pPr algn="ctr"/>
              <a:r>
                <a:rPr lang="en-US" sz="1050" err="1"/>
                <a:t>ServiceEndpoint</a:t>
              </a:r>
              <a:endParaRPr lang="en-US" sz="1050"/>
            </a:p>
          </p:txBody>
        </p:sp>
        <p:grpSp>
          <p:nvGrpSpPr>
            <p:cNvPr id="153" name="Group 152">
              <a:extLst>
                <a:ext uri="{FF2B5EF4-FFF2-40B4-BE49-F238E27FC236}">
                  <a16:creationId xmlns:a16="http://schemas.microsoft.com/office/drawing/2014/main" id="{00C9E1A4-A214-4541-9494-E716014AACF4}"/>
                </a:ext>
              </a:extLst>
            </p:cNvPr>
            <p:cNvGrpSpPr/>
            <p:nvPr/>
          </p:nvGrpSpPr>
          <p:grpSpPr>
            <a:xfrm>
              <a:off x="9756965" y="1659676"/>
              <a:ext cx="430869" cy="271589"/>
              <a:chOff x="10449947" y="2555919"/>
              <a:chExt cx="359148" cy="226381"/>
            </a:xfrm>
          </p:grpSpPr>
          <p:sp>
            <p:nvSpPr>
              <p:cNvPr id="158" name="Freeform: Shape 157">
                <a:extLst>
                  <a:ext uri="{FF2B5EF4-FFF2-40B4-BE49-F238E27FC236}">
                    <a16:creationId xmlns:a16="http://schemas.microsoft.com/office/drawing/2014/main" id="{A9377F69-F7EE-4F4F-BC46-8D52F54744E5}"/>
                  </a:ext>
                </a:extLst>
              </p:cNvPr>
              <p:cNvSpPr/>
              <p:nvPr/>
            </p:nvSpPr>
            <p:spPr>
              <a:xfrm>
                <a:off x="10449947" y="2600893"/>
                <a:ext cx="103228" cy="177552"/>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sz="1100"/>
              </a:p>
            </p:txBody>
          </p:sp>
          <p:sp>
            <p:nvSpPr>
              <p:cNvPr id="159" name="Freeform: Shape 158">
                <a:extLst>
                  <a:ext uri="{FF2B5EF4-FFF2-40B4-BE49-F238E27FC236}">
                    <a16:creationId xmlns:a16="http://schemas.microsoft.com/office/drawing/2014/main" id="{A5D1FAAA-93D5-41C2-99C4-69A0FC1A0E10}"/>
                  </a:ext>
                </a:extLst>
              </p:cNvPr>
              <p:cNvSpPr/>
              <p:nvPr/>
            </p:nvSpPr>
            <p:spPr>
              <a:xfrm>
                <a:off x="10701738" y="2600619"/>
                <a:ext cx="107357" cy="181681"/>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sz="1100"/>
              </a:p>
            </p:txBody>
          </p:sp>
          <p:pic>
            <p:nvPicPr>
              <p:cNvPr id="160" name="Graphic 159">
                <a:extLst>
                  <a:ext uri="{FF2B5EF4-FFF2-40B4-BE49-F238E27FC236}">
                    <a16:creationId xmlns:a16="http://schemas.microsoft.com/office/drawing/2014/main" id="{B49E675B-59D0-4E3E-B972-54570B5E33C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62227" y="2555919"/>
                <a:ext cx="171450" cy="171450"/>
              </a:xfrm>
              <a:prstGeom prst="rect">
                <a:avLst/>
              </a:prstGeom>
            </p:spPr>
          </p:pic>
        </p:grpSp>
        <p:cxnSp>
          <p:nvCxnSpPr>
            <p:cNvPr id="154" name="Straight Arrow Connector 153">
              <a:extLst>
                <a:ext uri="{FF2B5EF4-FFF2-40B4-BE49-F238E27FC236}">
                  <a16:creationId xmlns:a16="http://schemas.microsoft.com/office/drawing/2014/main" id="{77660DF2-60AD-40DF-A254-3F6EE72D2F6A}"/>
                </a:ext>
              </a:extLst>
            </p:cNvPr>
            <p:cNvCxnSpPr>
              <a:cxnSpLocks/>
            </p:cNvCxnSpPr>
            <p:nvPr/>
          </p:nvCxnSpPr>
          <p:spPr>
            <a:xfrm>
              <a:off x="9264135" y="1867582"/>
              <a:ext cx="278941" cy="0"/>
            </a:xfrm>
            <a:prstGeom prst="straightConnector1">
              <a:avLst/>
            </a:prstGeom>
            <a:ln cap="rnd">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6F936D34-28DE-40B6-AA54-EDAB56D7AFC7}"/>
                </a:ext>
              </a:extLst>
            </p:cNvPr>
            <p:cNvCxnSpPr>
              <a:cxnSpLocks/>
            </p:cNvCxnSpPr>
            <p:nvPr/>
          </p:nvCxnSpPr>
          <p:spPr>
            <a:xfrm>
              <a:off x="10579114" y="1827057"/>
              <a:ext cx="278941" cy="0"/>
            </a:xfrm>
            <a:prstGeom prst="straightConnector1">
              <a:avLst/>
            </a:prstGeom>
            <a:ln cap="rnd">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969D1CCB-8800-4336-9CA9-CFD5DB51C048}"/>
                </a:ext>
              </a:extLst>
            </p:cNvPr>
            <p:cNvSpPr txBox="1"/>
            <p:nvPr/>
          </p:nvSpPr>
          <p:spPr>
            <a:xfrm>
              <a:off x="7982420" y="1649679"/>
              <a:ext cx="1285918" cy="415498"/>
            </a:xfrm>
            <a:prstGeom prst="rect">
              <a:avLst/>
            </a:prstGeom>
            <a:noFill/>
          </p:spPr>
          <p:txBody>
            <a:bodyPr wrap="square" anchor="ctr">
              <a:spAutoFit/>
            </a:bodyPr>
            <a:lstStyle/>
            <a:p>
              <a:pPr algn="ctr"/>
              <a:r>
                <a:rPr lang="en-US" sz="1050"/>
                <a:t>Azure Kubernetes Service </a:t>
              </a:r>
            </a:p>
          </p:txBody>
        </p:sp>
        <p:pic>
          <p:nvPicPr>
            <p:cNvPr id="157" name="Graphic 156" descr="Kubernetes">
              <a:extLst>
                <a:ext uri="{FF2B5EF4-FFF2-40B4-BE49-F238E27FC236}">
                  <a16:creationId xmlns:a16="http://schemas.microsoft.com/office/drawing/2014/main" id="{57AAB03A-24C9-42CA-A57D-A0F73F0B1B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57355" y="1328723"/>
              <a:ext cx="336048" cy="336048"/>
            </a:xfrm>
            <a:prstGeom prst="rect">
              <a:avLst/>
            </a:prstGeom>
          </p:spPr>
        </p:pic>
      </p:grpSp>
      <p:cxnSp>
        <p:nvCxnSpPr>
          <p:cNvPr id="174" name="Straight Arrow Connector 173">
            <a:extLst>
              <a:ext uri="{FF2B5EF4-FFF2-40B4-BE49-F238E27FC236}">
                <a16:creationId xmlns:a16="http://schemas.microsoft.com/office/drawing/2014/main" id="{802065C5-F03B-4E49-95C5-FCE458FE3217}"/>
              </a:ext>
              <a:ext uri="{C183D7F6-B498-43B3-948B-1728B52AA6E4}">
                <adec:decorative xmlns:adec="http://schemas.microsoft.com/office/drawing/2017/decorative" val="1"/>
              </a:ext>
            </a:extLst>
          </p:cNvPr>
          <p:cNvCxnSpPr>
            <a:cxnSpLocks/>
          </p:cNvCxnSpPr>
          <p:nvPr/>
        </p:nvCxnSpPr>
        <p:spPr>
          <a:xfrm>
            <a:off x="7530868" y="4345085"/>
            <a:ext cx="615734" cy="0"/>
          </a:xfrm>
          <a:prstGeom prst="straightConnector1">
            <a:avLst/>
          </a:prstGeom>
          <a:ln cap="rnd">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60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rapezoid 279">
            <a:extLst>
              <a:ext uri="{FF2B5EF4-FFF2-40B4-BE49-F238E27FC236}">
                <a16:creationId xmlns:a16="http://schemas.microsoft.com/office/drawing/2014/main" id="{B1C7A49D-10D2-43EA-AFDA-B1ABB1706613}"/>
              </a:ext>
              <a:ext uri="{C183D7F6-B498-43B3-948B-1728B52AA6E4}">
                <adec:decorative xmlns:adec="http://schemas.microsoft.com/office/drawing/2017/decorative" val="1"/>
              </a:ext>
            </a:extLst>
          </p:cNvPr>
          <p:cNvSpPr/>
          <p:nvPr/>
        </p:nvSpPr>
        <p:spPr bwMode="auto">
          <a:xfrm>
            <a:off x="582612" y="4644267"/>
            <a:ext cx="11026776" cy="1842257"/>
          </a:xfrm>
          <a:prstGeom prst="trapezoid">
            <a:avLst>
              <a:gd name="adj" fmla="val 46962"/>
            </a:avLst>
          </a:prstGeom>
          <a:solidFill>
            <a:schemeClr val="bg1">
              <a:lumMod val="85000"/>
              <a:lumOff val="15000"/>
              <a:alpha val="79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84D6377B-E2B2-4CE4-915F-A611785E53E1}"/>
              </a:ext>
              <a:ext uri="{C183D7F6-B498-43B3-948B-1728B52AA6E4}">
                <adec:decorative xmlns:adec="http://schemas.microsoft.com/office/drawing/2017/decorative" val="1"/>
              </a:ext>
            </a:extLst>
          </p:cNvPr>
          <p:cNvSpPr/>
          <p:nvPr/>
        </p:nvSpPr>
        <p:spPr bwMode="auto">
          <a:xfrm>
            <a:off x="1533893" y="4158153"/>
            <a:ext cx="1735850" cy="11155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75" name="Rectangle 74">
            <a:extLst>
              <a:ext uri="{FF2B5EF4-FFF2-40B4-BE49-F238E27FC236}">
                <a16:creationId xmlns:a16="http://schemas.microsoft.com/office/drawing/2014/main" id="{ACFDEE92-6562-4DFD-A668-281FEBB9E3CB}"/>
              </a:ext>
              <a:ext uri="{C183D7F6-B498-43B3-948B-1728B52AA6E4}">
                <adec:decorative xmlns:adec="http://schemas.microsoft.com/office/drawing/2017/decorative" val="1"/>
              </a:ext>
            </a:extLst>
          </p:cNvPr>
          <p:cNvSpPr/>
          <p:nvPr/>
        </p:nvSpPr>
        <p:spPr bwMode="auto">
          <a:xfrm>
            <a:off x="3380951" y="4158153"/>
            <a:ext cx="1735850" cy="11155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76" name="Rectangle 75">
            <a:extLst>
              <a:ext uri="{FF2B5EF4-FFF2-40B4-BE49-F238E27FC236}">
                <a16:creationId xmlns:a16="http://schemas.microsoft.com/office/drawing/2014/main" id="{2362BA7C-89EB-4890-89F7-E44C3581A260}"/>
              </a:ext>
              <a:ext uri="{C183D7F6-B498-43B3-948B-1728B52AA6E4}">
                <adec:decorative xmlns:adec="http://schemas.microsoft.com/office/drawing/2017/decorative" val="1"/>
              </a:ext>
            </a:extLst>
          </p:cNvPr>
          <p:cNvSpPr/>
          <p:nvPr/>
        </p:nvSpPr>
        <p:spPr bwMode="auto">
          <a:xfrm>
            <a:off x="5228010" y="4158153"/>
            <a:ext cx="1735850" cy="11155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77" name="Rectangle 76">
            <a:extLst>
              <a:ext uri="{FF2B5EF4-FFF2-40B4-BE49-F238E27FC236}">
                <a16:creationId xmlns:a16="http://schemas.microsoft.com/office/drawing/2014/main" id="{7D1C6E6B-1476-4C50-96ED-B346014F3C83}"/>
              </a:ext>
              <a:ext uri="{C183D7F6-B498-43B3-948B-1728B52AA6E4}">
                <adec:decorative xmlns:adec="http://schemas.microsoft.com/office/drawing/2017/decorative" val="1"/>
              </a:ext>
            </a:extLst>
          </p:cNvPr>
          <p:cNvSpPr/>
          <p:nvPr/>
        </p:nvSpPr>
        <p:spPr bwMode="auto">
          <a:xfrm>
            <a:off x="7075068" y="4158153"/>
            <a:ext cx="1735850" cy="11155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78" name="Rectangle 77">
            <a:extLst>
              <a:ext uri="{FF2B5EF4-FFF2-40B4-BE49-F238E27FC236}">
                <a16:creationId xmlns:a16="http://schemas.microsoft.com/office/drawing/2014/main" id="{D40C972A-88A5-4735-A05C-B5A758FB2155}"/>
              </a:ext>
              <a:ext uri="{C183D7F6-B498-43B3-948B-1728B52AA6E4}">
                <adec:decorative xmlns:adec="http://schemas.microsoft.com/office/drawing/2017/decorative" val="1"/>
              </a:ext>
            </a:extLst>
          </p:cNvPr>
          <p:cNvSpPr/>
          <p:nvPr/>
        </p:nvSpPr>
        <p:spPr bwMode="auto">
          <a:xfrm>
            <a:off x="8922126" y="4158153"/>
            <a:ext cx="1735850" cy="11155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1" name="Title 10">
            <a:extLst>
              <a:ext uri="{FF2B5EF4-FFF2-40B4-BE49-F238E27FC236}">
                <a16:creationId xmlns:a16="http://schemas.microsoft.com/office/drawing/2014/main" id="{AF337380-43CB-45DE-81A6-311BB7CB4EF7}"/>
              </a:ext>
            </a:extLst>
          </p:cNvPr>
          <p:cNvSpPr>
            <a:spLocks noGrp="1"/>
          </p:cNvSpPr>
          <p:nvPr>
            <p:ph type="title"/>
          </p:nvPr>
        </p:nvSpPr>
        <p:spPr/>
        <p:txBody>
          <a:bodyPr/>
          <a:lstStyle/>
          <a:p>
            <a:r>
              <a:rPr lang="en-US" sz="3200">
                <a:gradFill>
                  <a:gsLst>
                    <a:gs pos="1250">
                      <a:schemeClr val="tx1"/>
                    </a:gs>
                    <a:gs pos="100000">
                      <a:schemeClr val="tx1"/>
                    </a:gs>
                  </a:gsLst>
                  <a:lin ang="5400000" scaled="0"/>
                </a:gradFill>
              </a:rPr>
              <a:t>Azure is the best destination for PostgreSQL</a:t>
            </a:r>
          </a:p>
        </p:txBody>
      </p:sp>
      <p:sp>
        <p:nvSpPr>
          <p:cNvPr id="86" name="TextBox 85">
            <a:extLst>
              <a:ext uri="{FF2B5EF4-FFF2-40B4-BE49-F238E27FC236}">
                <a16:creationId xmlns:a16="http://schemas.microsoft.com/office/drawing/2014/main" id="{99B01911-DB8E-49FA-8A26-C332B357E653}"/>
              </a:ext>
            </a:extLst>
          </p:cNvPr>
          <p:cNvSpPr txBox="1"/>
          <p:nvPr/>
        </p:nvSpPr>
        <p:spPr>
          <a:xfrm>
            <a:off x="578036" y="938526"/>
            <a:ext cx="10319501" cy="276999"/>
          </a:xfrm>
          <a:prstGeom prst="rect">
            <a:avLst/>
          </a:prstGeom>
          <a:noFill/>
        </p:spPr>
        <p:txBody>
          <a:bodyPr wrap="square" lIns="0" tIns="0" rIns="0" bIns="0">
            <a:spAutoFit/>
          </a:bodyPr>
          <a:lstStyle/>
          <a:p>
            <a:r>
              <a:rPr lang="en-US">
                <a:solidFill>
                  <a:schemeClr val="accent1"/>
                </a:solidFill>
                <a:latin typeface="+mj-lt"/>
              </a:rPr>
              <a:t>Best of open source community along with the manageability and integration benefits of Azure</a:t>
            </a:r>
            <a:endParaRPr lang="en-US">
              <a:solidFill>
                <a:schemeClr val="accent1"/>
              </a:solidFill>
              <a:effectLst/>
              <a:latin typeface="+mj-lt"/>
            </a:endParaRPr>
          </a:p>
        </p:txBody>
      </p:sp>
      <p:sp>
        <p:nvSpPr>
          <p:cNvPr id="281" name="TextBox 280">
            <a:extLst>
              <a:ext uri="{FF2B5EF4-FFF2-40B4-BE49-F238E27FC236}">
                <a16:creationId xmlns:a16="http://schemas.microsoft.com/office/drawing/2014/main" id="{364B44F0-DD01-4683-8BF4-ACB70AA1C592}"/>
              </a:ext>
            </a:extLst>
          </p:cNvPr>
          <p:cNvSpPr txBox="1"/>
          <p:nvPr/>
        </p:nvSpPr>
        <p:spPr>
          <a:xfrm>
            <a:off x="2804449" y="5538727"/>
            <a:ext cx="6583102" cy="307777"/>
          </a:xfrm>
          <a:prstGeom prst="rect">
            <a:avLst/>
          </a:prstGeom>
          <a:noFill/>
        </p:spPr>
        <p:txBody>
          <a:bodyPr wrap="square" lIns="0" tIns="0" rIns="0" bIns="0" rtlCol="0">
            <a:spAutoFit/>
          </a:bodyPr>
          <a:lstStyle/>
          <a:p>
            <a:pPr algn="ctr"/>
            <a:r>
              <a:rPr lang="en-US" sz="2000">
                <a:latin typeface="+mj-lt"/>
              </a:rPr>
              <a:t>Identity, security, management, and compliance</a:t>
            </a:r>
          </a:p>
        </p:txBody>
      </p:sp>
      <p:sp>
        <p:nvSpPr>
          <p:cNvPr id="282" name="Rectangle 281">
            <a:extLst>
              <a:ext uri="{FF2B5EF4-FFF2-40B4-BE49-F238E27FC236}">
                <a16:creationId xmlns:a16="http://schemas.microsoft.com/office/drawing/2014/main" id="{8B1CFD3B-F97D-4B27-A79E-3E9EB5A73A28}"/>
              </a:ext>
              <a:ext uri="{C183D7F6-B498-43B3-948B-1728B52AA6E4}">
                <adec:decorative xmlns:adec="http://schemas.microsoft.com/office/drawing/2017/decorative" val="1"/>
              </a:ext>
            </a:extLst>
          </p:cNvPr>
          <p:cNvSpPr/>
          <p:nvPr/>
        </p:nvSpPr>
        <p:spPr bwMode="auto">
          <a:xfrm>
            <a:off x="1533893" y="1738581"/>
            <a:ext cx="2971179" cy="1115568"/>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283" name="Rectangle 282">
            <a:extLst>
              <a:ext uri="{FF2B5EF4-FFF2-40B4-BE49-F238E27FC236}">
                <a16:creationId xmlns:a16="http://schemas.microsoft.com/office/drawing/2014/main" id="{4E35EFEA-4B02-4397-98FD-C9D42A1E65EE}"/>
              </a:ext>
              <a:ext uri="{C183D7F6-B498-43B3-948B-1728B52AA6E4}">
                <adec:decorative xmlns:adec="http://schemas.microsoft.com/office/drawing/2017/decorative" val="1"/>
              </a:ext>
            </a:extLst>
          </p:cNvPr>
          <p:cNvSpPr/>
          <p:nvPr/>
        </p:nvSpPr>
        <p:spPr bwMode="auto">
          <a:xfrm>
            <a:off x="1533893" y="2948367"/>
            <a:ext cx="9125008" cy="1115568"/>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77753D01-2351-4DA1-B219-C52858771A6E}"/>
              </a:ext>
              <a:ext uri="{C183D7F6-B498-43B3-948B-1728B52AA6E4}">
                <adec:decorative xmlns:adec="http://schemas.microsoft.com/office/drawing/2017/decorative" val="1"/>
              </a:ext>
            </a:extLst>
          </p:cNvPr>
          <p:cNvSpPr/>
          <p:nvPr/>
        </p:nvSpPr>
        <p:spPr bwMode="auto">
          <a:xfrm>
            <a:off x="1533893" y="4158153"/>
            <a:ext cx="1735850" cy="1115568"/>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85" name="Rectangle 284">
            <a:extLst>
              <a:ext uri="{FF2B5EF4-FFF2-40B4-BE49-F238E27FC236}">
                <a16:creationId xmlns:a16="http://schemas.microsoft.com/office/drawing/2014/main" id="{8F3DD651-BB6C-4DD4-9DF1-24A3A603727A}"/>
              </a:ext>
              <a:ext uri="{C183D7F6-B498-43B3-948B-1728B52AA6E4}">
                <adec:decorative xmlns:adec="http://schemas.microsoft.com/office/drawing/2017/decorative" val="1"/>
              </a:ext>
            </a:extLst>
          </p:cNvPr>
          <p:cNvSpPr/>
          <p:nvPr/>
        </p:nvSpPr>
        <p:spPr bwMode="auto">
          <a:xfrm>
            <a:off x="4610345" y="1738581"/>
            <a:ext cx="2971179" cy="1115568"/>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86" name="Rectangle 285">
            <a:extLst>
              <a:ext uri="{FF2B5EF4-FFF2-40B4-BE49-F238E27FC236}">
                <a16:creationId xmlns:a16="http://schemas.microsoft.com/office/drawing/2014/main" id="{8459CECD-EB18-432C-AE14-8931B127E52B}"/>
              </a:ext>
              <a:ext uri="{C183D7F6-B498-43B3-948B-1728B52AA6E4}">
                <adec:decorative xmlns:adec="http://schemas.microsoft.com/office/drawing/2017/decorative" val="1"/>
              </a:ext>
            </a:extLst>
          </p:cNvPr>
          <p:cNvSpPr/>
          <p:nvPr/>
        </p:nvSpPr>
        <p:spPr bwMode="auto">
          <a:xfrm>
            <a:off x="7686797" y="1738581"/>
            <a:ext cx="2971179" cy="1115568"/>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87" name="Rectangle 286">
            <a:extLst>
              <a:ext uri="{FF2B5EF4-FFF2-40B4-BE49-F238E27FC236}">
                <a16:creationId xmlns:a16="http://schemas.microsoft.com/office/drawing/2014/main" id="{7911137C-550D-44DB-9918-13A48E836106}"/>
              </a:ext>
              <a:ext uri="{C183D7F6-B498-43B3-948B-1728B52AA6E4}">
                <adec:decorative xmlns:adec="http://schemas.microsoft.com/office/drawing/2017/decorative" val="1"/>
              </a:ext>
            </a:extLst>
          </p:cNvPr>
          <p:cNvSpPr/>
          <p:nvPr/>
        </p:nvSpPr>
        <p:spPr bwMode="auto">
          <a:xfrm>
            <a:off x="3380951" y="4158153"/>
            <a:ext cx="1735850" cy="1115568"/>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88" name="Rectangle 287">
            <a:extLst>
              <a:ext uri="{FF2B5EF4-FFF2-40B4-BE49-F238E27FC236}">
                <a16:creationId xmlns:a16="http://schemas.microsoft.com/office/drawing/2014/main" id="{EE0ACFB4-31C4-4922-8D94-9BEE3A19166C}"/>
              </a:ext>
              <a:ext uri="{C183D7F6-B498-43B3-948B-1728B52AA6E4}">
                <adec:decorative xmlns:adec="http://schemas.microsoft.com/office/drawing/2017/decorative" val="1"/>
              </a:ext>
            </a:extLst>
          </p:cNvPr>
          <p:cNvSpPr/>
          <p:nvPr/>
        </p:nvSpPr>
        <p:spPr bwMode="auto">
          <a:xfrm>
            <a:off x="5228010" y="4158153"/>
            <a:ext cx="1735850" cy="1115568"/>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89" name="Rectangle 288">
            <a:extLst>
              <a:ext uri="{FF2B5EF4-FFF2-40B4-BE49-F238E27FC236}">
                <a16:creationId xmlns:a16="http://schemas.microsoft.com/office/drawing/2014/main" id="{72EEC9F3-F883-40BA-A7A4-04E3E909F5C6}"/>
              </a:ext>
              <a:ext uri="{C183D7F6-B498-43B3-948B-1728B52AA6E4}">
                <adec:decorative xmlns:adec="http://schemas.microsoft.com/office/drawing/2017/decorative" val="1"/>
              </a:ext>
            </a:extLst>
          </p:cNvPr>
          <p:cNvSpPr/>
          <p:nvPr/>
        </p:nvSpPr>
        <p:spPr bwMode="auto">
          <a:xfrm>
            <a:off x="7075068" y="4158153"/>
            <a:ext cx="1735850" cy="1115568"/>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90" name="Rectangle 289">
            <a:extLst>
              <a:ext uri="{FF2B5EF4-FFF2-40B4-BE49-F238E27FC236}">
                <a16:creationId xmlns:a16="http://schemas.microsoft.com/office/drawing/2014/main" id="{3C339226-F02E-4BFA-842E-4EF1FE883149}"/>
              </a:ext>
              <a:ext uri="{C183D7F6-B498-43B3-948B-1728B52AA6E4}">
                <adec:decorative xmlns:adec="http://schemas.microsoft.com/office/drawing/2017/decorative" val="1"/>
              </a:ext>
            </a:extLst>
          </p:cNvPr>
          <p:cNvSpPr/>
          <p:nvPr/>
        </p:nvSpPr>
        <p:spPr bwMode="auto">
          <a:xfrm>
            <a:off x="8922126" y="4158153"/>
            <a:ext cx="1735850" cy="1115568"/>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91" name="TextBox 290">
            <a:extLst>
              <a:ext uri="{FF2B5EF4-FFF2-40B4-BE49-F238E27FC236}">
                <a16:creationId xmlns:a16="http://schemas.microsoft.com/office/drawing/2014/main" id="{5FD5AE91-5551-45C7-BB05-2698EF15FEC7}"/>
              </a:ext>
            </a:extLst>
          </p:cNvPr>
          <p:cNvSpPr txBox="1"/>
          <p:nvPr/>
        </p:nvSpPr>
        <p:spPr>
          <a:xfrm>
            <a:off x="2152932" y="2374739"/>
            <a:ext cx="1733100" cy="307777"/>
          </a:xfrm>
          <a:prstGeom prst="rect">
            <a:avLst/>
          </a:prstGeom>
          <a:noFill/>
        </p:spPr>
        <p:txBody>
          <a:bodyPr wrap="square">
            <a:spAutoFit/>
          </a:bodyPr>
          <a:lstStyle/>
          <a:p>
            <a:pPr algn="ctr" defTabSz="932472" fontAlgn="base">
              <a:spcBef>
                <a:spcPct val="0"/>
              </a:spcBef>
              <a:spcAft>
                <a:spcPct val="0"/>
              </a:spcAft>
            </a:pPr>
            <a:r>
              <a:rPr lang="en-US" sz="1400">
                <a:solidFill>
                  <a:schemeClr val="accent1"/>
                </a:solidFill>
                <a:latin typeface="+mj-lt"/>
                <a:ea typeface="Segoe UI" pitchFamily="34" charset="0"/>
                <a:cs typeface="Segoe UI" pitchFamily="34" charset="0"/>
              </a:rPr>
              <a:t>Open Source</a:t>
            </a:r>
          </a:p>
        </p:txBody>
      </p:sp>
      <p:sp>
        <p:nvSpPr>
          <p:cNvPr id="292" name="TextBox 291">
            <a:extLst>
              <a:ext uri="{FF2B5EF4-FFF2-40B4-BE49-F238E27FC236}">
                <a16:creationId xmlns:a16="http://schemas.microsoft.com/office/drawing/2014/main" id="{17DA2701-64A0-4BAA-9CBD-B15F3F1C2D90}"/>
              </a:ext>
            </a:extLst>
          </p:cNvPr>
          <p:cNvSpPr txBox="1"/>
          <p:nvPr/>
        </p:nvSpPr>
        <p:spPr>
          <a:xfrm>
            <a:off x="4658304" y="2374739"/>
            <a:ext cx="2875260" cy="307777"/>
          </a:xfrm>
          <a:prstGeom prst="rect">
            <a:avLst/>
          </a:prstGeom>
          <a:noFill/>
        </p:spPr>
        <p:txBody>
          <a:bodyPr wrap="square">
            <a:spAutoFit/>
          </a:bodyPr>
          <a:lstStyle/>
          <a:p>
            <a:pPr algn="ctr" defTabSz="932472" fontAlgn="base">
              <a:spcBef>
                <a:spcPct val="0"/>
              </a:spcBef>
              <a:spcAft>
                <a:spcPct val="0"/>
              </a:spcAft>
            </a:pPr>
            <a:r>
              <a:rPr lang="en-US" sz="1400">
                <a:solidFill>
                  <a:schemeClr val="accent1"/>
                </a:solidFill>
                <a:latin typeface="+mj-lt"/>
                <a:ea typeface="Segoe UI" pitchFamily="34" charset="0"/>
                <a:cs typeface="Segoe UI" pitchFamily="34" charset="0"/>
              </a:rPr>
              <a:t>Proven resilience &amp; stability</a:t>
            </a:r>
          </a:p>
        </p:txBody>
      </p:sp>
      <p:sp>
        <p:nvSpPr>
          <p:cNvPr id="293" name="TextBox 292">
            <a:extLst>
              <a:ext uri="{FF2B5EF4-FFF2-40B4-BE49-F238E27FC236}">
                <a16:creationId xmlns:a16="http://schemas.microsoft.com/office/drawing/2014/main" id="{F54F23F2-55D6-4F8C-9F10-D7F4C59ADE2C}"/>
              </a:ext>
            </a:extLst>
          </p:cNvPr>
          <p:cNvSpPr txBox="1"/>
          <p:nvPr/>
        </p:nvSpPr>
        <p:spPr>
          <a:xfrm>
            <a:off x="8305836" y="2374739"/>
            <a:ext cx="1733100" cy="307777"/>
          </a:xfrm>
          <a:prstGeom prst="rect">
            <a:avLst/>
          </a:prstGeom>
          <a:noFill/>
        </p:spPr>
        <p:txBody>
          <a:bodyPr wrap="square">
            <a:spAutoFit/>
          </a:bodyPr>
          <a:lstStyle/>
          <a:p>
            <a:pPr algn="ctr" defTabSz="932472" fontAlgn="base">
              <a:spcBef>
                <a:spcPct val="0"/>
              </a:spcBef>
              <a:spcAft>
                <a:spcPct val="0"/>
              </a:spcAft>
            </a:pPr>
            <a:r>
              <a:rPr lang="en-US" sz="1400">
                <a:solidFill>
                  <a:schemeClr val="accent1"/>
                </a:solidFill>
                <a:latin typeface="+mj-lt"/>
                <a:ea typeface="Segoe UI" pitchFamily="34" charset="0"/>
                <a:cs typeface="Segoe UI" pitchFamily="34" charset="0"/>
              </a:rPr>
              <a:t>Rich feature set</a:t>
            </a:r>
          </a:p>
        </p:txBody>
      </p:sp>
      <p:sp>
        <p:nvSpPr>
          <p:cNvPr id="294" name="TextBox 293">
            <a:extLst>
              <a:ext uri="{FF2B5EF4-FFF2-40B4-BE49-F238E27FC236}">
                <a16:creationId xmlns:a16="http://schemas.microsoft.com/office/drawing/2014/main" id="{F0D22A36-BE55-4678-844A-7C6C1C8571E7}"/>
              </a:ext>
            </a:extLst>
          </p:cNvPr>
          <p:cNvSpPr txBox="1"/>
          <p:nvPr/>
        </p:nvSpPr>
        <p:spPr>
          <a:xfrm>
            <a:off x="1761738" y="4671481"/>
            <a:ext cx="1280160" cy="523220"/>
          </a:xfrm>
          <a:prstGeom prst="rect">
            <a:avLst/>
          </a:prstGeom>
          <a:noFill/>
        </p:spPr>
        <p:txBody>
          <a:bodyPr wrap="square">
            <a:spAutoFit/>
          </a:bodyPr>
          <a:lstStyle/>
          <a:p>
            <a:pPr algn="ctr" defTabSz="932472" fontAlgn="base">
              <a:spcBef>
                <a:spcPct val="0"/>
              </a:spcBef>
              <a:spcAft>
                <a:spcPct val="0"/>
              </a:spcAft>
            </a:pPr>
            <a:r>
              <a:rPr lang="en-US" sz="1400">
                <a:solidFill>
                  <a:schemeClr val="accent1"/>
                </a:solidFill>
                <a:latin typeface="+mj-lt"/>
                <a:ea typeface="Segoe UI" pitchFamily="34" charset="0"/>
                <a:cs typeface="Segoe UI" pitchFamily="34" charset="0"/>
              </a:rPr>
              <a:t>Fully managed</a:t>
            </a:r>
          </a:p>
        </p:txBody>
      </p:sp>
      <p:sp>
        <p:nvSpPr>
          <p:cNvPr id="295" name="TextBox 294">
            <a:extLst>
              <a:ext uri="{FF2B5EF4-FFF2-40B4-BE49-F238E27FC236}">
                <a16:creationId xmlns:a16="http://schemas.microsoft.com/office/drawing/2014/main" id="{4C884C14-9E31-40FA-A825-CA3D313D08E2}"/>
              </a:ext>
            </a:extLst>
          </p:cNvPr>
          <p:cNvSpPr txBox="1"/>
          <p:nvPr/>
        </p:nvSpPr>
        <p:spPr>
          <a:xfrm>
            <a:off x="3608796" y="4671481"/>
            <a:ext cx="1280160" cy="523220"/>
          </a:xfrm>
          <a:prstGeom prst="rect">
            <a:avLst/>
          </a:prstGeom>
          <a:noFill/>
        </p:spPr>
        <p:txBody>
          <a:bodyPr wrap="square">
            <a:spAutoFit/>
          </a:bodyPr>
          <a:lstStyle/>
          <a:p>
            <a:pPr algn="ctr" defTabSz="932472" fontAlgn="base">
              <a:spcBef>
                <a:spcPct val="0"/>
              </a:spcBef>
              <a:spcAft>
                <a:spcPct val="0"/>
              </a:spcAft>
            </a:pPr>
            <a:r>
              <a:rPr lang="en-US" sz="1400">
                <a:solidFill>
                  <a:schemeClr val="accent1"/>
                </a:solidFill>
                <a:latin typeface="+mj-lt"/>
                <a:ea typeface="Segoe UI" pitchFamily="34" charset="0"/>
                <a:cs typeface="Segoe UI" pitchFamily="34" charset="0"/>
              </a:rPr>
              <a:t>Intelligent Performance</a:t>
            </a:r>
          </a:p>
        </p:txBody>
      </p:sp>
      <p:sp>
        <p:nvSpPr>
          <p:cNvPr id="296" name="TextBox 295">
            <a:extLst>
              <a:ext uri="{FF2B5EF4-FFF2-40B4-BE49-F238E27FC236}">
                <a16:creationId xmlns:a16="http://schemas.microsoft.com/office/drawing/2014/main" id="{CB77774D-87A4-44B9-AFE1-A5ED2A46BC6A}"/>
              </a:ext>
            </a:extLst>
          </p:cNvPr>
          <p:cNvSpPr txBox="1"/>
          <p:nvPr/>
        </p:nvSpPr>
        <p:spPr>
          <a:xfrm>
            <a:off x="5455855" y="4671481"/>
            <a:ext cx="1280160" cy="523220"/>
          </a:xfrm>
          <a:prstGeom prst="rect">
            <a:avLst/>
          </a:prstGeom>
          <a:noFill/>
        </p:spPr>
        <p:txBody>
          <a:bodyPr wrap="square">
            <a:spAutoFit/>
          </a:bodyPr>
          <a:lstStyle/>
          <a:p>
            <a:pPr algn="ctr" defTabSz="932472" fontAlgn="base">
              <a:spcBef>
                <a:spcPct val="0"/>
              </a:spcBef>
              <a:spcAft>
                <a:spcPct val="0"/>
              </a:spcAft>
            </a:pPr>
            <a:r>
              <a:rPr lang="en-US" sz="1400" dirty="0">
                <a:solidFill>
                  <a:schemeClr val="accent1"/>
                </a:solidFill>
                <a:latin typeface="+mj-lt"/>
                <a:ea typeface="Segoe UI" pitchFamily="34" charset="0"/>
                <a:cs typeface="Segoe UI" pitchFamily="34" charset="0"/>
              </a:rPr>
              <a:t>Optimize cost</a:t>
            </a:r>
          </a:p>
        </p:txBody>
      </p:sp>
      <p:sp>
        <p:nvSpPr>
          <p:cNvPr id="297" name="TextBox 296">
            <a:extLst>
              <a:ext uri="{FF2B5EF4-FFF2-40B4-BE49-F238E27FC236}">
                <a16:creationId xmlns:a16="http://schemas.microsoft.com/office/drawing/2014/main" id="{C96507E4-5B84-4CD3-9220-B7E78276F2E5}"/>
              </a:ext>
            </a:extLst>
          </p:cNvPr>
          <p:cNvSpPr txBox="1"/>
          <p:nvPr/>
        </p:nvSpPr>
        <p:spPr>
          <a:xfrm>
            <a:off x="7206010" y="4671481"/>
            <a:ext cx="1473966" cy="523220"/>
          </a:xfrm>
          <a:prstGeom prst="rect">
            <a:avLst/>
          </a:prstGeom>
          <a:noFill/>
        </p:spPr>
        <p:txBody>
          <a:bodyPr wrap="square">
            <a:spAutoFit/>
          </a:bodyPr>
          <a:lstStyle/>
          <a:p>
            <a:pPr algn="ctr" defTabSz="932472" fontAlgn="base">
              <a:spcBef>
                <a:spcPct val="0"/>
              </a:spcBef>
              <a:spcAft>
                <a:spcPct val="0"/>
              </a:spcAft>
            </a:pPr>
            <a:r>
              <a:rPr lang="en-US" sz="1400">
                <a:solidFill>
                  <a:schemeClr val="accent1"/>
                </a:solidFill>
                <a:latin typeface="+mj-lt"/>
                <a:ea typeface="Segoe UI" pitchFamily="34" charset="0"/>
                <a:cs typeface="Segoe UI" pitchFamily="34" charset="0"/>
              </a:rPr>
              <a:t>High Availability</a:t>
            </a:r>
          </a:p>
        </p:txBody>
      </p:sp>
      <p:sp>
        <p:nvSpPr>
          <p:cNvPr id="298" name="TextBox 297">
            <a:extLst>
              <a:ext uri="{FF2B5EF4-FFF2-40B4-BE49-F238E27FC236}">
                <a16:creationId xmlns:a16="http://schemas.microsoft.com/office/drawing/2014/main" id="{DEB790EB-7ADB-49C5-89BC-D6D9018DC628}"/>
              </a:ext>
            </a:extLst>
          </p:cNvPr>
          <p:cNvSpPr txBox="1"/>
          <p:nvPr/>
        </p:nvSpPr>
        <p:spPr>
          <a:xfrm>
            <a:off x="9149971" y="4671481"/>
            <a:ext cx="1280160" cy="523220"/>
          </a:xfrm>
          <a:prstGeom prst="rect">
            <a:avLst/>
          </a:prstGeom>
          <a:noFill/>
        </p:spPr>
        <p:txBody>
          <a:bodyPr wrap="square">
            <a:spAutoFit/>
          </a:bodyPr>
          <a:lstStyle/>
          <a:p>
            <a:pPr algn="ctr" defTabSz="932472" fontAlgn="base">
              <a:spcBef>
                <a:spcPct val="0"/>
              </a:spcBef>
              <a:spcAft>
                <a:spcPct val="0"/>
              </a:spcAft>
            </a:pPr>
            <a:r>
              <a:rPr lang="en-US" sz="1400">
                <a:solidFill>
                  <a:schemeClr val="accent1"/>
                </a:solidFill>
                <a:latin typeface="+mj-lt"/>
                <a:ea typeface="Segoe UI" pitchFamily="34" charset="0"/>
                <a:cs typeface="Segoe UI" pitchFamily="34" charset="0"/>
              </a:rPr>
              <a:t>Maximum control</a:t>
            </a:r>
          </a:p>
        </p:txBody>
      </p:sp>
      <p:grpSp>
        <p:nvGrpSpPr>
          <p:cNvPr id="299" name="Group 298">
            <a:extLst>
              <a:ext uri="{FF2B5EF4-FFF2-40B4-BE49-F238E27FC236}">
                <a16:creationId xmlns:a16="http://schemas.microsoft.com/office/drawing/2014/main" id="{9B35A9E4-CC35-4B7A-AC4B-47CAA10EC015}"/>
              </a:ext>
              <a:ext uri="{C183D7F6-B498-43B3-948B-1728B52AA6E4}">
                <adec:decorative xmlns:adec="http://schemas.microsoft.com/office/drawing/2017/decorative" val="1"/>
              </a:ext>
            </a:extLst>
          </p:cNvPr>
          <p:cNvGrpSpPr/>
          <p:nvPr/>
        </p:nvGrpSpPr>
        <p:grpSpPr>
          <a:xfrm>
            <a:off x="1783044" y="3247564"/>
            <a:ext cx="2875260" cy="517174"/>
            <a:chOff x="1783044" y="3290708"/>
            <a:chExt cx="2875260" cy="517174"/>
          </a:xfrm>
        </p:grpSpPr>
        <p:sp>
          <p:nvSpPr>
            <p:cNvPr id="300" name="TextBox 299">
              <a:extLst>
                <a:ext uri="{FF2B5EF4-FFF2-40B4-BE49-F238E27FC236}">
                  <a16:creationId xmlns:a16="http://schemas.microsoft.com/office/drawing/2014/main" id="{31B8BC74-DC63-4E72-A0A2-3F9B829DAD06}"/>
                </a:ext>
              </a:extLst>
            </p:cNvPr>
            <p:cNvSpPr txBox="1"/>
            <p:nvPr/>
          </p:nvSpPr>
          <p:spPr>
            <a:xfrm>
              <a:off x="1783044" y="3290708"/>
              <a:ext cx="2875260" cy="430887"/>
            </a:xfrm>
            <a:prstGeom prst="rect">
              <a:avLst/>
            </a:prstGeom>
            <a:noFill/>
          </p:spPr>
          <p:txBody>
            <a:bodyPr wrap="square" lIns="0" tIns="0" rIns="0" bIns="0">
              <a:spAutoFit/>
            </a:bodyPr>
            <a:lstStyle/>
            <a:p>
              <a:pPr defTabSz="932472" fontAlgn="base">
                <a:spcBef>
                  <a:spcPct val="0"/>
                </a:spcBef>
                <a:spcAft>
                  <a:spcPct val="0"/>
                </a:spcAft>
              </a:pPr>
              <a:r>
                <a:rPr lang="en-US" sz="1400">
                  <a:solidFill>
                    <a:schemeClr val="accent1"/>
                  </a:solidFill>
                  <a:latin typeface="+mj-lt"/>
                  <a:ea typeface="Segoe UI" pitchFamily="34" charset="0"/>
                  <a:cs typeface="Segoe UI" pitchFamily="34" charset="0"/>
                </a:rPr>
                <a:t>Integrated with </a:t>
              </a:r>
              <a:br>
                <a:rPr lang="en-US" sz="1400">
                  <a:solidFill>
                    <a:schemeClr val="accent1"/>
                  </a:solidFill>
                  <a:latin typeface="+mj-lt"/>
                  <a:ea typeface="Segoe UI" pitchFamily="34" charset="0"/>
                  <a:cs typeface="Segoe UI" pitchFamily="34" charset="0"/>
                </a:rPr>
              </a:br>
              <a:r>
                <a:rPr lang="en-US" sz="1400">
                  <a:solidFill>
                    <a:schemeClr val="accent1"/>
                  </a:solidFill>
                  <a:latin typeface="+mj-lt"/>
                  <a:ea typeface="Segoe UI" pitchFamily="34" charset="0"/>
                  <a:cs typeface="Segoe UI" pitchFamily="34" charset="0"/>
                </a:rPr>
                <a:t>Azure data ecosystem</a:t>
              </a:r>
            </a:p>
          </p:txBody>
        </p:sp>
        <p:cxnSp>
          <p:nvCxnSpPr>
            <p:cNvPr id="301" name="Straight Connector 300">
              <a:extLst>
                <a:ext uri="{FF2B5EF4-FFF2-40B4-BE49-F238E27FC236}">
                  <a16:creationId xmlns:a16="http://schemas.microsoft.com/office/drawing/2014/main" id="{0ECC8548-84C0-43A7-831A-B51F6E15DFBD}"/>
                </a:ext>
              </a:extLst>
            </p:cNvPr>
            <p:cNvCxnSpPr>
              <a:cxnSpLocks/>
            </p:cNvCxnSpPr>
            <p:nvPr/>
          </p:nvCxnSpPr>
          <p:spPr>
            <a:xfrm>
              <a:off x="1783044" y="3807882"/>
              <a:ext cx="2722028"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02" name="Group 89">
            <a:extLst>
              <a:ext uri="{FF2B5EF4-FFF2-40B4-BE49-F238E27FC236}">
                <a16:creationId xmlns:a16="http://schemas.microsoft.com/office/drawing/2014/main" id="{F6176DF6-EF85-445C-A92B-5884C77804CE}"/>
              </a:ext>
              <a:ext uri="{C183D7F6-B498-43B3-948B-1728B52AA6E4}">
                <adec:decorative xmlns:adec="http://schemas.microsoft.com/office/drawing/2017/decorative" val="1"/>
              </a:ext>
            </a:extLst>
          </p:cNvPr>
          <p:cNvGrpSpPr>
            <a:grpSpLocks noChangeAspect="1"/>
          </p:cNvGrpSpPr>
          <p:nvPr/>
        </p:nvGrpSpPr>
        <p:grpSpPr bwMode="auto">
          <a:xfrm>
            <a:off x="2804445" y="1923412"/>
            <a:ext cx="430074" cy="381560"/>
            <a:chOff x="3403" y="1006"/>
            <a:chExt cx="328" cy="291"/>
          </a:xfrm>
          <a:solidFill>
            <a:srgbClr val="50E6FF"/>
          </a:solidFill>
        </p:grpSpPr>
        <p:sp>
          <p:nvSpPr>
            <p:cNvPr id="303" name="Freeform 90">
              <a:extLst>
                <a:ext uri="{FF2B5EF4-FFF2-40B4-BE49-F238E27FC236}">
                  <a16:creationId xmlns:a16="http://schemas.microsoft.com/office/drawing/2014/main" id="{D25BA46A-3C66-48B5-9870-F1F00F040665}"/>
                </a:ext>
              </a:extLst>
            </p:cNvPr>
            <p:cNvSpPr>
              <a:spLocks/>
            </p:cNvSpPr>
            <p:nvPr/>
          </p:nvSpPr>
          <p:spPr bwMode="auto">
            <a:xfrm>
              <a:off x="3403" y="1006"/>
              <a:ext cx="291" cy="291"/>
            </a:xfrm>
            <a:custGeom>
              <a:avLst/>
              <a:gdLst>
                <a:gd name="T0" fmla="*/ 1276 w 1276"/>
                <a:gd name="T1" fmla="*/ 720 h 1276"/>
                <a:gd name="T2" fmla="*/ 720 w 1276"/>
                <a:gd name="T3" fmla="*/ 1276 h 1276"/>
                <a:gd name="T4" fmla="*/ 150 w 1276"/>
                <a:gd name="T5" fmla="*/ 706 h 1276"/>
                <a:gd name="T6" fmla="*/ 150 w 1276"/>
                <a:gd name="T7" fmla="*/ 163 h 1276"/>
                <a:gd name="T8" fmla="*/ 163 w 1276"/>
                <a:gd name="T9" fmla="*/ 150 h 1276"/>
                <a:gd name="T10" fmla="*/ 706 w 1276"/>
                <a:gd name="T11" fmla="*/ 150 h 1276"/>
                <a:gd name="T12" fmla="*/ 1276 w 1276"/>
                <a:gd name="T13" fmla="*/ 720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1276" y="720"/>
                  </a:moveTo>
                  <a:cubicBezTo>
                    <a:pt x="720" y="1276"/>
                    <a:pt x="720" y="1276"/>
                    <a:pt x="720" y="1276"/>
                  </a:cubicBezTo>
                  <a:cubicBezTo>
                    <a:pt x="150" y="706"/>
                    <a:pt x="150" y="706"/>
                    <a:pt x="150" y="706"/>
                  </a:cubicBezTo>
                  <a:cubicBezTo>
                    <a:pt x="0" y="556"/>
                    <a:pt x="0" y="313"/>
                    <a:pt x="150" y="163"/>
                  </a:cubicBezTo>
                  <a:cubicBezTo>
                    <a:pt x="163" y="150"/>
                    <a:pt x="163" y="150"/>
                    <a:pt x="163" y="150"/>
                  </a:cubicBezTo>
                  <a:cubicBezTo>
                    <a:pt x="313" y="0"/>
                    <a:pt x="556" y="0"/>
                    <a:pt x="706" y="150"/>
                  </a:cubicBezTo>
                  <a:lnTo>
                    <a:pt x="1276" y="7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91">
              <a:extLst>
                <a:ext uri="{FF2B5EF4-FFF2-40B4-BE49-F238E27FC236}">
                  <a16:creationId xmlns:a16="http://schemas.microsoft.com/office/drawing/2014/main" id="{E514F618-578C-4748-961B-279E30E4B71D}"/>
                </a:ext>
              </a:extLst>
            </p:cNvPr>
            <p:cNvSpPr>
              <a:spLocks/>
            </p:cNvSpPr>
            <p:nvPr/>
          </p:nvSpPr>
          <p:spPr bwMode="auto">
            <a:xfrm>
              <a:off x="3440" y="1006"/>
              <a:ext cx="291" cy="291"/>
            </a:xfrm>
            <a:custGeom>
              <a:avLst/>
              <a:gdLst>
                <a:gd name="T0" fmla="*/ 556 w 1276"/>
                <a:gd name="T1" fmla="*/ 1276 h 1276"/>
                <a:gd name="T2" fmla="*/ 0 w 1276"/>
                <a:gd name="T3" fmla="*/ 720 h 1276"/>
                <a:gd name="T4" fmla="*/ 570 w 1276"/>
                <a:gd name="T5" fmla="*/ 150 h 1276"/>
                <a:gd name="T6" fmla="*/ 1113 w 1276"/>
                <a:gd name="T7" fmla="*/ 150 h 1276"/>
                <a:gd name="T8" fmla="*/ 1126 w 1276"/>
                <a:gd name="T9" fmla="*/ 163 h 1276"/>
                <a:gd name="T10" fmla="*/ 1126 w 1276"/>
                <a:gd name="T11" fmla="*/ 706 h 1276"/>
                <a:gd name="T12" fmla="*/ 556 w 1276"/>
                <a:gd name="T13" fmla="*/ 1276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556" y="1276"/>
                  </a:moveTo>
                  <a:cubicBezTo>
                    <a:pt x="0" y="720"/>
                    <a:pt x="0" y="720"/>
                    <a:pt x="0" y="720"/>
                  </a:cubicBezTo>
                  <a:cubicBezTo>
                    <a:pt x="570" y="150"/>
                    <a:pt x="570" y="150"/>
                    <a:pt x="570" y="150"/>
                  </a:cubicBezTo>
                  <a:cubicBezTo>
                    <a:pt x="720" y="0"/>
                    <a:pt x="963" y="0"/>
                    <a:pt x="1113" y="150"/>
                  </a:cubicBezTo>
                  <a:cubicBezTo>
                    <a:pt x="1126" y="163"/>
                    <a:pt x="1126" y="163"/>
                    <a:pt x="1126" y="163"/>
                  </a:cubicBezTo>
                  <a:cubicBezTo>
                    <a:pt x="1276" y="313"/>
                    <a:pt x="1276" y="556"/>
                    <a:pt x="1126" y="706"/>
                  </a:cubicBezTo>
                  <a:lnTo>
                    <a:pt x="556" y="1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5" name="Group 135">
            <a:extLst>
              <a:ext uri="{FF2B5EF4-FFF2-40B4-BE49-F238E27FC236}">
                <a16:creationId xmlns:a16="http://schemas.microsoft.com/office/drawing/2014/main" id="{303148C6-0701-4E1B-9511-73ED28980F31}"/>
              </a:ext>
              <a:ext uri="{C183D7F6-B498-43B3-948B-1728B52AA6E4}">
                <adec:decorative xmlns:adec="http://schemas.microsoft.com/office/drawing/2017/decorative" val="1"/>
              </a:ext>
            </a:extLst>
          </p:cNvPr>
          <p:cNvGrpSpPr>
            <a:grpSpLocks noChangeAspect="1"/>
          </p:cNvGrpSpPr>
          <p:nvPr/>
        </p:nvGrpSpPr>
        <p:grpSpPr bwMode="auto">
          <a:xfrm>
            <a:off x="1176959" y="2970178"/>
            <a:ext cx="312" cy="259"/>
            <a:chOff x="2204" y="1026"/>
            <a:chExt cx="312" cy="259"/>
          </a:xfrm>
        </p:grpSpPr>
        <p:sp>
          <p:nvSpPr>
            <p:cNvPr id="306" name="Freeform 136">
              <a:extLst>
                <a:ext uri="{FF2B5EF4-FFF2-40B4-BE49-F238E27FC236}">
                  <a16:creationId xmlns:a16="http://schemas.microsoft.com/office/drawing/2014/main" id="{7606CE5E-74CF-4A7C-B1B3-7B906C3A8176}"/>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7" name="Freeform 137">
              <a:extLst>
                <a:ext uri="{FF2B5EF4-FFF2-40B4-BE49-F238E27FC236}">
                  <a16:creationId xmlns:a16="http://schemas.microsoft.com/office/drawing/2014/main" id="{E6025B0C-2463-402B-8CAF-F47E308C8B5D}"/>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8" name="Freeform 138">
              <a:extLst>
                <a:ext uri="{FF2B5EF4-FFF2-40B4-BE49-F238E27FC236}">
                  <a16:creationId xmlns:a16="http://schemas.microsoft.com/office/drawing/2014/main" id="{63DEA5B9-DBDD-4E81-8D96-BEC610F857CD}"/>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9" name="Freeform 139">
              <a:extLst>
                <a:ext uri="{FF2B5EF4-FFF2-40B4-BE49-F238E27FC236}">
                  <a16:creationId xmlns:a16="http://schemas.microsoft.com/office/drawing/2014/main" id="{4FB5F120-504F-4225-A10F-FEEFBB60D83B}"/>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0" name="Freeform 140">
              <a:extLst>
                <a:ext uri="{FF2B5EF4-FFF2-40B4-BE49-F238E27FC236}">
                  <a16:creationId xmlns:a16="http://schemas.microsoft.com/office/drawing/2014/main" id="{2A963E18-CD9B-4749-B9B2-7B556F4B00B4}"/>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1" name="Freeform 141">
              <a:extLst>
                <a:ext uri="{FF2B5EF4-FFF2-40B4-BE49-F238E27FC236}">
                  <a16:creationId xmlns:a16="http://schemas.microsoft.com/office/drawing/2014/main" id="{59FED879-D13A-4FC5-ADDE-CED7CC0A340F}"/>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2" name="Oval 142">
              <a:extLst>
                <a:ext uri="{FF2B5EF4-FFF2-40B4-BE49-F238E27FC236}">
                  <a16:creationId xmlns:a16="http://schemas.microsoft.com/office/drawing/2014/main" id="{5B17B626-319F-4B5B-B059-5C8184401D28}"/>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3" name="Freeform 143">
              <a:extLst>
                <a:ext uri="{FF2B5EF4-FFF2-40B4-BE49-F238E27FC236}">
                  <a16:creationId xmlns:a16="http://schemas.microsoft.com/office/drawing/2014/main" id="{741E1C76-961D-4416-A335-7180B207AF14}"/>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14" name="Group 84">
            <a:extLst>
              <a:ext uri="{FF2B5EF4-FFF2-40B4-BE49-F238E27FC236}">
                <a16:creationId xmlns:a16="http://schemas.microsoft.com/office/drawing/2014/main" id="{F62DFCCA-15AA-4C41-B2B1-C73D0C083459}"/>
              </a:ext>
              <a:ext uri="{C183D7F6-B498-43B3-948B-1728B52AA6E4}">
                <adec:decorative xmlns:adec="http://schemas.microsoft.com/office/drawing/2017/decorative" val="1"/>
              </a:ext>
            </a:extLst>
          </p:cNvPr>
          <p:cNvGrpSpPr>
            <a:grpSpLocks noChangeAspect="1"/>
          </p:cNvGrpSpPr>
          <p:nvPr/>
        </p:nvGrpSpPr>
        <p:grpSpPr bwMode="auto">
          <a:xfrm>
            <a:off x="9615983" y="4315106"/>
            <a:ext cx="348136" cy="383810"/>
            <a:chOff x="5822" y="999"/>
            <a:chExt cx="283" cy="312"/>
          </a:xfrm>
        </p:grpSpPr>
        <p:sp>
          <p:nvSpPr>
            <p:cNvPr id="315" name="AutoShape 83">
              <a:extLst>
                <a:ext uri="{FF2B5EF4-FFF2-40B4-BE49-F238E27FC236}">
                  <a16:creationId xmlns:a16="http://schemas.microsoft.com/office/drawing/2014/main" id="{69EF4A37-2A75-4F7F-9173-BFEEBC230E57}"/>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Rectangle 85">
              <a:extLst>
                <a:ext uri="{FF2B5EF4-FFF2-40B4-BE49-F238E27FC236}">
                  <a16:creationId xmlns:a16="http://schemas.microsoft.com/office/drawing/2014/main" id="{1940F56A-914F-4F68-BCC0-5F0C3B563FEA}"/>
                </a:ext>
              </a:extLst>
            </p:cNvPr>
            <p:cNvSpPr>
              <a:spLocks noChangeArrowheads="1"/>
            </p:cNvSpPr>
            <p:nvPr/>
          </p:nvSpPr>
          <p:spPr bwMode="auto">
            <a:xfrm>
              <a:off x="5849" y="999"/>
              <a:ext cx="5" cy="312"/>
            </a:xfrm>
            <a:prstGeom prst="rect">
              <a:avLst/>
            </a:prstGeom>
            <a:solidFill>
              <a:srgbClr val="0078D4"/>
            </a:solidFill>
            <a:ln w="9525">
              <a:solidFill>
                <a:schemeClr val="accent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86">
              <a:extLst>
                <a:ext uri="{FF2B5EF4-FFF2-40B4-BE49-F238E27FC236}">
                  <a16:creationId xmlns:a16="http://schemas.microsoft.com/office/drawing/2014/main" id="{CC5A5FA6-4A14-43A8-A695-8ABBF3842F1A}"/>
                </a:ext>
              </a:extLst>
            </p:cNvPr>
            <p:cNvSpPr>
              <a:spLocks noChangeArrowheads="1"/>
            </p:cNvSpPr>
            <p:nvPr/>
          </p:nvSpPr>
          <p:spPr bwMode="auto">
            <a:xfrm>
              <a:off x="5961" y="999"/>
              <a:ext cx="5" cy="312"/>
            </a:xfrm>
            <a:prstGeom prst="rect">
              <a:avLst/>
            </a:prstGeom>
            <a:solidFill>
              <a:srgbClr val="0078D4"/>
            </a:solidFill>
            <a:ln w="9525">
              <a:solidFill>
                <a:schemeClr val="accent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87">
              <a:extLst>
                <a:ext uri="{FF2B5EF4-FFF2-40B4-BE49-F238E27FC236}">
                  <a16:creationId xmlns:a16="http://schemas.microsoft.com/office/drawing/2014/main" id="{9AC8E4D8-E8BF-4839-B0C5-4597B7909DA6}"/>
                </a:ext>
              </a:extLst>
            </p:cNvPr>
            <p:cNvSpPr>
              <a:spLocks noChangeArrowheads="1"/>
            </p:cNvSpPr>
            <p:nvPr/>
          </p:nvSpPr>
          <p:spPr bwMode="auto">
            <a:xfrm>
              <a:off x="6073" y="999"/>
              <a:ext cx="5" cy="312"/>
            </a:xfrm>
            <a:prstGeom prst="rect">
              <a:avLst/>
            </a:prstGeom>
            <a:solidFill>
              <a:srgbClr val="0078D4"/>
            </a:solidFill>
            <a:ln w="9525">
              <a:solidFill>
                <a:schemeClr val="accent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Oval 88">
              <a:extLst>
                <a:ext uri="{FF2B5EF4-FFF2-40B4-BE49-F238E27FC236}">
                  <a16:creationId xmlns:a16="http://schemas.microsoft.com/office/drawing/2014/main" id="{2DE741B6-CBE0-43B0-9CDF-E44AF31796EF}"/>
                </a:ext>
              </a:extLst>
            </p:cNvPr>
            <p:cNvSpPr>
              <a:spLocks noChangeArrowheads="1"/>
            </p:cNvSpPr>
            <p:nvPr/>
          </p:nvSpPr>
          <p:spPr bwMode="auto">
            <a:xfrm>
              <a:off x="5822" y="1062"/>
              <a:ext cx="59" cy="5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Oval 89">
              <a:extLst>
                <a:ext uri="{FF2B5EF4-FFF2-40B4-BE49-F238E27FC236}">
                  <a16:creationId xmlns:a16="http://schemas.microsoft.com/office/drawing/2014/main" id="{7665AFB2-A797-41C7-A7B9-1A9B3677DDC3}"/>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Oval 90">
              <a:extLst>
                <a:ext uri="{FF2B5EF4-FFF2-40B4-BE49-F238E27FC236}">
                  <a16:creationId xmlns:a16="http://schemas.microsoft.com/office/drawing/2014/main" id="{B707E205-CE4E-435C-A232-A975BE8F71E5}"/>
                </a:ext>
              </a:extLst>
            </p:cNvPr>
            <p:cNvSpPr>
              <a:spLocks noChangeArrowheads="1"/>
            </p:cNvSpPr>
            <p:nvPr/>
          </p:nvSpPr>
          <p:spPr bwMode="auto">
            <a:xfrm>
              <a:off x="6046" y="1048"/>
              <a:ext cx="59"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2" name="Group 321">
            <a:extLst>
              <a:ext uri="{FF2B5EF4-FFF2-40B4-BE49-F238E27FC236}">
                <a16:creationId xmlns:a16="http://schemas.microsoft.com/office/drawing/2014/main" id="{185A19F9-846D-4D69-A9CF-894C43AF95FC}"/>
              </a:ext>
              <a:ext uri="{C183D7F6-B498-43B3-948B-1728B52AA6E4}">
                <adec:decorative xmlns:adec="http://schemas.microsoft.com/office/drawing/2017/decorative" val="1"/>
              </a:ext>
            </a:extLst>
          </p:cNvPr>
          <p:cNvGrpSpPr/>
          <p:nvPr/>
        </p:nvGrpSpPr>
        <p:grpSpPr>
          <a:xfrm>
            <a:off x="2209807" y="4305919"/>
            <a:ext cx="383939" cy="364573"/>
            <a:chOff x="-1989048" y="5201122"/>
            <a:chExt cx="1141524" cy="1083945"/>
          </a:xfrm>
        </p:grpSpPr>
        <p:sp>
          <p:nvSpPr>
            <p:cNvPr id="323" name="Rectangle 322">
              <a:extLst>
                <a:ext uri="{FF2B5EF4-FFF2-40B4-BE49-F238E27FC236}">
                  <a16:creationId xmlns:a16="http://schemas.microsoft.com/office/drawing/2014/main" id="{DD5F1F53-B29D-41F3-AE46-857EFC359FB9}"/>
                </a:ext>
              </a:extLst>
            </p:cNvPr>
            <p:cNvSpPr/>
            <p:nvPr/>
          </p:nvSpPr>
          <p:spPr bwMode="auto">
            <a:xfrm rot="2700000">
              <a:off x="-1619202" y="5507491"/>
              <a:ext cx="530430" cy="439911"/>
            </a:xfrm>
            <a:prstGeom prst="rect">
              <a:avLst/>
            </a:pr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4" name="Rectangle 323">
              <a:extLst>
                <a:ext uri="{FF2B5EF4-FFF2-40B4-BE49-F238E27FC236}">
                  <a16:creationId xmlns:a16="http://schemas.microsoft.com/office/drawing/2014/main" id="{04049DB4-E584-4A74-A7C3-F875DEB842BF}"/>
                </a:ext>
              </a:extLst>
            </p:cNvPr>
            <p:cNvSpPr/>
            <p:nvPr/>
          </p:nvSpPr>
          <p:spPr bwMode="auto">
            <a:xfrm rot="2700000">
              <a:off x="-1848183" y="5494739"/>
              <a:ext cx="771271" cy="502766"/>
            </a:xfrm>
            <a:prstGeom prst="rect">
              <a:avLst/>
            </a:pr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5" name="Freeform 55">
              <a:extLst>
                <a:ext uri="{FF2B5EF4-FFF2-40B4-BE49-F238E27FC236}">
                  <a16:creationId xmlns:a16="http://schemas.microsoft.com/office/drawing/2014/main" id="{01B45139-E353-4616-8B1D-5DBF22D8AF46}"/>
                </a:ext>
              </a:extLst>
            </p:cNvPr>
            <p:cNvSpPr/>
            <p:nvPr/>
          </p:nvSpPr>
          <p:spPr>
            <a:xfrm>
              <a:off x="-1983456" y="5206767"/>
              <a:ext cx="472761" cy="497743"/>
            </a:xfrm>
            <a:custGeom>
              <a:avLst/>
              <a:gdLst>
                <a:gd name="connsiteX0" fmla="*/ 58762 w 254638"/>
                <a:gd name="connsiteY0" fmla="*/ 268094 h 268094"/>
                <a:gd name="connsiteX1" fmla="*/ 1929 w 254638"/>
                <a:gd name="connsiteY1" fmla="*/ 210456 h 268094"/>
                <a:gd name="connsiteX2" fmla="*/ 1929 w 254638"/>
                <a:gd name="connsiteY2" fmla="*/ 200458 h 268094"/>
                <a:gd name="connsiteX3" fmla="*/ 198039 w 254638"/>
                <a:gd name="connsiteY3" fmla="*/ 2018 h 268094"/>
                <a:gd name="connsiteX4" fmla="*/ 207862 w 254638"/>
                <a:gd name="connsiteY4" fmla="*/ 2018 h 268094"/>
                <a:gd name="connsiteX5" fmla="*/ 254639 w 254638"/>
                <a:gd name="connsiteY5" fmla="*/ 49069 h 26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638" h="268094">
                  <a:moveTo>
                    <a:pt x="58762" y="268094"/>
                  </a:moveTo>
                  <a:lnTo>
                    <a:pt x="1929" y="210456"/>
                  </a:lnTo>
                  <a:cubicBezTo>
                    <a:pt x="-643" y="207625"/>
                    <a:pt x="-643" y="203289"/>
                    <a:pt x="1929" y="200458"/>
                  </a:cubicBezTo>
                  <a:lnTo>
                    <a:pt x="198039" y="2018"/>
                  </a:lnTo>
                  <a:cubicBezTo>
                    <a:pt x="200767" y="-673"/>
                    <a:pt x="205134" y="-673"/>
                    <a:pt x="207862" y="2018"/>
                  </a:cubicBezTo>
                  <a:lnTo>
                    <a:pt x="254639" y="49069"/>
                  </a:lnTo>
                </a:path>
              </a:pathLst>
            </a:custGeom>
            <a:solidFill>
              <a:srgbClr val="50E6FF"/>
            </a:solidFill>
            <a:ln w="12700" cap="sq">
              <a:solidFill>
                <a:srgbClr val="EBEBEB"/>
              </a:solidFill>
              <a:prstDash val="solid"/>
              <a:miter/>
            </a:ln>
          </p:spPr>
          <p:txBody>
            <a:bodyPr rtlCol="0" anchor="ctr"/>
            <a:lstStyle/>
            <a:p>
              <a:endParaRPr lang="en-US"/>
            </a:p>
          </p:txBody>
        </p:sp>
        <p:sp>
          <p:nvSpPr>
            <p:cNvPr id="326" name="Freeform 45">
              <a:extLst>
                <a:ext uri="{FF2B5EF4-FFF2-40B4-BE49-F238E27FC236}">
                  <a16:creationId xmlns:a16="http://schemas.microsoft.com/office/drawing/2014/main" id="{3B677EF8-4785-4440-85F2-B6E74DC19563}"/>
                </a:ext>
              </a:extLst>
            </p:cNvPr>
            <p:cNvSpPr/>
            <p:nvPr/>
          </p:nvSpPr>
          <p:spPr>
            <a:xfrm>
              <a:off x="-1683521" y="5201122"/>
              <a:ext cx="835997" cy="775691"/>
            </a:xfrm>
            <a:custGeom>
              <a:avLst/>
              <a:gdLst>
                <a:gd name="connsiteX0" fmla="*/ 360650 w 450284"/>
                <a:gd name="connsiteY0" fmla="*/ 302424 h 417801"/>
                <a:gd name="connsiteX1" fmla="*/ 448355 w 450284"/>
                <a:gd name="connsiteY1" fmla="*/ 213497 h 417801"/>
                <a:gd name="connsiteX2" fmla="*/ 448355 w 450284"/>
                <a:gd name="connsiteY2" fmla="*/ 203498 h 417801"/>
                <a:gd name="connsiteX3" fmla="*/ 247334 w 450284"/>
                <a:gd name="connsiteY3" fmla="*/ 0 h 417801"/>
                <a:gd name="connsiteX4" fmla="*/ 247334 w 450284"/>
                <a:gd name="connsiteY4" fmla="*/ 0 h 417801"/>
                <a:gd name="connsiteX5" fmla="*/ 67712 w 450284"/>
                <a:gd name="connsiteY5" fmla="*/ 60579 h 417801"/>
                <a:gd name="connsiteX6" fmla="*/ 63502 w 450284"/>
                <a:gd name="connsiteY6" fmla="*/ 63873 h 417801"/>
                <a:gd name="connsiteX7" fmla="*/ 5032 w 450284"/>
                <a:gd name="connsiteY7" fmla="*/ 182560 h 417801"/>
                <a:gd name="connsiteX8" fmla="*/ 3 w 450284"/>
                <a:gd name="connsiteY8" fmla="*/ 208556 h 417801"/>
                <a:gd name="connsiteX9" fmla="*/ 11697 w 450284"/>
                <a:gd name="connsiteY9" fmla="*/ 238081 h 417801"/>
                <a:gd name="connsiteX10" fmla="*/ 40816 w 450284"/>
                <a:gd name="connsiteY10" fmla="*/ 249844 h 417801"/>
                <a:gd name="connsiteX11" fmla="*/ 102561 w 450284"/>
                <a:gd name="connsiteY11" fmla="*/ 187501 h 417801"/>
                <a:gd name="connsiteX12" fmla="*/ 102561 w 450284"/>
                <a:gd name="connsiteY12" fmla="*/ 187383 h 417801"/>
                <a:gd name="connsiteX13" fmla="*/ 164305 w 450284"/>
                <a:gd name="connsiteY13" fmla="*/ 124804 h 417801"/>
                <a:gd name="connsiteX14" fmla="*/ 164422 w 450284"/>
                <a:gd name="connsiteY14" fmla="*/ 124804 h 417801"/>
                <a:gd name="connsiteX15" fmla="*/ 195412 w 450284"/>
                <a:gd name="connsiteY15" fmla="*/ 135273 h 417801"/>
                <a:gd name="connsiteX16" fmla="*/ 399240 w 450284"/>
                <a:gd name="connsiteY16" fmla="*/ 341477 h 417801"/>
                <a:gd name="connsiteX17" fmla="*/ 401308 w 450284"/>
                <a:gd name="connsiteY17" fmla="*/ 403825 h 417801"/>
                <a:gd name="connsiteX18" fmla="*/ 339325 w 450284"/>
                <a:gd name="connsiteY18" fmla="*/ 405905 h 417801"/>
                <a:gd name="connsiteX19" fmla="*/ 337144 w 450284"/>
                <a:gd name="connsiteY19" fmla="*/ 403703 h 417801"/>
                <a:gd name="connsiteX20" fmla="*/ 301360 w 450284"/>
                <a:gd name="connsiteY20" fmla="*/ 367473 h 417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0284" h="417801">
                  <a:moveTo>
                    <a:pt x="360650" y="302424"/>
                  </a:moveTo>
                  <a:lnTo>
                    <a:pt x="448355" y="213497"/>
                  </a:lnTo>
                  <a:cubicBezTo>
                    <a:pt x="450927" y="210665"/>
                    <a:pt x="450927" y="206330"/>
                    <a:pt x="448355" y="203498"/>
                  </a:cubicBezTo>
                  <a:lnTo>
                    <a:pt x="247334" y="0"/>
                  </a:lnTo>
                  <a:lnTo>
                    <a:pt x="247334" y="0"/>
                  </a:lnTo>
                  <a:lnTo>
                    <a:pt x="67712" y="60579"/>
                  </a:lnTo>
                  <a:cubicBezTo>
                    <a:pt x="65964" y="61139"/>
                    <a:pt x="64472" y="62306"/>
                    <a:pt x="63502" y="63873"/>
                  </a:cubicBezTo>
                  <a:lnTo>
                    <a:pt x="5032" y="182560"/>
                  </a:lnTo>
                  <a:cubicBezTo>
                    <a:pt x="1684" y="190812"/>
                    <a:pt x="-25" y="199644"/>
                    <a:pt x="3" y="208556"/>
                  </a:cubicBezTo>
                  <a:cubicBezTo>
                    <a:pt x="-132" y="219566"/>
                    <a:pt x="4072" y="230181"/>
                    <a:pt x="11697" y="238081"/>
                  </a:cubicBezTo>
                  <a:cubicBezTo>
                    <a:pt x="19458" y="245748"/>
                    <a:pt x="29939" y="249983"/>
                    <a:pt x="40816" y="249844"/>
                  </a:cubicBezTo>
                  <a:cubicBezTo>
                    <a:pt x="74981" y="249779"/>
                    <a:pt x="102625" y="221867"/>
                    <a:pt x="102561" y="187501"/>
                  </a:cubicBezTo>
                  <a:cubicBezTo>
                    <a:pt x="102561" y="187462"/>
                    <a:pt x="102561" y="187422"/>
                    <a:pt x="102561" y="187383"/>
                  </a:cubicBezTo>
                  <a:cubicBezTo>
                    <a:pt x="102431" y="152952"/>
                    <a:pt x="130076" y="124935"/>
                    <a:pt x="164305" y="124804"/>
                  </a:cubicBezTo>
                  <a:cubicBezTo>
                    <a:pt x="164344" y="124804"/>
                    <a:pt x="164384" y="124804"/>
                    <a:pt x="164422" y="124804"/>
                  </a:cubicBezTo>
                  <a:cubicBezTo>
                    <a:pt x="175627" y="124707"/>
                    <a:pt x="186538" y="128393"/>
                    <a:pt x="195412" y="135273"/>
                  </a:cubicBezTo>
                  <a:lnTo>
                    <a:pt x="399240" y="341477"/>
                  </a:lnTo>
                  <a:cubicBezTo>
                    <a:pt x="416927" y="358119"/>
                    <a:pt x="417853" y="386034"/>
                    <a:pt x="401308" y="403825"/>
                  </a:cubicBezTo>
                  <a:cubicBezTo>
                    <a:pt x="384763" y="421615"/>
                    <a:pt x="357012" y="422547"/>
                    <a:pt x="339325" y="405905"/>
                  </a:cubicBezTo>
                  <a:cubicBezTo>
                    <a:pt x="338572" y="405197"/>
                    <a:pt x="337845" y="404463"/>
                    <a:pt x="337144" y="403703"/>
                  </a:cubicBezTo>
                  <a:lnTo>
                    <a:pt x="301360" y="367473"/>
                  </a:lnTo>
                </a:path>
              </a:pathLst>
            </a:custGeom>
            <a:solidFill>
              <a:schemeClr val="accent1"/>
            </a:solidFill>
            <a:ln w="12700" cap="sq">
              <a:solidFill>
                <a:srgbClr val="EBEBEB"/>
              </a:solidFill>
              <a:prstDash val="solid"/>
              <a:miter/>
            </a:ln>
          </p:spPr>
          <p:txBody>
            <a:bodyPr rtlCol="0" anchor="ctr"/>
            <a:lstStyle/>
            <a:p>
              <a:endParaRPr lang="en-US"/>
            </a:p>
          </p:txBody>
        </p:sp>
        <p:sp>
          <p:nvSpPr>
            <p:cNvPr id="327" name="Freeform 49">
              <a:extLst>
                <a:ext uri="{FF2B5EF4-FFF2-40B4-BE49-F238E27FC236}">
                  <a16:creationId xmlns:a16="http://schemas.microsoft.com/office/drawing/2014/main" id="{2F955FB3-4FD8-4792-8FDD-113B2730AF13}"/>
                </a:ext>
              </a:extLst>
            </p:cNvPr>
            <p:cNvSpPr/>
            <p:nvPr/>
          </p:nvSpPr>
          <p:spPr>
            <a:xfrm>
              <a:off x="-1472697" y="5999559"/>
              <a:ext cx="324836" cy="285508"/>
            </a:xfrm>
            <a:custGeom>
              <a:avLst/>
              <a:gdLst>
                <a:gd name="connsiteX0" fmla="*/ 0 w 174963"/>
                <a:gd name="connsiteY0" fmla="*/ 122569 h 153780"/>
                <a:gd name="connsiteX1" fmla="*/ 18009 w 174963"/>
                <a:gd name="connsiteY1" fmla="*/ 140802 h 153780"/>
                <a:gd name="connsiteX2" fmla="*/ 79363 w 174963"/>
                <a:gd name="connsiteY2" fmla="*/ 141195 h 153780"/>
                <a:gd name="connsiteX3" fmla="*/ 79754 w 174963"/>
                <a:gd name="connsiteY3" fmla="*/ 140802 h 153780"/>
                <a:gd name="connsiteX4" fmla="*/ 79754 w 174963"/>
                <a:gd name="connsiteY4" fmla="*/ 78223 h 153780"/>
                <a:gd name="connsiteX5" fmla="*/ 100335 w 174963"/>
                <a:gd name="connsiteY5" fmla="*/ 99044 h 153780"/>
                <a:gd name="connsiteX6" fmla="*/ 161356 w 174963"/>
                <a:gd name="connsiteY6" fmla="*/ 99772 h 153780"/>
                <a:gd name="connsiteX7" fmla="*/ 162080 w 174963"/>
                <a:gd name="connsiteY7" fmla="*/ 99044 h 153780"/>
                <a:gd name="connsiteX8" fmla="*/ 162159 w 174963"/>
                <a:gd name="connsiteY8" fmla="*/ 36661 h 153780"/>
                <a:gd name="connsiteX9" fmla="*/ 162080 w 174963"/>
                <a:gd name="connsiteY9" fmla="*/ 36583 h 153780"/>
                <a:gd name="connsiteX10" fmla="*/ 126063 w 174963"/>
                <a:gd name="connsiteY10" fmla="*/ 0 h 15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963" h="153780">
                  <a:moveTo>
                    <a:pt x="0" y="122569"/>
                  </a:moveTo>
                  <a:lnTo>
                    <a:pt x="18009" y="140802"/>
                  </a:lnTo>
                  <a:cubicBezTo>
                    <a:pt x="34844" y="157952"/>
                    <a:pt x="62313" y="158129"/>
                    <a:pt x="79363" y="141195"/>
                  </a:cubicBezTo>
                  <a:cubicBezTo>
                    <a:pt x="79494" y="141064"/>
                    <a:pt x="79624" y="140934"/>
                    <a:pt x="79754" y="140802"/>
                  </a:cubicBezTo>
                  <a:cubicBezTo>
                    <a:pt x="96817" y="123473"/>
                    <a:pt x="96817" y="95552"/>
                    <a:pt x="79754" y="78223"/>
                  </a:cubicBezTo>
                  <a:lnTo>
                    <a:pt x="100335" y="99044"/>
                  </a:lnTo>
                  <a:cubicBezTo>
                    <a:pt x="116986" y="116194"/>
                    <a:pt x="144305" y="116521"/>
                    <a:pt x="161356" y="99772"/>
                  </a:cubicBezTo>
                  <a:cubicBezTo>
                    <a:pt x="161601" y="99532"/>
                    <a:pt x="161842" y="99289"/>
                    <a:pt x="162080" y="99044"/>
                  </a:cubicBezTo>
                  <a:cubicBezTo>
                    <a:pt x="179227" y="81839"/>
                    <a:pt x="179263" y="53909"/>
                    <a:pt x="162159" y="36661"/>
                  </a:cubicBezTo>
                  <a:cubicBezTo>
                    <a:pt x="162133" y="36636"/>
                    <a:pt x="162106" y="36608"/>
                    <a:pt x="162080" y="36583"/>
                  </a:cubicBezTo>
                  <a:lnTo>
                    <a:pt x="126063" y="0"/>
                  </a:lnTo>
                </a:path>
              </a:pathLst>
            </a:custGeom>
            <a:solidFill>
              <a:srgbClr val="50E6FF"/>
            </a:solidFill>
            <a:ln w="12700" cap="sq">
              <a:solidFill>
                <a:srgbClr val="EBEBEB"/>
              </a:solidFill>
              <a:prstDash val="solid"/>
              <a:miter/>
            </a:ln>
          </p:spPr>
          <p:txBody>
            <a:bodyPr rtlCol="0" anchor="ctr"/>
            <a:lstStyle/>
            <a:p>
              <a:endParaRPr lang="en-US"/>
            </a:p>
          </p:txBody>
        </p:sp>
        <p:sp>
          <p:nvSpPr>
            <p:cNvPr id="328" name="Freeform 50">
              <a:extLst>
                <a:ext uri="{FF2B5EF4-FFF2-40B4-BE49-F238E27FC236}">
                  <a16:creationId xmlns:a16="http://schemas.microsoft.com/office/drawing/2014/main" id="{CF60DCB8-373D-43C2-BE52-F0B4B4205B43}"/>
                </a:ext>
              </a:extLst>
            </p:cNvPr>
            <p:cNvSpPr/>
            <p:nvPr/>
          </p:nvSpPr>
          <p:spPr>
            <a:xfrm>
              <a:off x="-1238650" y="5883374"/>
              <a:ext cx="205481" cy="208219"/>
            </a:xfrm>
            <a:custGeom>
              <a:avLst/>
              <a:gdLst>
                <a:gd name="connsiteX0" fmla="*/ 0 w 110676"/>
                <a:gd name="connsiteY0" fmla="*/ 62579 h 112150"/>
                <a:gd name="connsiteX1" fmla="*/ 36018 w 110676"/>
                <a:gd name="connsiteY1" fmla="*/ 99161 h 112150"/>
                <a:gd name="connsiteX2" fmla="*/ 97538 w 110676"/>
                <a:gd name="connsiteY2" fmla="*/ 99505 h 112150"/>
                <a:gd name="connsiteX3" fmla="*/ 97880 w 110676"/>
                <a:gd name="connsiteY3" fmla="*/ 99161 h 112150"/>
                <a:gd name="connsiteX4" fmla="*/ 97880 w 110676"/>
                <a:gd name="connsiteY4" fmla="*/ 36583 h 112150"/>
                <a:gd name="connsiteX5" fmla="*/ 61745 w 110676"/>
                <a:gd name="connsiteY5" fmla="*/ 0 h 11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76" h="112150">
                  <a:moveTo>
                    <a:pt x="0" y="62579"/>
                  </a:moveTo>
                  <a:lnTo>
                    <a:pt x="36018" y="99161"/>
                  </a:lnTo>
                  <a:cubicBezTo>
                    <a:pt x="52912" y="116345"/>
                    <a:pt x="80455" y="116499"/>
                    <a:pt x="97538" y="99505"/>
                  </a:cubicBezTo>
                  <a:cubicBezTo>
                    <a:pt x="97653" y="99391"/>
                    <a:pt x="97766" y="99277"/>
                    <a:pt x="97880" y="99161"/>
                  </a:cubicBezTo>
                  <a:cubicBezTo>
                    <a:pt x="114943" y="81832"/>
                    <a:pt x="114943" y="53912"/>
                    <a:pt x="97880" y="36583"/>
                  </a:cubicBezTo>
                  <a:lnTo>
                    <a:pt x="61745" y="0"/>
                  </a:lnTo>
                </a:path>
              </a:pathLst>
            </a:custGeom>
            <a:solidFill>
              <a:srgbClr val="50E6FF"/>
            </a:solidFill>
            <a:ln w="12700" cap="sq">
              <a:solidFill>
                <a:srgbClr val="EBEBEB"/>
              </a:solidFill>
              <a:prstDash val="solid"/>
              <a:miter/>
            </a:ln>
          </p:spPr>
          <p:txBody>
            <a:bodyPr rtlCol="0" anchor="ctr"/>
            <a:lstStyle/>
            <a:p>
              <a:endParaRPr lang="en-US"/>
            </a:p>
          </p:txBody>
        </p:sp>
        <p:sp>
          <p:nvSpPr>
            <p:cNvPr id="329" name="Freeform 46">
              <a:extLst>
                <a:ext uri="{FF2B5EF4-FFF2-40B4-BE49-F238E27FC236}">
                  <a16:creationId xmlns:a16="http://schemas.microsoft.com/office/drawing/2014/main" id="{177D3EA3-9956-41AB-AA26-60FE5B3644C7}"/>
                </a:ext>
              </a:extLst>
            </p:cNvPr>
            <p:cNvSpPr/>
            <p:nvPr/>
          </p:nvSpPr>
          <p:spPr>
            <a:xfrm>
              <a:off x="-1644925" y="6052972"/>
              <a:ext cx="229420" cy="232095"/>
            </a:xfrm>
            <a:custGeom>
              <a:avLst/>
              <a:gdLst>
                <a:gd name="connsiteX0" fmla="*/ 12894 w 123570"/>
                <a:gd name="connsiteY0" fmla="*/ 49454 h 125011"/>
                <a:gd name="connsiteX1" fmla="*/ 12863 w 123570"/>
                <a:gd name="connsiteY1" fmla="*/ 112002 h 125011"/>
                <a:gd name="connsiteX2" fmla="*/ 12894 w 123570"/>
                <a:gd name="connsiteY2" fmla="*/ 112032 h 125011"/>
                <a:gd name="connsiteX3" fmla="*/ 74248 w 123570"/>
                <a:gd name="connsiteY3" fmla="*/ 112425 h 125011"/>
                <a:gd name="connsiteX4" fmla="*/ 74638 w 123570"/>
                <a:gd name="connsiteY4" fmla="*/ 112032 h 125011"/>
                <a:gd name="connsiteX5" fmla="*/ 110773 w 123570"/>
                <a:gd name="connsiteY5" fmla="*/ 75567 h 125011"/>
                <a:gd name="connsiteX6" fmla="*/ 110773 w 123570"/>
                <a:gd name="connsiteY6" fmla="*/ 12989 h 125011"/>
                <a:gd name="connsiteX7" fmla="*/ 49253 w 123570"/>
                <a:gd name="connsiteY7" fmla="*/ 12645 h 125011"/>
                <a:gd name="connsiteX8" fmla="*/ 48911 w 123570"/>
                <a:gd name="connsiteY8" fmla="*/ 12989 h 12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70" h="125011">
                  <a:moveTo>
                    <a:pt x="12894" y="49454"/>
                  </a:moveTo>
                  <a:cubicBezTo>
                    <a:pt x="-4286" y="66718"/>
                    <a:pt x="-4299" y="94722"/>
                    <a:pt x="12863" y="112002"/>
                  </a:cubicBezTo>
                  <a:cubicBezTo>
                    <a:pt x="12874" y="112012"/>
                    <a:pt x="12883" y="112022"/>
                    <a:pt x="12894" y="112032"/>
                  </a:cubicBezTo>
                  <a:cubicBezTo>
                    <a:pt x="29728" y="129183"/>
                    <a:pt x="57198" y="129359"/>
                    <a:pt x="74248" y="112425"/>
                  </a:cubicBezTo>
                  <a:cubicBezTo>
                    <a:pt x="74379" y="112295"/>
                    <a:pt x="74509" y="112164"/>
                    <a:pt x="74638" y="112032"/>
                  </a:cubicBezTo>
                  <a:lnTo>
                    <a:pt x="110773" y="75567"/>
                  </a:lnTo>
                  <a:cubicBezTo>
                    <a:pt x="127836" y="58238"/>
                    <a:pt x="127836" y="30318"/>
                    <a:pt x="110773" y="12989"/>
                  </a:cubicBezTo>
                  <a:cubicBezTo>
                    <a:pt x="93879" y="-4194"/>
                    <a:pt x="66336" y="-4349"/>
                    <a:pt x="49253" y="12645"/>
                  </a:cubicBezTo>
                  <a:cubicBezTo>
                    <a:pt x="49138" y="12759"/>
                    <a:pt x="49025" y="12874"/>
                    <a:pt x="48911" y="12989"/>
                  </a:cubicBezTo>
                  <a:close/>
                </a:path>
              </a:pathLst>
            </a:custGeom>
            <a:solidFill>
              <a:srgbClr val="0078D4"/>
            </a:solidFill>
            <a:ln w="12700" cap="sq">
              <a:solidFill>
                <a:srgbClr val="EBEBEB"/>
              </a:solidFill>
              <a:prstDash val="solid"/>
              <a:miter/>
            </a:ln>
          </p:spPr>
          <p:txBody>
            <a:bodyPr rtlCol="0" anchor="ctr"/>
            <a:lstStyle/>
            <a:p>
              <a:endParaRPr lang="en-US"/>
            </a:p>
          </p:txBody>
        </p:sp>
        <p:sp>
          <p:nvSpPr>
            <p:cNvPr id="330" name="Freeform 47">
              <a:extLst>
                <a:ext uri="{FF2B5EF4-FFF2-40B4-BE49-F238E27FC236}">
                  <a16:creationId xmlns:a16="http://schemas.microsoft.com/office/drawing/2014/main" id="{AA4D9447-CFA3-4CC7-A58D-AB5EDB9C9822}"/>
                </a:ext>
              </a:extLst>
            </p:cNvPr>
            <p:cNvSpPr/>
            <p:nvPr/>
          </p:nvSpPr>
          <p:spPr>
            <a:xfrm>
              <a:off x="-1759560" y="5936620"/>
              <a:ext cx="229363" cy="232452"/>
            </a:xfrm>
            <a:custGeom>
              <a:avLst/>
              <a:gdLst>
                <a:gd name="connsiteX0" fmla="*/ 12893 w 123539"/>
                <a:gd name="connsiteY0" fmla="*/ 49544 h 125202"/>
                <a:gd name="connsiteX1" fmla="*/ 12863 w 123539"/>
                <a:gd name="connsiteY1" fmla="*/ 112093 h 125202"/>
                <a:gd name="connsiteX2" fmla="*/ 12893 w 123539"/>
                <a:gd name="connsiteY2" fmla="*/ 112123 h 125202"/>
                <a:gd name="connsiteX3" fmla="*/ 73915 w 123539"/>
                <a:gd name="connsiteY3" fmla="*/ 112851 h 125202"/>
                <a:gd name="connsiteX4" fmla="*/ 74638 w 123539"/>
                <a:gd name="connsiteY4" fmla="*/ 112123 h 125202"/>
                <a:gd name="connsiteX5" fmla="*/ 110656 w 123539"/>
                <a:gd name="connsiteY5" fmla="*/ 75540 h 125202"/>
                <a:gd name="connsiteX6" fmla="*/ 110735 w 123539"/>
                <a:gd name="connsiteY6" fmla="*/ 13158 h 125202"/>
                <a:gd name="connsiteX7" fmla="*/ 110656 w 123539"/>
                <a:gd name="connsiteY7" fmla="*/ 13079 h 125202"/>
                <a:gd name="connsiteX8" fmla="*/ 49635 w 123539"/>
                <a:gd name="connsiteY8" fmla="*/ 12351 h 125202"/>
                <a:gd name="connsiteX9" fmla="*/ 48911 w 123539"/>
                <a:gd name="connsiteY9" fmla="*/ 13079 h 12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539" h="125202">
                  <a:moveTo>
                    <a:pt x="12893" y="49544"/>
                  </a:moveTo>
                  <a:cubicBezTo>
                    <a:pt x="-4286" y="66809"/>
                    <a:pt x="-4299" y="94813"/>
                    <a:pt x="12863" y="112093"/>
                  </a:cubicBezTo>
                  <a:cubicBezTo>
                    <a:pt x="12874" y="112103"/>
                    <a:pt x="12883" y="112112"/>
                    <a:pt x="12893" y="112123"/>
                  </a:cubicBezTo>
                  <a:cubicBezTo>
                    <a:pt x="29544" y="129273"/>
                    <a:pt x="56863" y="129600"/>
                    <a:pt x="73915" y="112851"/>
                  </a:cubicBezTo>
                  <a:cubicBezTo>
                    <a:pt x="74159" y="112611"/>
                    <a:pt x="74400" y="112369"/>
                    <a:pt x="74638" y="112123"/>
                  </a:cubicBezTo>
                  <a:lnTo>
                    <a:pt x="110656" y="75540"/>
                  </a:lnTo>
                  <a:cubicBezTo>
                    <a:pt x="127803" y="58336"/>
                    <a:pt x="127838" y="30406"/>
                    <a:pt x="110735" y="13158"/>
                  </a:cubicBezTo>
                  <a:cubicBezTo>
                    <a:pt x="110709" y="13132"/>
                    <a:pt x="110682" y="13105"/>
                    <a:pt x="110656" y="13079"/>
                  </a:cubicBezTo>
                  <a:cubicBezTo>
                    <a:pt x="94006" y="-4071"/>
                    <a:pt x="66686" y="-4398"/>
                    <a:pt x="49635" y="12351"/>
                  </a:cubicBezTo>
                  <a:cubicBezTo>
                    <a:pt x="49391" y="12591"/>
                    <a:pt x="49150" y="12834"/>
                    <a:pt x="48911" y="13079"/>
                  </a:cubicBezTo>
                  <a:close/>
                </a:path>
              </a:pathLst>
            </a:custGeom>
            <a:solidFill>
              <a:srgbClr val="0078D4"/>
            </a:solidFill>
            <a:ln w="12700" cap="sq">
              <a:solidFill>
                <a:srgbClr val="EBEBEB"/>
              </a:solidFill>
              <a:prstDash val="solid"/>
              <a:miter/>
            </a:ln>
          </p:spPr>
          <p:txBody>
            <a:bodyPr rtlCol="0" anchor="ctr"/>
            <a:lstStyle/>
            <a:p>
              <a:endParaRPr lang="en-US"/>
            </a:p>
          </p:txBody>
        </p:sp>
        <p:sp>
          <p:nvSpPr>
            <p:cNvPr id="331" name="Freeform 48">
              <a:extLst>
                <a:ext uri="{FF2B5EF4-FFF2-40B4-BE49-F238E27FC236}">
                  <a16:creationId xmlns:a16="http://schemas.microsoft.com/office/drawing/2014/main" id="{0116E7E0-AA88-4B23-B786-0F3CE7D571BB}"/>
                </a:ext>
              </a:extLst>
            </p:cNvPr>
            <p:cNvSpPr/>
            <p:nvPr/>
          </p:nvSpPr>
          <p:spPr>
            <a:xfrm>
              <a:off x="-1874215" y="5820330"/>
              <a:ext cx="229403" cy="232483"/>
            </a:xfrm>
            <a:custGeom>
              <a:avLst/>
              <a:gdLst>
                <a:gd name="connsiteX0" fmla="*/ 12787 w 123560"/>
                <a:gd name="connsiteY0" fmla="*/ 49720 h 125219"/>
                <a:gd name="connsiteX1" fmla="*/ 12787 w 123560"/>
                <a:gd name="connsiteY1" fmla="*/ 112181 h 125219"/>
                <a:gd name="connsiteX2" fmla="*/ 74141 w 123560"/>
                <a:gd name="connsiteY2" fmla="*/ 112692 h 125219"/>
                <a:gd name="connsiteX3" fmla="*/ 74649 w 123560"/>
                <a:gd name="connsiteY3" fmla="*/ 112181 h 125219"/>
                <a:gd name="connsiteX4" fmla="*/ 110667 w 123560"/>
                <a:gd name="connsiteY4" fmla="*/ 75716 h 125219"/>
                <a:gd name="connsiteX5" fmla="*/ 110697 w 123560"/>
                <a:gd name="connsiteY5" fmla="*/ 13168 h 125219"/>
                <a:gd name="connsiteX6" fmla="*/ 110667 w 123560"/>
                <a:gd name="connsiteY6" fmla="*/ 13137 h 125219"/>
                <a:gd name="connsiteX7" fmla="*/ 49647 w 123560"/>
                <a:gd name="connsiteY7" fmla="*/ 12295 h 125219"/>
                <a:gd name="connsiteX8" fmla="*/ 49273 w 123560"/>
                <a:gd name="connsiteY8" fmla="*/ 12667 h 12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60" h="125219">
                  <a:moveTo>
                    <a:pt x="12787" y="49720"/>
                  </a:moveTo>
                  <a:cubicBezTo>
                    <a:pt x="-4262" y="67009"/>
                    <a:pt x="-4262" y="94892"/>
                    <a:pt x="12787" y="112181"/>
                  </a:cubicBezTo>
                  <a:cubicBezTo>
                    <a:pt x="29589" y="129364"/>
                    <a:pt x="57059" y="129592"/>
                    <a:pt x="74141" y="112692"/>
                  </a:cubicBezTo>
                  <a:cubicBezTo>
                    <a:pt x="74312" y="112523"/>
                    <a:pt x="74480" y="112352"/>
                    <a:pt x="74649" y="112181"/>
                  </a:cubicBezTo>
                  <a:lnTo>
                    <a:pt x="110667" y="75716"/>
                  </a:lnTo>
                  <a:cubicBezTo>
                    <a:pt x="127847" y="58451"/>
                    <a:pt x="127859" y="30447"/>
                    <a:pt x="110697" y="13168"/>
                  </a:cubicBezTo>
                  <a:cubicBezTo>
                    <a:pt x="110687" y="13157"/>
                    <a:pt x="110677" y="13148"/>
                    <a:pt x="110667" y="13137"/>
                  </a:cubicBezTo>
                  <a:cubicBezTo>
                    <a:pt x="94048" y="-4045"/>
                    <a:pt x="66728" y="-4421"/>
                    <a:pt x="49647" y="12295"/>
                  </a:cubicBezTo>
                  <a:cubicBezTo>
                    <a:pt x="49522" y="12418"/>
                    <a:pt x="49397" y="12542"/>
                    <a:pt x="49273" y="12667"/>
                  </a:cubicBezTo>
                  <a:close/>
                </a:path>
              </a:pathLst>
            </a:custGeom>
            <a:solidFill>
              <a:srgbClr val="0078D4"/>
            </a:solidFill>
            <a:ln w="12700" cap="sq">
              <a:solidFill>
                <a:srgbClr val="EBEBEB"/>
              </a:solidFill>
              <a:prstDash val="solid"/>
              <a:miter/>
            </a:ln>
          </p:spPr>
          <p:txBody>
            <a:bodyPr rtlCol="0" anchor="ctr"/>
            <a:lstStyle/>
            <a:p>
              <a:endParaRPr lang="en-US"/>
            </a:p>
          </p:txBody>
        </p:sp>
        <p:sp>
          <p:nvSpPr>
            <p:cNvPr id="332" name="Freeform 51">
              <a:extLst>
                <a:ext uri="{FF2B5EF4-FFF2-40B4-BE49-F238E27FC236}">
                  <a16:creationId xmlns:a16="http://schemas.microsoft.com/office/drawing/2014/main" id="{52675C08-2229-4CED-B7BB-A7791212B97A}"/>
                </a:ext>
              </a:extLst>
            </p:cNvPr>
            <p:cNvSpPr/>
            <p:nvPr/>
          </p:nvSpPr>
          <p:spPr>
            <a:xfrm>
              <a:off x="-1989048" y="5703546"/>
              <a:ext cx="230073" cy="233187"/>
            </a:xfrm>
            <a:custGeom>
              <a:avLst/>
              <a:gdLst>
                <a:gd name="connsiteX0" fmla="*/ 12893 w 123921"/>
                <a:gd name="connsiteY0" fmla="*/ 50042 h 125599"/>
                <a:gd name="connsiteX1" fmla="*/ 12863 w 123921"/>
                <a:gd name="connsiteY1" fmla="*/ 112590 h 125599"/>
                <a:gd name="connsiteX2" fmla="*/ 12893 w 123921"/>
                <a:gd name="connsiteY2" fmla="*/ 112621 h 125599"/>
                <a:gd name="connsiteX3" fmla="*/ 74248 w 123921"/>
                <a:gd name="connsiteY3" fmla="*/ 113013 h 125599"/>
                <a:gd name="connsiteX4" fmla="*/ 74638 w 123921"/>
                <a:gd name="connsiteY4" fmla="*/ 112621 h 125599"/>
                <a:gd name="connsiteX5" fmla="*/ 111124 w 123921"/>
                <a:gd name="connsiteY5" fmla="*/ 75567 h 125599"/>
                <a:gd name="connsiteX6" fmla="*/ 111124 w 123921"/>
                <a:gd name="connsiteY6" fmla="*/ 12989 h 125599"/>
                <a:gd name="connsiteX7" fmla="*/ 49604 w 123921"/>
                <a:gd name="connsiteY7" fmla="*/ 12645 h 125599"/>
                <a:gd name="connsiteX8" fmla="*/ 49262 w 123921"/>
                <a:gd name="connsiteY8" fmla="*/ 12989 h 125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921" h="125599">
                  <a:moveTo>
                    <a:pt x="12893" y="50042"/>
                  </a:moveTo>
                  <a:cubicBezTo>
                    <a:pt x="-4286" y="67306"/>
                    <a:pt x="-4300" y="95310"/>
                    <a:pt x="12863" y="112590"/>
                  </a:cubicBezTo>
                  <a:cubicBezTo>
                    <a:pt x="12873" y="112601"/>
                    <a:pt x="12883" y="112610"/>
                    <a:pt x="12893" y="112621"/>
                  </a:cubicBezTo>
                  <a:cubicBezTo>
                    <a:pt x="29728" y="129771"/>
                    <a:pt x="57198" y="129947"/>
                    <a:pt x="74248" y="113013"/>
                  </a:cubicBezTo>
                  <a:cubicBezTo>
                    <a:pt x="74379" y="112883"/>
                    <a:pt x="74509" y="112752"/>
                    <a:pt x="74638" y="112621"/>
                  </a:cubicBezTo>
                  <a:lnTo>
                    <a:pt x="111124" y="75567"/>
                  </a:lnTo>
                  <a:cubicBezTo>
                    <a:pt x="128187" y="58238"/>
                    <a:pt x="128187" y="30318"/>
                    <a:pt x="111124" y="12989"/>
                  </a:cubicBezTo>
                  <a:cubicBezTo>
                    <a:pt x="94230" y="-4194"/>
                    <a:pt x="66686" y="-4349"/>
                    <a:pt x="49604" y="12645"/>
                  </a:cubicBezTo>
                  <a:cubicBezTo>
                    <a:pt x="49489" y="12759"/>
                    <a:pt x="49375" y="12874"/>
                    <a:pt x="49262" y="12989"/>
                  </a:cubicBezTo>
                  <a:close/>
                </a:path>
              </a:pathLst>
            </a:custGeom>
            <a:solidFill>
              <a:srgbClr val="0078D4"/>
            </a:solidFill>
            <a:ln w="12700" cap="sq">
              <a:solidFill>
                <a:srgbClr val="EBEBEB"/>
              </a:solid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B8ABA8EF-9028-4BA6-BD14-5DFFF5747F67}"/>
                </a:ext>
              </a:extLst>
            </p:cNvPr>
            <p:cNvSpPr/>
            <p:nvPr/>
          </p:nvSpPr>
          <p:spPr bwMode="auto">
            <a:xfrm>
              <a:off x="-1133475" y="5767389"/>
              <a:ext cx="213750" cy="209424"/>
            </a:xfrm>
            <a:custGeom>
              <a:avLst/>
              <a:gdLst>
                <a:gd name="connsiteX0" fmla="*/ 38915 w 73372"/>
                <a:gd name="connsiteY0" fmla="*/ 0 h 75732"/>
                <a:gd name="connsiteX1" fmla="*/ 64251 w 73372"/>
                <a:gd name="connsiteY1" fmla="*/ 25631 h 75732"/>
                <a:gd name="connsiteX2" fmla="*/ 65609 w 73372"/>
                <a:gd name="connsiteY2" fmla="*/ 66558 h 75732"/>
                <a:gd name="connsiteX3" fmla="*/ 24921 w 73372"/>
                <a:gd name="connsiteY3" fmla="*/ 67923 h 75732"/>
                <a:gd name="connsiteX4" fmla="*/ 23489 w 73372"/>
                <a:gd name="connsiteY4" fmla="*/ 66478 h 75732"/>
                <a:gd name="connsiteX5" fmla="*/ 0 w 73372"/>
                <a:gd name="connsiteY5" fmla="*/ 42695 h 75732"/>
                <a:gd name="connsiteX6" fmla="*/ 38915 w 73372"/>
                <a:gd name="connsiteY6" fmla="*/ 0 h 7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72" h="75732">
                  <a:moveTo>
                    <a:pt x="38915" y="0"/>
                  </a:moveTo>
                  <a:lnTo>
                    <a:pt x="64251" y="25631"/>
                  </a:lnTo>
                  <a:cubicBezTo>
                    <a:pt x="75861" y="36555"/>
                    <a:pt x="76469" y="54879"/>
                    <a:pt x="65609" y="66558"/>
                  </a:cubicBezTo>
                  <a:cubicBezTo>
                    <a:pt x="54748" y="78236"/>
                    <a:pt x="36531" y="78848"/>
                    <a:pt x="24921" y="67923"/>
                  </a:cubicBezTo>
                  <a:cubicBezTo>
                    <a:pt x="24427" y="67459"/>
                    <a:pt x="23950" y="66977"/>
                    <a:pt x="23489" y="66478"/>
                  </a:cubicBezTo>
                  <a:lnTo>
                    <a:pt x="0" y="42695"/>
                  </a:lnTo>
                  <a:lnTo>
                    <a:pt x="38915" y="0"/>
                  </a:lnTo>
                  <a:close/>
                </a:path>
              </a:pathLst>
            </a:custGeom>
            <a:solidFill>
              <a:srgbClr val="50E6FF"/>
            </a:solidFill>
            <a:ln w="12700" cap="sq">
              <a:noFill/>
              <a:prstDash val="solid"/>
              <a:miter/>
            </a:ln>
          </p:spPr>
          <p:txBody>
            <a:bodyPr wrap="square" rtlCol="0" anchor="ctr">
              <a:noAutofit/>
            </a:bodyPr>
            <a:lstStyle/>
            <a:p>
              <a:endParaRPr lang="en-US" err="1">
                <a:solidFill>
                  <a:schemeClr val="tx1"/>
                </a:solidFill>
              </a:endParaRPr>
            </a:p>
          </p:txBody>
        </p:sp>
        <p:sp>
          <p:nvSpPr>
            <p:cNvPr id="334" name="Freeform 45">
              <a:extLst>
                <a:ext uri="{FF2B5EF4-FFF2-40B4-BE49-F238E27FC236}">
                  <a16:creationId xmlns:a16="http://schemas.microsoft.com/office/drawing/2014/main" id="{4247DB1D-21F7-437D-A352-1BB3974FF8F8}"/>
                </a:ext>
              </a:extLst>
            </p:cNvPr>
            <p:cNvSpPr/>
            <p:nvPr/>
          </p:nvSpPr>
          <p:spPr>
            <a:xfrm>
              <a:off x="-1683521" y="5201122"/>
              <a:ext cx="835997" cy="775691"/>
            </a:xfrm>
            <a:custGeom>
              <a:avLst/>
              <a:gdLst>
                <a:gd name="connsiteX0" fmla="*/ 360650 w 450284"/>
                <a:gd name="connsiteY0" fmla="*/ 302424 h 417801"/>
                <a:gd name="connsiteX1" fmla="*/ 448355 w 450284"/>
                <a:gd name="connsiteY1" fmla="*/ 213497 h 417801"/>
                <a:gd name="connsiteX2" fmla="*/ 448355 w 450284"/>
                <a:gd name="connsiteY2" fmla="*/ 203498 h 417801"/>
                <a:gd name="connsiteX3" fmla="*/ 247334 w 450284"/>
                <a:gd name="connsiteY3" fmla="*/ 0 h 417801"/>
                <a:gd name="connsiteX4" fmla="*/ 247334 w 450284"/>
                <a:gd name="connsiteY4" fmla="*/ 0 h 417801"/>
                <a:gd name="connsiteX5" fmla="*/ 67712 w 450284"/>
                <a:gd name="connsiteY5" fmla="*/ 60579 h 417801"/>
                <a:gd name="connsiteX6" fmla="*/ 63502 w 450284"/>
                <a:gd name="connsiteY6" fmla="*/ 63873 h 417801"/>
                <a:gd name="connsiteX7" fmla="*/ 5032 w 450284"/>
                <a:gd name="connsiteY7" fmla="*/ 182560 h 417801"/>
                <a:gd name="connsiteX8" fmla="*/ 3 w 450284"/>
                <a:gd name="connsiteY8" fmla="*/ 208556 h 417801"/>
                <a:gd name="connsiteX9" fmla="*/ 11697 w 450284"/>
                <a:gd name="connsiteY9" fmla="*/ 238081 h 417801"/>
                <a:gd name="connsiteX10" fmla="*/ 40816 w 450284"/>
                <a:gd name="connsiteY10" fmla="*/ 249844 h 417801"/>
                <a:gd name="connsiteX11" fmla="*/ 102561 w 450284"/>
                <a:gd name="connsiteY11" fmla="*/ 187501 h 417801"/>
                <a:gd name="connsiteX12" fmla="*/ 102561 w 450284"/>
                <a:gd name="connsiteY12" fmla="*/ 187383 h 417801"/>
                <a:gd name="connsiteX13" fmla="*/ 164305 w 450284"/>
                <a:gd name="connsiteY13" fmla="*/ 124804 h 417801"/>
                <a:gd name="connsiteX14" fmla="*/ 164422 w 450284"/>
                <a:gd name="connsiteY14" fmla="*/ 124804 h 417801"/>
                <a:gd name="connsiteX15" fmla="*/ 195412 w 450284"/>
                <a:gd name="connsiteY15" fmla="*/ 135273 h 417801"/>
                <a:gd name="connsiteX16" fmla="*/ 399240 w 450284"/>
                <a:gd name="connsiteY16" fmla="*/ 341477 h 417801"/>
                <a:gd name="connsiteX17" fmla="*/ 401308 w 450284"/>
                <a:gd name="connsiteY17" fmla="*/ 403825 h 417801"/>
                <a:gd name="connsiteX18" fmla="*/ 339325 w 450284"/>
                <a:gd name="connsiteY18" fmla="*/ 405905 h 417801"/>
                <a:gd name="connsiteX19" fmla="*/ 337144 w 450284"/>
                <a:gd name="connsiteY19" fmla="*/ 403703 h 417801"/>
                <a:gd name="connsiteX20" fmla="*/ 301360 w 450284"/>
                <a:gd name="connsiteY20" fmla="*/ 367473 h 417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0284" h="417801">
                  <a:moveTo>
                    <a:pt x="360650" y="302424"/>
                  </a:moveTo>
                  <a:lnTo>
                    <a:pt x="448355" y="213497"/>
                  </a:lnTo>
                  <a:cubicBezTo>
                    <a:pt x="450927" y="210665"/>
                    <a:pt x="450927" y="206330"/>
                    <a:pt x="448355" y="203498"/>
                  </a:cubicBezTo>
                  <a:lnTo>
                    <a:pt x="247334" y="0"/>
                  </a:lnTo>
                  <a:lnTo>
                    <a:pt x="247334" y="0"/>
                  </a:lnTo>
                  <a:lnTo>
                    <a:pt x="67712" y="60579"/>
                  </a:lnTo>
                  <a:cubicBezTo>
                    <a:pt x="65964" y="61139"/>
                    <a:pt x="64472" y="62306"/>
                    <a:pt x="63502" y="63873"/>
                  </a:cubicBezTo>
                  <a:lnTo>
                    <a:pt x="5032" y="182560"/>
                  </a:lnTo>
                  <a:cubicBezTo>
                    <a:pt x="1684" y="190812"/>
                    <a:pt x="-25" y="199644"/>
                    <a:pt x="3" y="208556"/>
                  </a:cubicBezTo>
                  <a:cubicBezTo>
                    <a:pt x="-132" y="219566"/>
                    <a:pt x="4072" y="230181"/>
                    <a:pt x="11697" y="238081"/>
                  </a:cubicBezTo>
                  <a:cubicBezTo>
                    <a:pt x="19458" y="245748"/>
                    <a:pt x="29939" y="249983"/>
                    <a:pt x="40816" y="249844"/>
                  </a:cubicBezTo>
                  <a:cubicBezTo>
                    <a:pt x="74981" y="249779"/>
                    <a:pt x="102625" y="221867"/>
                    <a:pt x="102561" y="187501"/>
                  </a:cubicBezTo>
                  <a:cubicBezTo>
                    <a:pt x="102561" y="187462"/>
                    <a:pt x="102561" y="187422"/>
                    <a:pt x="102561" y="187383"/>
                  </a:cubicBezTo>
                  <a:cubicBezTo>
                    <a:pt x="102431" y="152952"/>
                    <a:pt x="130076" y="124935"/>
                    <a:pt x="164305" y="124804"/>
                  </a:cubicBezTo>
                  <a:cubicBezTo>
                    <a:pt x="164344" y="124804"/>
                    <a:pt x="164384" y="124804"/>
                    <a:pt x="164422" y="124804"/>
                  </a:cubicBezTo>
                  <a:cubicBezTo>
                    <a:pt x="175627" y="124707"/>
                    <a:pt x="186538" y="128393"/>
                    <a:pt x="195412" y="135273"/>
                  </a:cubicBezTo>
                  <a:lnTo>
                    <a:pt x="399240" y="341477"/>
                  </a:lnTo>
                  <a:cubicBezTo>
                    <a:pt x="416927" y="358119"/>
                    <a:pt x="417853" y="386034"/>
                    <a:pt x="401308" y="403825"/>
                  </a:cubicBezTo>
                  <a:cubicBezTo>
                    <a:pt x="384763" y="421615"/>
                    <a:pt x="357012" y="422547"/>
                    <a:pt x="339325" y="405905"/>
                  </a:cubicBezTo>
                  <a:cubicBezTo>
                    <a:pt x="338572" y="405197"/>
                    <a:pt x="337845" y="404463"/>
                    <a:pt x="337144" y="403703"/>
                  </a:cubicBezTo>
                  <a:lnTo>
                    <a:pt x="301360" y="367473"/>
                  </a:lnTo>
                </a:path>
              </a:pathLst>
            </a:custGeom>
            <a:noFill/>
            <a:ln w="12700" cap="sq">
              <a:solidFill>
                <a:srgbClr val="EBEBEB"/>
              </a:solidFill>
              <a:prstDash val="solid"/>
              <a:miter/>
            </a:ln>
          </p:spPr>
          <p:txBody>
            <a:bodyPr rtlCol="0" anchor="ctr"/>
            <a:lstStyle/>
            <a:p>
              <a:endParaRPr lang="en-US"/>
            </a:p>
          </p:txBody>
        </p:sp>
      </p:grpSp>
      <p:grpSp>
        <p:nvGrpSpPr>
          <p:cNvPr id="335" name="Group 334">
            <a:extLst>
              <a:ext uri="{FF2B5EF4-FFF2-40B4-BE49-F238E27FC236}">
                <a16:creationId xmlns:a16="http://schemas.microsoft.com/office/drawing/2014/main" id="{0D85F8BA-9BA5-422E-B4B5-7947BDE52967}"/>
              </a:ext>
              <a:ext uri="{C183D7F6-B498-43B3-948B-1728B52AA6E4}">
                <adec:decorative xmlns:adec="http://schemas.microsoft.com/office/drawing/2017/decorative" val="1"/>
              </a:ext>
            </a:extLst>
          </p:cNvPr>
          <p:cNvGrpSpPr/>
          <p:nvPr/>
        </p:nvGrpSpPr>
        <p:grpSpPr>
          <a:xfrm>
            <a:off x="5880847" y="1819800"/>
            <a:ext cx="502650" cy="540212"/>
            <a:chOff x="12422634" y="-1902890"/>
            <a:chExt cx="459444" cy="493778"/>
          </a:xfrm>
        </p:grpSpPr>
        <p:sp>
          <p:nvSpPr>
            <p:cNvPr id="336" name="Freeform: Shape 335">
              <a:extLst>
                <a:ext uri="{FF2B5EF4-FFF2-40B4-BE49-F238E27FC236}">
                  <a16:creationId xmlns:a16="http://schemas.microsoft.com/office/drawing/2014/main" id="{8082EE00-EA89-4D03-9E15-40CC19A26A6E}"/>
                </a:ext>
              </a:extLst>
            </p:cNvPr>
            <p:cNvSpPr/>
            <p:nvPr/>
          </p:nvSpPr>
          <p:spPr>
            <a:xfrm>
              <a:off x="12492457" y="-1798733"/>
              <a:ext cx="286622" cy="389621"/>
            </a:xfrm>
            <a:custGeom>
              <a:avLst/>
              <a:gdLst>
                <a:gd name="connsiteX0" fmla="*/ 229064 w 229682"/>
                <a:gd name="connsiteY0" fmla="*/ 196914 h 312219"/>
                <a:gd name="connsiteX1" fmla="*/ 229064 w 229682"/>
                <a:gd name="connsiteY1" fmla="*/ 0 h 312219"/>
                <a:gd name="connsiteX2" fmla="*/ 0 w 229682"/>
                <a:gd name="connsiteY2" fmla="*/ 0 h 312219"/>
                <a:gd name="connsiteX3" fmla="*/ 0 w 229682"/>
                <a:gd name="connsiteY3" fmla="*/ 196914 h 312219"/>
                <a:gd name="connsiteX4" fmla="*/ 618 w 229682"/>
                <a:gd name="connsiteY4" fmla="*/ 197533 h 312219"/>
                <a:gd name="connsiteX5" fmla="*/ 29985 w 229682"/>
                <a:gd name="connsiteY5" fmla="*/ 227209 h 312219"/>
                <a:gd name="connsiteX6" fmla="*/ 114377 w 229682"/>
                <a:gd name="connsiteY6" fmla="*/ 312219 h 312219"/>
                <a:gd name="connsiteX7" fmla="*/ 229682 w 229682"/>
                <a:gd name="connsiteY7" fmla="*/ 196914 h 312219"/>
                <a:gd name="connsiteX8" fmla="*/ 229064 w 229682"/>
                <a:gd name="connsiteY8" fmla="*/ 196914 h 312219"/>
                <a:gd name="connsiteX9" fmla="*/ 187332 w 229682"/>
                <a:gd name="connsiteY9" fmla="*/ 134161 h 312219"/>
                <a:gd name="connsiteX10" fmla="*/ 135398 w 229682"/>
                <a:gd name="connsiteY10" fmla="*/ 134161 h 312219"/>
                <a:gd name="connsiteX11" fmla="*/ 135398 w 229682"/>
                <a:gd name="connsiteY11" fmla="*/ 186095 h 312219"/>
                <a:gd name="connsiteX12" fmla="*/ 93666 w 229682"/>
                <a:gd name="connsiteY12" fmla="*/ 186095 h 312219"/>
                <a:gd name="connsiteX13" fmla="*/ 93666 w 229682"/>
                <a:gd name="connsiteY13" fmla="*/ 134161 h 312219"/>
                <a:gd name="connsiteX14" fmla="*/ 41732 w 229682"/>
                <a:gd name="connsiteY14" fmla="*/ 134161 h 312219"/>
                <a:gd name="connsiteX15" fmla="*/ 41732 w 229682"/>
                <a:gd name="connsiteY15" fmla="*/ 92429 h 312219"/>
                <a:gd name="connsiteX16" fmla="*/ 93666 w 229682"/>
                <a:gd name="connsiteY16" fmla="*/ 92429 h 312219"/>
                <a:gd name="connsiteX17" fmla="*/ 93666 w 229682"/>
                <a:gd name="connsiteY17" fmla="*/ 40496 h 312219"/>
                <a:gd name="connsiteX18" fmla="*/ 135398 w 229682"/>
                <a:gd name="connsiteY18" fmla="*/ 40496 h 312219"/>
                <a:gd name="connsiteX19" fmla="*/ 135398 w 229682"/>
                <a:gd name="connsiteY19" fmla="*/ 92429 h 312219"/>
                <a:gd name="connsiteX20" fmla="*/ 187332 w 229682"/>
                <a:gd name="connsiteY20" fmla="*/ 92429 h 312219"/>
                <a:gd name="connsiteX21" fmla="*/ 187332 w 229682"/>
                <a:gd name="connsiteY21" fmla="*/ 134161 h 31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682" h="312219">
                  <a:moveTo>
                    <a:pt x="229064" y="196914"/>
                  </a:moveTo>
                  <a:lnTo>
                    <a:pt x="229064" y="0"/>
                  </a:lnTo>
                  <a:lnTo>
                    <a:pt x="0" y="0"/>
                  </a:lnTo>
                  <a:lnTo>
                    <a:pt x="0" y="196914"/>
                  </a:lnTo>
                  <a:lnTo>
                    <a:pt x="618" y="197533"/>
                  </a:lnTo>
                  <a:lnTo>
                    <a:pt x="29985" y="227209"/>
                  </a:lnTo>
                  <a:lnTo>
                    <a:pt x="114377" y="312219"/>
                  </a:lnTo>
                  <a:lnTo>
                    <a:pt x="229682" y="196914"/>
                  </a:lnTo>
                  <a:lnTo>
                    <a:pt x="229064" y="196914"/>
                  </a:lnTo>
                  <a:close/>
                  <a:moveTo>
                    <a:pt x="187332" y="134161"/>
                  </a:moveTo>
                  <a:lnTo>
                    <a:pt x="135398" y="134161"/>
                  </a:lnTo>
                  <a:lnTo>
                    <a:pt x="135398" y="186095"/>
                  </a:lnTo>
                  <a:lnTo>
                    <a:pt x="93666" y="186095"/>
                  </a:lnTo>
                  <a:lnTo>
                    <a:pt x="93666" y="134161"/>
                  </a:lnTo>
                  <a:lnTo>
                    <a:pt x="41732" y="134161"/>
                  </a:lnTo>
                  <a:lnTo>
                    <a:pt x="41732" y="92429"/>
                  </a:lnTo>
                  <a:lnTo>
                    <a:pt x="93666" y="92429"/>
                  </a:lnTo>
                  <a:lnTo>
                    <a:pt x="93666" y="40496"/>
                  </a:lnTo>
                  <a:lnTo>
                    <a:pt x="135398" y="40496"/>
                  </a:lnTo>
                  <a:lnTo>
                    <a:pt x="135398" y="92429"/>
                  </a:lnTo>
                  <a:lnTo>
                    <a:pt x="187332" y="92429"/>
                  </a:lnTo>
                  <a:lnTo>
                    <a:pt x="187332" y="134161"/>
                  </a:lnTo>
                  <a:close/>
                </a:path>
              </a:pathLst>
            </a:custGeom>
            <a:solidFill>
              <a:schemeClr val="accent1"/>
            </a:solidFill>
            <a:ln w="3091"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46C2025C-EB76-4A42-A294-21CB4D20FD5B}"/>
                </a:ext>
              </a:extLst>
            </p:cNvPr>
            <p:cNvSpPr/>
            <p:nvPr/>
          </p:nvSpPr>
          <p:spPr>
            <a:xfrm>
              <a:off x="12422634" y="-1631313"/>
              <a:ext cx="186708" cy="186708"/>
            </a:xfrm>
            <a:custGeom>
              <a:avLst/>
              <a:gdLst>
                <a:gd name="connsiteX0" fmla="*/ 119942 w 149617"/>
                <a:gd name="connsiteY0" fmla="*/ 0 h 149617"/>
                <a:gd name="connsiteX1" fmla="*/ 149618 w 149617"/>
                <a:gd name="connsiteY1" fmla="*/ 0 h 149617"/>
                <a:gd name="connsiteX2" fmla="*/ 149618 w 149617"/>
                <a:gd name="connsiteY2" fmla="*/ 29367 h 149617"/>
                <a:gd name="connsiteX3" fmla="*/ 85937 w 149617"/>
                <a:gd name="connsiteY3" fmla="*/ 93047 h 149617"/>
                <a:gd name="connsiteX4" fmla="*/ 29367 w 149617"/>
                <a:gd name="connsiteY4" fmla="*/ 149618 h 149617"/>
                <a:gd name="connsiteX5" fmla="*/ 0 w 149617"/>
                <a:gd name="connsiteY5" fmla="*/ 120251 h 149617"/>
                <a:gd name="connsiteX6" fmla="*/ 119942 w 149617"/>
                <a:gd name="connsiteY6" fmla="*/ 0 h 14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17" h="149617">
                  <a:moveTo>
                    <a:pt x="119942" y="0"/>
                  </a:moveTo>
                  <a:lnTo>
                    <a:pt x="149618" y="0"/>
                  </a:lnTo>
                  <a:lnTo>
                    <a:pt x="149618" y="29367"/>
                  </a:lnTo>
                  <a:lnTo>
                    <a:pt x="85937" y="93047"/>
                  </a:lnTo>
                  <a:lnTo>
                    <a:pt x="29367" y="149618"/>
                  </a:lnTo>
                  <a:lnTo>
                    <a:pt x="0" y="120251"/>
                  </a:lnTo>
                  <a:lnTo>
                    <a:pt x="119942" y="0"/>
                  </a:lnTo>
                  <a:close/>
                </a:path>
              </a:pathLst>
            </a:custGeom>
            <a:solidFill>
              <a:srgbClr val="50E6FF"/>
            </a:solidFill>
            <a:ln w="3091"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1376E107-4F06-4611-A1E2-040D229C2BD1}"/>
                </a:ext>
              </a:extLst>
            </p:cNvPr>
            <p:cNvSpPr/>
            <p:nvPr/>
          </p:nvSpPr>
          <p:spPr>
            <a:xfrm>
              <a:off x="12661036" y="-1902890"/>
              <a:ext cx="221042" cy="219884"/>
            </a:xfrm>
            <a:custGeom>
              <a:avLst/>
              <a:gdLst>
                <a:gd name="connsiteX0" fmla="*/ 177130 w 177130"/>
                <a:gd name="connsiteY0" fmla="*/ 0 h 176202"/>
                <a:gd name="connsiteX1" fmla="*/ 177130 w 177130"/>
                <a:gd name="connsiteY1" fmla="*/ 145908 h 176202"/>
                <a:gd name="connsiteX2" fmla="*/ 135398 w 177130"/>
                <a:gd name="connsiteY2" fmla="*/ 145908 h 176202"/>
                <a:gd name="connsiteX3" fmla="*/ 135398 w 177130"/>
                <a:gd name="connsiteY3" fmla="*/ 70172 h 176202"/>
                <a:gd name="connsiteX4" fmla="*/ 29367 w 177130"/>
                <a:gd name="connsiteY4" fmla="*/ 176203 h 176202"/>
                <a:gd name="connsiteX5" fmla="*/ 0 w 177130"/>
                <a:gd name="connsiteY5" fmla="*/ 176203 h 176202"/>
                <a:gd name="connsiteX6" fmla="*/ 0 w 177130"/>
                <a:gd name="connsiteY6" fmla="*/ 146527 h 176202"/>
                <a:gd name="connsiteX7" fmla="*/ 104794 w 177130"/>
                <a:gd name="connsiteY7" fmla="*/ 41732 h 176202"/>
                <a:gd name="connsiteX8" fmla="*/ 31222 w 177130"/>
                <a:gd name="connsiteY8" fmla="*/ 41732 h 176202"/>
                <a:gd name="connsiteX9" fmla="*/ 31222 w 177130"/>
                <a:gd name="connsiteY9" fmla="*/ 0 h 176202"/>
                <a:gd name="connsiteX10" fmla="*/ 177130 w 177130"/>
                <a:gd name="connsiteY10" fmla="*/ 0 h 17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130" h="176202">
                  <a:moveTo>
                    <a:pt x="177130" y="0"/>
                  </a:moveTo>
                  <a:lnTo>
                    <a:pt x="177130" y="145908"/>
                  </a:lnTo>
                  <a:lnTo>
                    <a:pt x="135398" y="145908"/>
                  </a:lnTo>
                  <a:lnTo>
                    <a:pt x="135398" y="70172"/>
                  </a:lnTo>
                  <a:lnTo>
                    <a:pt x="29367" y="176203"/>
                  </a:lnTo>
                  <a:lnTo>
                    <a:pt x="0" y="176203"/>
                  </a:lnTo>
                  <a:lnTo>
                    <a:pt x="0" y="146527"/>
                  </a:lnTo>
                  <a:lnTo>
                    <a:pt x="104794" y="41732"/>
                  </a:lnTo>
                  <a:lnTo>
                    <a:pt x="31222" y="41732"/>
                  </a:lnTo>
                  <a:lnTo>
                    <a:pt x="31222" y="0"/>
                  </a:lnTo>
                  <a:lnTo>
                    <a:pt x="177130" y="0"/>
                  </a:lnTo>
                  <a:close/>
                </a:path>
              </a:pathLst>
            </a:custGeom>
            <a:solidFill>
              <a:srgbClr val="50E6FF"/>
            </a:solidFill>
            <a:ln w="3091" cap="flat">
              <a:noFill/>
              <a:prstDash val="solid"/>
              <a:miter/>
            </a:ln>
          </p:spPr>
          <p:txBody>
            <a:bodyPr rtlCol="0" anchor="ctr"/>
            <a:lstStyle/>
            <a:p>
              <a:endParaRPr lang="en-US"/>
            </a:p>
          </p:txBody>
        </p:sp>
      </p:grpSp>
      <p:pic>
        <p:nvPicPr>
          <p:cNvPr id="342" name="Picture 341">
            <a:extLst>
              <a:ext uri="{FF2B5EF4-FFF2-40B4-BE49-F238E27FC236}">
                <a16:creationId xmlns:a16="http://schemas.microsoft.com/office/drawing/2014/main" id="{B8B402A2-E959-4AFF-9658-D7AA24D8EF1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957045" y="1893068"/>
            <a:ext cx="430682" cy="457883"/>
          </a:xfrm>
          <a:prstGeom prst="rect">
            <a:avLst/>
          </a:prstGeom>
        </p:spPr>
      </p:pic>
      <p:pic>
        <p:nvPicPr>
          <p:cNvPr id="343" name="Power BI Dashboard" descr="Power BI Dashboard">
            <a:extLst>
              <a:ext uri="{FF2B5EF4-FFF2-40B4-BE49-F238E27FC236}">
                <a16:creationId xmlns:a16="http://schemas.microsoft.com/office/drawing/2014/main" id="{278DFD60-A049-4049-8CCD-A78117D3A9D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240252" y="3254500"/>
            <a:ext cx="429537" cy="457550"/>
          </a:xfrm>
          <a:prstGeom prst="rect">
            <a:avLst/>
          </a:prstGeom>
        </p:spPr>
      </p:pic>
      <p:pic>
        <p:nvPicPr>
          <p:cNvPr id="18" name="Graphic 17">
            <a:extLst>
              <a:ext uri="{FF2B5EF4-FFF2-40B4-BE49-F238E27FC236}">
                <a16:creationId xmlns:a16="http://schemas.microsoft.com/office/drawing/2014/main" id="{1A7FB182-B5B0-4628-8239-F1BA308578D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88926" y="3194745"/>
            <a:ext cx="587622" cy="587622"/>
          </a:xfrm>
          <a:prstGeom prst="rect">
            <a:avLst/>
          </a:prstGeom>
        </p:spPr>
      </p:pic>
      <p:pic>
        <p:nvPicPr>
          <p:cNvPr id="19" name="Graphic 18">
            <a:extLst>
              <a:ext uri="{FF2B5EF4-FFF2-40B4-BE49-F238E27FC236}">
                <a16:creationId xmlns:a16="http://schemas.microsoft.com/office/drawing/2014/main" id="{67AC822A-5276-4EE8-B1D9-699DBA4A38B0}"/>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81941" y="3169196"/>
            <a:ext cx="587622" cy="587622"/>
          </a:xfrm>
          <a:prstGeom prst="rect">
            <a:avLst/>
          </a:prstGeom>
        </p:spPr>
      </p:pic>
      <p:pic>
        <p:nvPicPr>
          <p:cNvPr id="49" name="Graphic 48">
            <a:extLst>
              <a:ext uri="{FF2B5EF4-FFF2-40B4-BE49-F238E27FC236}">
                <a16:creationId xmlns:a16="http://schemas.microsoft.com/office/drawing/2014/main" id="{20A87A85-BC83-4E5C-A37B-29C3C13F66E6}"/>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91990" y="3217489"/>
            <a:ext cx="585216" cy="585216"/>
          </a:xfrm>
          <a:prstGeom prst="rect">
            <a:avLst/>
          </a:prstGeom>
        </p:spPr>
      </p:pic>
      <p:pic>
        <p:nvPicPr>
          <p:cNvPr id="50" name="Graphic 49">
            <a:extLst>
              <a:ext uri="{FF2B5EF4-FFF2-40B4-BE49-F238E27FC236}">
                <a16:creationId xmlns:a16="http://schemas.microsoft.com/office/drawing/2014/main" id="{BA0ABD0A-8904-4535-8F17-FBDE07D5BAEE}"/>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73378" y="3233220"/>
            <a:ext cx="585216" cy="585216"/>
          </a:xfrm>
          <a:prstGeom prst="rect">
            <a:avLst/>
          </a:prstGeom>
        </p:spPr>
      </p:pic>
      <p:grpSp>
        <p:nvGrpSpPr>
          <p:cNvPr id="237" name="Group 236">
            <a:extLst>
              <a:ext uri="{FF2B5EF4-FFF2-40B4-BE49-F238E27FC236}">
                <a16:creationId xmlns:a16="http://schemas.microsoft.com/office/drawing/2014/main" id="{3C980A2D-F2AA-4734-BA46-6D93064FE180}"/>
              </a:ext>
              <a:ext uri="{C183D7F6-B498-43B3-948B-1728B52AA6E4}">
                <adec:decorative xmlns:adec="http://schemas.microsoft.com/office/drawing/2017/decorative" val="1"/>
              </a:ext>
            </a:extLst>
          </p:cNvPr>
          <p:cNvGrpSpPr>
            <a:grpSpLocks noChangeAspect="1"/>
          </p:cNvGrpSpPr>
          <p:nvPr/>
        </p:nvGrpSpPr>
        <p:grpSpPr>
          <a:xfrm>
            <a:off x="7716119" y="4218112"/>
            <a:ext cx="422613" cy="422614"/>
            <a:chOff x="3500438" y="4418013"/>
            <a:chExt cx="493712" cy="493713"/>
          </a:xfrm>
        </p:grpSpPr>
        <p:sp>
          <p:nvSpPr>
            <p:cNvPr id="238" name="Freeform 79">
              <a:extLst>
                <a:ext uri="{FF2B5EF4-FFF2-40B4-BE49-F238E27FC236}">
                  <a16:creationId xmlns:a16="http://schemas.microsoft.com/office/drawing/2014/main" id="{90A9C31C-B967-4D23-989B-55F267B308CA}"/>
                </a:ext>
              </a:extLst>
            </p:cNvPr>
            <p:cNvSpPr>
              <a:spLocks noEditPoints="1"/>
            </p:cNvSpPr>
            <p:nvPr/>
          </p:nvSpPr>
          <p:spPr bwMode="auto">
            <a:xfrm>
              <a:off x="3500438" y="4418013"/>
              <a:ext cx="493712" cy="493713"/>
            </a:xfrm>
            <a:custGeom>
              <a:avLst/>
              <a:gdLst>
                <a:gd name="T0" fmla="*/ 683 w 1365"/>
                <a:gd name="T1" fmla="*/ 128 h 1365"/>
                <a:gd name="T2" fmla="*/ 899 w 1365"/>
                <a:gd name="T3" fmla="*/ 172 h 1365"/>
                <a:gd name="T4" fmla="*/ 1075 w 1365"/>
                <a:gd name="T5" fmla="*/ 291 h 1365"/>
                <a:gd name="T6" fmla="*/ 1194 w 1365"/>
                <a:gd name="T7" fmla="*/ 467 h 1365"/>
                <a:gd name="T8" fmla="*/ 1237 w 1365"/>
                <a:gd name="T9" fmla="*/ 683 h 1365"/>
                <a:gd name="T10" fmla="*/ 1194 w 1365"/>
                <a:gd name="T11" fmla="*/ 899 h 1365"/>
                <a:gd name="T12" fmla="*/ 1075 w 1365"/>
                <a:gd name="T13" fmla="*/ 1075 h 1365"/>
                <a:gd name="T14" fmla="*/ 899 w 1365"/>
                <a:gd name="T15" fmla="*/ 1194 h 1365"/>
                <a:gd name="T16" fmla="*/ 683 w 1365"/>
                <a:gd name="T17" fmla="*/ 1237 h 1365"/>
                <a:gd name="T18" fmla="*/ 467 w 1365"/>
                <a:gd name="T19" fmla="*/ 1194 h 1365"/>
                <a:gd name="T20" fmla="*/ 290 w 1365"/>
                <a:gd name="T21" fmla="*/ 1075 h 1365"/>
                <a:gd name="T22" fmla="*/ 172 w 1365"/>
                <a:gd name="T23" fmla="*/ 899 h 1365"/>
                <a:gd name="T24" fmla="*/ 128 w 1365"/>
                <a:gd name="T25" fmla="*/ 683 h 1365"/>
                <a:gd name="T26" fmla="*/ 172 w 1365"/>
                <a:gd name="T27" fmla="*/ 467 h 1365"/>
                <a:gd name="T28" fmla="*/ 290 w 1365"/>
                <a:gd name="T29" fmla="*/ 291 h 1365"/>
                <a:gd name="T30" fmla="*/ 467 w 1365"/>
                <a:gd name="T31" fmla="*/ 172 h 1365"/>
                <a:gd name="T32" fmla="*/ 683 w 1365"/>
                <a:gd name="T33" fmla="*/ 128 h 1365"/>
                <a:gd name="T34" fmla="*/ 683 w 1365"/>
                <a:gd name="T35" fmla="*/ 0 h 1365"/>
                <a:gd name="T36" fmla="*/ 0 w 1365"/>
                <a:gd name="T37" fmla="*/ 683 h 1365"/>
                <a:gd name="T38" fmla="*/ 683 w 1365"/>
                <a:gd name="T39" fmla="*/ 1365 h 1365"/>
                <a:gd name="T40" fmla="*/ 1365 w 1365"/>
                <a:gd name="T41" fmla="*/ 683 h 1365"/>
                <a:gd name="T42" fmla="*/ 683 w 1365"/>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5" h="1365">
                  <a:moveTo>
                    <a:pt x="683" y="128"/>
                  </a:moveTo>
                  <a:cubicBezTo>
                    <a:pt x="758" y="128"/>
                    <a:pt x="830" y="143"/>
                    <a:pt x="899" y="172"/>
                  </a:cubicBezTo>
                  <a:cubicBezTo>
                    <a:pt x="965" y="200"/>
                    <a:pt x="1024" y="240"/>
                    <a:pt x="1075" y="291"/>
                  </a:cubicBezTo>
                  <a:cubicBezTo>
                    <a:pt x="1126" y="342"/>
                    <a:pt x="1166" y="401"/>
                    <a:pt x="1194" y="467"/>
                  </a:cubicBezTo>
                  <a:cubicBezTo>
                    <a:pt x="1223" y="535"/>
                    <a:pt x="1237" y="608"/>
                    <a:pt x="1237" y="683"/>
                  </a:cubicBezTo>
                  <a:cubicBezTo>
                    <a:pt x="1237" y="758"/>
                    <a:pt x="1223" y="830"/>
                    <a:pt x="1194" y="899"/>
                  </a:cubicBezTo>
                  <a:cubicBezTo>
                    <a:pt x="1166" y="965"/>
                    <a:pt x="1126" y="1024"/>
                    <a:pt x="1075" y="1075"/>
                  </a:cubicBezTo>
                  <a:cubicBezTo>
                    <a:pt x="1024" y="1126"/>
                    <a:pt x="965" y="1166"/>
                    <a:pt x="899" y="1194"/>
                  </a:cubicBezTo>
                  <a:cubicBezTo>
                    <a:pt x="830" y="1223"/>
                    <a:pt x="758" y="1237"/>
                    <a:pt x="683" y="1237"/>
                  </a:cubicBezTo>
                  <a:cubicBezTo>
                    <a:pt x="608" y="1237"/>
                    <a:pt x="535" y="1223"/>
                    <a:pt x="467" y="1194"/>
                  </a:cubicBezTo>
                  <a:cubicBezTo>
                    <a:pt x="401" y="1166"/>
                    <a:pt x="341" y="1126"/>
                    <a:pt x="290" y="1075"/>
                  </a:cubicBezTo>
                  <a:cubicBezTo>
                    <a:pt x="239" y="1024"/>
                    <a:pt x="199" y="965"/>
                    <a:pt x="172" y="899"/>
                  </a:cubicBezTo>
                  <a:cubicBezTo>
                    <a:pt x="143" y="830"/>
                    <a:pt x="128" y="758"/>
                    <a:pt x="128" y="683"/>
                  </a:cubicBezTo>
                  <a:cubicBezTo>
                    <a:pt x="128" y="608"/>
                    <a:pt x="143" y="535"/>
                    <a:pt x="172" y="467"/>
                  </a:cubicBezTo>
                  <a:cubicBezTo>
                    <a:pt x="199" y="401"/>
                    <a:pt x="239" y="342"/>
                    <a:pt x="290" y="291"/>
                  </a:cubicBezTo>
                  <a:cubicBezTo>
                    <a:pt x="341" y="240"/>
                    <a:pt x="401" y="200"/>
                    <a:pt x="467" y="172"/>
                  </a:cubicBezTo>
                  <a:cubicBezTo>
                    <a:pt x="535" y="143"/>
                    <a:pt x="608" y="128"/>
                    <a:pt x="683" y="128"/>
                  </a:cubicBezTo>
                  <a:moveTo>
                    <a:pt x="683" y="0"/>
                  </a:moveTo>
                  <a:cubicBezTo>
                    <a:pt x="306" y="0"/>
                    <a:pt x="0" y="306"/>
                    <a:pt x="0" y="683"/>
                  </a:cubicBezTo>
                  <a:cubicBezTo>
                    <a:pt x="0" y="1060"/>
                    <a:pt x="306" y="1365"/>
                    <a:pt x="683" y="1365"/>
                  </a:cubicBezTo>
                  <a:cubicBezTo>
                    <a:pt x="1060" y="1365"/>
                    <a:pt x="1365" y="1060"/>
                    <a:pt x="1365" y="683"/>
                  </a:cubicBezTo>
                  <a:cubicBezTo>
                    <a:pt x="1365" y="306"/>
                    <a:pt x="1060" y="0"/>
                    <a:pt x="68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80">
              <a:extLst>
                <a:ext uri="{FF2B5EF4-FFF2-40B4-BE49-F238E27FC236}">
                  <a16:creationId xmlns:a16="http://schemas.microsoft.com/office/drawing/2014/main" id="{3C73490C-CD59-4DDA-8410-3345466FB46A}"/>
                </a:ext>
              </a:extLst>
            </p:cNvPr>
            <p:cNvSpPr>
              <a:spLocks/>
            </p:cNvSpPr>
            <p:nvPr/>
          </p:nvSpPr>
          <p:spPr bwMode="auto">
            <a:xfrm>
              <a:off x="3716338" y="4525963"/>
              <a:ext cx="125412" cy="250825"/>
            </a:xfrm>
            <a:custGeom>
              <a:avLst/>
              <a:gdLst>
                <a:gd name="T0" fmla="*/ 29 w 79"/>
                <a:gd name="T1" fmla="*/ 88 h 158"/>
                <a:gd name="T2" fmla="*/ 29 w 79"/>
                <a:gd name="T3" fmla="*/ 0 h 158"/>
                <a:gd name="T4" fmla="*/ 0 w 79"/>
                <a:gd name="T5" fmla="*/ 0 h 158"/>
                <a:gd name="T6" fmla="*/ 0 w 79"/>
                <a:gd name="T7" fmla="*/ 100 h 158"/>
                <a:gd name="T8" fmla="*/ 0 w 79"/>
                <a:gd name="T9" fmla="*/ 100 h 158"/>
                <a:gd name="T10" fmla="*/ 0 w 79"/>
                <a:gd name="T11" fmla="*/ 100 h 158"/>
                <a:gd name="T12" fmla="*/ 58 w 79"/>
                <a:gd name="T13" fmla="*/ 158 h 158"/>
                <a:gd name="T14" fmla="*/ 79 w 79"/>
                <a:gd name="T15" fmla="*/ 137 h 158"/>
                <a:gd name="T16" fmla="*/ 29 w 79"/>
                <a:gd name="T17" fmla="*/ 8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58">
                  <a:moveTo>
                    <a:pt x="29" y="88"/>
                  </a:moveTo>
                  <a:lnTo>
                    <a:pt x="29" y="0"/>
                  </a:lnTo>
                  <a:lnTo>
                    <a:pt x="0" y="0"/>
                  </a:lnTo>
                  <a:lnTo>
                    <a:pt x="0" y="100"/>
                  </a:lnTo>
                  <a:lnTo>
                    <a:pt x="0" y="100"/>
                  </a:lnTo>
                  <a:lnTo>
                    <a:pt x="0" y="100"/>
                  </a:lnTo>
                  <a:lnTo>
                    <a:pt x="58" y="158"/>
                  </a:lnTo>
                  <a:lnTo>
                    <a:pt x="79" y="137"/>
                  </a:lnTo>
                  <a:lnTo>
                    <a:pt x="29"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 name="Group 135">
            <a:extLst>
              <a:ext uri="{FF2B5EF4-FFF2-40B4-BE49-F238E27FC236}">
                <a16:creationId xmlns:a16="http://schemas.microsoft.com/office/drawing/2014/main" id="{0214F95C-2938-8758-ABF8-12A6DB0ACE72}"/>
              </a:ext>
              <a:ext uri="{C183D7F6-B498-43B3-948B-1728B52AA6E4}">
                <adec:decorative xmlns:adec="http://schemas.microsoft.com/office/drawing/2017/decorative" val="1"/>
              </a:ext>
            </a:extLst>
          </p:cNvPr>
          <p:cNvGrpSpPr>
            <a:grpSpLocks noChangeAspect="1"/>
          </p:cNvGrpSpPr>
          <p:nvPr/>
        </p:nvGrpSpPr>
        <p:grpSpPr bwMode="auto">
          <a:xfrm>
            <a:off x="4031563" y="4297308"/>
            <a:ext cx="404412" cy="335714"/>
            <a:chOff x="2204" y="1026"/>
            <a:chExt cx="312" cy="259"/>
          </a:xfrm>
        </p:grpSpPr>
        <p:sp>
          <p:nvSpPr>
            <p:cNvPr id="3" name="Freeform 136">
              <a:extLst>
                <a:ext uri="{FF2B5EF4-FFF2-40B4-BE49-F238E27FC236}">
                  <a16:creationId xmlns:a16="http://schemas.microsoft.com/office/drawing/2014/main" id="{F5A982EA-4DC4-2AF0-F528-FE53644FB76C}"/>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 name="Freeform 137">
              <a:extLst>
                <a:ext uri="{FF2B5EF4-FFF2-40B4-BE49-F238E27FC236}">
                  <a16:creationId xmlns:a16="http://schemas.microsoft.com/office/drawing/2014/main" id="{55D13D6E-6822-2B76-26CC-6838F6268881}"/>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 name="Freeform 138">
              <a:extLst>
                <a:ext uri="{FF2B5EF4-FFF2-40B4-BE49-F238E27FC236}">
                  <a16:creationId xmlns:a16="http://schemas.microsoft.com/office/drawing/2014/main" id="{54C400CD-D3F9-8BF1-3304-B5EA3CCA791B}"/>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 name="Freeform 139">
              <a:extLst>
                <a:ext uri="{FF2B5EF4-FFF2-40B4-BE49-F238E27FC236}">
                  <a16:creationId xmlns:a16="http://schemas.microsoft.com/office/drawing/2014/main" id="{15D42855-9644-23E4-474F-755751F10A0A}"/>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 name="Freeform 140">
              <a:extLst>
                <a:ext uri="{FF2B5EF4-FFF2-40B4-BE49-F238E27FC236}">
                  <a16:creationId xmlns:a16="http://schemas.microsoft.com/office/drawing/2014/main" id="{6073B69A-1CC6-178B-2AD0-D3EDD5937937}"/>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 name="Freeform 141">
              <a:extLst>
                <a:ext uri="{FF2B5EF4-FFF2-40B4-BE49-F238E27FC236}">
                  <a16:creationId xmlns:a16="http://schemas.microsoft.com/office/drawing/2014/main" id="{7126DFB8-B8A0-32C8-D7F1-7994A62C9171}"/>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 name="Oval 142">
              <a:extLst>
                <a:ext uri="{FF2B5EF4-FFF2-40B4-BE49-F238E27FC236}">
                  <a16:creationId xmlns:a16="http://schemas.microsoft.com/office/drawing/2014/main" id="{C95399B2-DE8C-CF7D-9937-F1E348D236CE}"/>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 name="Freeform 143">
              <a:extLst>
                <a:ext uri="{FF2B5EF4-FFF2-40B4-BE49-F238E27FC236}">
                  <a16:creationId xmlns:a16="http://schemas.microsoft.com/office/drawing/2014/main" id="{37AB9898-9750-1DC0-C2BE-B45A0616AB15}"/>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23" name="Group 80">
            <a:extLst>
              <a:ext uri="{FF2B5EF4-FFF2-40B4-BE49-F238E27FC236}">
                <a16:creationId xmlns:a16="http://schemas.microsoft.com/office/drawing/2014/main" id="{87A5E68D-5190-EB25-6AB2-2C9A6D548253}"/>
              </a:ext>
              <a:ext uri="{C183D7F6-B498-43B3-948B-1728B52AA6E4}">
                <adec:decorative xmlns:adec="http://schemas.microsoft.com/office/drawing/2017/decorative" val="1"/>
              </a:ext>
            </a:extLst>
          </p:cNvPr>
          <p:cNvGrpSpPr>
            <a:grpSpLocks noChangeAspect="1"/>
          </p:cNvGrpSpPr>
          <p:nvPr/>
        </p:nvGrpSpPr>
        <p:grpSpPr bwMode="auto">
          <a:xfrm>
            <a:off x="5906136" y="4252962"/>
            <a:ext cx="415776" cy="410513"/>
            <a:chOff x="1614" y="2781"/>
            <a:chExt cx="316" cy="312"/>
          </a:xfrm>
        </p:grpSpPr>
        <p:sp>
          <p:nvSpPr>
            <p:cNvPr id="24" name="Freeform 81">
              <a:extLst>
                <a:ext uri="{FF2B5EF4-FFF2-40B4-BE49-F238E27FC236}">
                  <a16:creationId xmlns:a16="http://schemas.microsoft.com/office/drawing/2014/main" id="{73E4B9F0-54E8-945B-6C67-BB72061A06DF}"/>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82">
              <a:extLst>
                <a:ext uri="{FF2B5EF4-FFF2-40B4-BE49-F238E27FC236}">
                  <a16:creationId xmlns:a16="http://schemas.microsoft.com/office/drawing/2014/main" id="{71ED2A81-6DF2-13A9-E73C-27723C91DFFE}"/>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3">
              <a:extLst>
                <a:ext uri="{FF2B5EF4-FFF2-40B4-BE49-F238E27FC236}">
                  <a16:creationId xmlns:a16="http://schemas.microsoft.com/office/drawing/2014/main" id="{4C4C906F-F76B-60BE-53CD-607A0D06182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4">
              <a:extLst>
                <a:ext uri="{FF2B5EF4-FFF2-40B4-BE49-F238E27FC236}">
                  <a16:creationId xmlns:a16="http://schemas.microsoft.com/office/drawing/2014/main" id="{761DFDAA-2F07-8C41-A01F-6ACDC2D0FDC8}"/>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85">
              <a:extLst>
                <a:ext uri="{FF2B5EF4-FFF2-40B4-BE49-F238E27FC236}">
                  <a16:creationId xmlns:a16="http://schemas.microsoft.com/office/drawing/2014/main" id="{E2056604-C201-E125-4A8E-1110923D3078}"/>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6">
              <a:extLst>
                <a:ext uri="{FF2B5EF4-FFF2-40B4-BE49-F238E27FC236}">
                  <a16:creationId xmlns:a16="http://schemas.microsoft.com/office/drawing/2014/main" id="{8D0BE218-2915-31E8-4546-3BCCFE2759B3}"/>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7">
              <a:extLst>
                <a:ext uri="{FF2B5EF4-FFF2-40B4-BE49-F238E27FC236}">
                  <a16:creationId xmlns:a16="http://schemas.microsoft.com/office/drawing/2014/main" id="{CB322B41-B8E3-7F0D-43FE-2D6E37028CA0}"/>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8">
              <a:extLst>
                <a:ext uri="{FF2B5EF4-FFF2-40B4-BE49-F238E27FC236}">
                  <a16:creationId xmlns:a16="http://schemas.microsoft.com/office/drawing/2014/main" id="{2E67F350-2514-EEBA-CF27-85BE0C2DC334}"/>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89">
              <a:extLst>
                <a:ext uri="{FF2B5EF4-FFF2-40B4-BE49-F238E27FC236}">
                  <a16:creationId xmlns:a16="http://schemas.microsoft.com/office/drawing/2014/main" id="{3E8829C4-728D-6ADC-F88A-D52C7380E44A}"/>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90">
              <a:extLst>
                <a:ext uri="{FF2B5EF4-FFF2-40B4-BE49-F238E27FC236}">
                  <a16:creationId xmlns:a16="http://schemas.microsoft.com/office/drawing/2014/main" id="{592A2212-9747-DDD9-509A-03560F444B2D}"/>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91">
              <a:extLst>
                <a:ext uri="{FF2B5EF4-FFF2-40B4-BE49-F238E27FC236}">
                  <a16:creationId xmlns:a16="http://schemas.microsoft.com/office/drawing/2014/main" id="{893A5CE4-1680-F8A6-B3C3-E50F1B3539FD}"/>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92">
              <a:extLst>
                <a:ext uri="{FF2B5EF4-FFF2-40B4-BE49-F238E27FC236}">
                  <a16:creationId xmlns:a16="http://schemas.microsoft.com/office/drawing/2014/main" id="{FA6DA45B-8F29-66F3-280D-7B74442F5C77}"/>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3">
              <a:extLst>
                <a:ext uri="{FF2B5EF4-FFF2-40B4-BE49-F238E27FC236}">
                  <a16:creationId xmlns:a16="http://schemas.microsoft.com/office/drawing/2014/main" id="{54598090-A6D9-BAD6-6C1B-0126D2A0E8BF}"/>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94">
              <a:extLst>
                <a:ext uri="{FF2B5EF4-FFF2-40B4-BE49-F238E27FC236}">
                  <a16:creationId xmlns:a16="http://schemas.microsoft.com/office/drawing/2014/main" id="{9BC6ECEF-42E1-09FF-D74F-01652585711C}"/>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95">
              <a:extLst>
                <a:ext uri="{FF2B5EF4-FFF2-40B4-BE49-F238E27FC236}">
                  <a16:creationId xmlns:a16="http://schemas.microsoft.com/office/drawing/2014/main" id="{EA708DBC-DE8D-7ED6-99CA-4C6FCBFF9A18}"/>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96">
              <a:extLst>
                <a:ext uri="{FF2B5EF4-FFF2-40B4-BE49-F238E27FC236}">
                  <a16:creationId xmlns:a16="http://schemas.microsoft.com/office/drawing/2014/main" id="{B5CB6A8B-4874-A7E2-59C2-FA0E12ECE011}"/>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7">
              <a:extLst>
                <a:ext uri="{FF2B5EF4-FFF2-40B4-BE49-F238E27FC236}">
                  <a16:creationId xmlns:a16="http://schemas.microsoft.com/office/drawing/2014/main" id="{1CB2371E-3CB7-255C-D858-11573A8D71FD}"/>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98">
              <a:extLst>
                <a:ext uri="{FF2B5EF4-FFF2-40B4-BE49-F238E27FC236}">
                  <a16:creationId xmlns:a16="http://schemas.microsoft.com/office/drawing/2014/main" id="{7AB8FCC1-04A0-E71F-F01E-9AEB05968C7D}"/>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9">
              <a:extLst>
                <a:ext uri="{FF2B5EF4-FFF2-40B4-BE49-F238E27FC236}">
                  <a16:creationId xmlns:a16="http://schemas.microsoft.com/office/drawing/2014/main" id="{65C64979-33B6-7191-E3F8-DA520D307F9A}"/>
                </a:ext>
              </a:extLst>
            </p:cNvPr>
            <p:cNvSpPr>
              <a:spLocks noEditPoints="1"/>
            </p:cNvSpPr>
            <p:nvPr/>
          </p:nvSpPr>
          <p:spPr bwMode="auto">
            <a:xfrm>
              <a:off x="1783" y="2834"/>
              <a:ext cx="61" cy="118"/>
            </a:xfrm>
            <a:custGeom>
              <a:avLst/>
              <a:gdLst>
                <a:gd name="T0" fmla="*/ 268 w 268"/>
                <a:gd name="T1" fmla="*/ 343 h 513"/>
                <a:gd name="T2" fmla="*/ 239 w 268"/>
                <a:gd name="T3" fmla="*/ 417 h 513"/>
                <a:gd name="T4" fmla="*/ 155 w 268"/>
                <a:gd name="T5" fmla="*/ 451 h 513"/>
                <a:gd name="T6" fmla="*/ 155 w 268"/>
                <a:gd name="T7" fmla="*/ 512 h 513"/>
                <a:gd name="T8" fmla="*/ 113 w 268"/>
                <a:gd name="T9" fmla="*/ 513 h 513"/>
                <a:gd name="T10" fmla="*/ 113 w 268"/>
                <a:gd name="T11" fmla="*/ 454 h 513"/>
                <a:gd name="T12" fmla="*/ 7 w 268"/>
                <a:gd name="T13" fmla="*/ 428 h 513"/>
                <a:gd name="T14" fmla="*/ 7 w 268"/>
                <a:gd name="T15" fmla="*/ 350 h 513"/>
                <a:gd name="T16" fmla="*/ 55 w 268"/>
                <a:gd name="T17" fmla="*/ 374 h 513"/>
                <a:gd name="T18" fmla="*/ 113 w 268"/>
                <a:gd name="T19" fmla="*/ 388 h 513"/>
                <a:gd name="T20" fmla="*/ 113 w 268"/>
                <a:gd name="T21" fmla="*/ 286 h 513"/>
                <a:gd name="T22" fmla="*/ 25 w 268"/>
                <a:gd name="T23" fmla="*/ 236 h 513"/>
                <a:gd name="T24" fmla="*/ 0 w 268"/>
                <a:gd name="T25" fmla="*/ 164 h 513"/>
                <a:gd name="T26" fmla="*/ 31 w 268"/>
                <a:gd name="T27" fmla="*/ 89 h 513"/>
                <a:gd name="T28" fmla="*/ 113 w 268"/>
                <a:gd name="T29" fmla="*/ 53 h 513"/>
                <a:gd name="T30" fmla="*/ 113 w 268"/>
                <a:gd name="T31" fmla="*/ 1 h 513"/>
                <a:gd name="T32" fmla="*/ 155 w 268"/>
                <a:gd name="T33" fmla="*/ 0 h 513"/>
                <a:gd name="T34" fmla="*/ 155 w 268"/>
                <a:gd name="T35" fmla="*/ 51 h 513"/>
                <a:gd name="T36" fmla="*/ 242 w 268"/>
                <a:gd name="T37" fmla="*/ 71 h 513"/>
                <a:gd name="T38" fmla="*/ 242 w 268"/>
                <a:gd name="T39" fmla="*/ 147 h 513"/>
                <a:gd name="T40" fmla="*/ 155 w 268"/>
                <a:gd name="T41" fmla="*/ 117 h 513"/>
                <a:gd name="T42" fmla="*/ 155 w 268"/>
                <a:gd name="T43" fmla="*/ 223 h 513"/>
                <a:gd name="T44" fmla="*/ 242 w 268"/>
                <a:gd name="T45" fmla="*/ 274 h 513"/>
                <a:gd name="T46" fmla="*/ 268 w 268"/>
                <a:gd name="T47" fmla="*/ 343 h 513"/>
                <a:gd name="T48" fmla="*/ 113 w 268"/>
                <a:gd name="T49" fmla="*/ 207 h 513"/>
                <a:gd name="T50" fmla="*/ 113 w 268"/>
                <a:gd name="T51" fmla="*/ 119 h 513"/>
                <a:gd name="T52" fmla="*/ 74 w 268"/>
                <a:gd name="T53" fmla="*/ 159 h 513"/>
                <a:gd name="T54" fmla="*/ 113 w 268"/>
                <a:gd name="T55" fmla="*/ 207 h 513"/>
                <a:gd name="T56" fmla="*/ 194 w 268"/>
                <a:gd name="T57" fmla="*/ 346 h 513"/>
                <a:gd name="T58" fmla="*/ 155 w 268"/>
                <a:gd name="T59" fmla="*/ 301 h 513"/>
                <a:gd name="T60" fmla="*/ 155 w 268"/>
                <a:gd name="T61" fmla="*/ 385 h 513"/>
                <a:gd name="T62" fmla="*/ 194 w 268"/>
                <a:gd name="T63" fmla="*/ 34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8" h="513">
                  <a:moveTo>
                    <a:pt x="268" y="343"/>
                  </a:moveTo>
                  <a:cubicBezTo>
                    <a:pt x="268" y="373"/>
                    <a:pt x="258" y="398"/>
                    <a:pt x="239" y="417"/>
                  </a:cubicBezTo>
                  <a:cubicBezTo>
                    <a:pt x="219" y="436"/>
                    <a:pt x="192" y="447"/>
                    <a:pt x="155" y="451"/>
                  </a:cubicBezTo>
                  <a:cubicBezTo>
                    <a:pt x="155" y="512"/>
                    <a:pt x="155" y="512"/>
                    <a:pt x="155" y="512"/>
                  </a:cubicBezTo>
                  <a:cubicBezTo>
                    <a:pt x="113" y="513"/>
                    <a:pt x="113" y="513"/>
                    <a:pt x="113" y="513"/>
                  </a:cubicBezTo>
                  <a:cubicBezTo>
                    <a:pt x="113" y="454"/>
                    <a:pt x="113" y="454"/>
                    <a:pt x="113" y="454"/>
                  </a:cubicBezTo>
                  <a:cubicBezTo>
                    <a:pt x="74" y="453"/>
                    <a:pt x="39" y="445"/>
                    <a:pt x="7" y="428"/>
                  </a:cubicBezTo>
                  <a:cubicBezTo>
                    <a:pt x="7" y="350"/>
                    <a:pt x="7" y="350"/>
                    <a:pt x="7" y="350"/>
                  </a:cubicBezTo>
                  <a:cubicBezTo>
                    <a:pt x="17" y="359"/>
                    <a:pt x="33" y="367"/>
                    <a:pt x="55" y="374"/>
                  </a:cubicBezTo>
                  <a:cubicBezTo>
                    <a:pt x="77" y="382"/>
                    <a:pt x="97" y="386"/>
                    <a:pt x="113" y="388"/>
                  </a:cubicBezTo>
                  <a:cubicBezTo>
                    <a:pt x="113" y="286"/>
                    <a:pt x="113" y="286"/>
                    <a:pt x="113" y="286"/>
                  </a:cubicBezTo>
                  <a:cubicBezTo>
                    <a:pt x="72" y="271"/>
                    <a:pt x="42" y="254"/>
                    <a:pt x="25" y="236"/>
                  </a:cubicBezTo>
                  <a:cubicBezTo>
                    <a:pt x="8" y="217"/>
                    <a:pt x="0" y="194"/>
                    <a:pt x="0" y="164"/>
                  </a:cubicBezTo>
                  <a:cubicBezTo>
                    <a:pt x="0" y="134"/>
                    <a:pt x="10" y="109"/>
                    <a:pt x="31" y="89"/>
                  </a:cubicBezTo>
                  <a:cubicBezTo>
                    <a:pt x="52" y="68"/>
                    <a:pt x="79" y="57"/>
                    <a:pt x="113" y="53"/>
                  </a:cubicBezTo>
                  <a:cubicBezTo>
                    <a:pt x="113" y="1"/>
                    <a:pt x="113" y="1"/>
                    <a:pt x="113" y="1"/>
                  </a:cubicBezTo>
                  <a:cubicBezTo>
                    <a:pt x="155" y="0"/>
                    <a:pt x="155" y="0"/>
                    <a:pt x="155" y="0"/>
                  </a:cubicBezTo>
                  <a:cubicBezTo>
                    <a:pt x="155" y="51"/>
                    <a:pt x="155" y="51"/>
                    <a:pt x="155" y="51"/>
                  </a:cubicBezTo>
                  <a:cubicBezTo>
                    <a:pt x="195" y="53"/>
                    <a:pt x="222" y="60"/>
                    <a:pt x="242" y="71"/>
                  </a:cubicBezTo>
                  <a:cubicBezTo>
                    <a:pt x="242" y="147"/>
                    <a:pt x="242" y="147"/>
                    <a:pt x="242" y="147"/>
                  </a:cubicBezTo>
                  <a:cubicBezTo>
                    <a:pt x="216" y="131"/>
                    <a:pt x="188" y="120"/>
                    <a:pt x="155" y="117"/>
                  </a:cubicBezTo>
                  <a:cubicBezTo>
                    <a:pt x="155" y="223"/>
                    <a:pt x="155" y="223"/>
                    <a:pt x="155" y="223"/>
                  </a:cubicBezTo>
                  <a:cubicBezTo>
                    <a:pt x="196" y="237"/>
                    <a:pt x="224" y="255"/>
                    <a:pt x="242" y="274"/>
                  </a:cubicBezTo>
                  <a:cubicBezTo>
                    <a:pt x="259" y="292"/>
                    <a:pt x="268" y="315"/>
                    <a:pt x="268" y="343"/>
                  </a:cubicBezTo>
                  <a:close/>
                  <a:moveTo>
                    <a:pt x="113" y="207"/>
                  </a:moveTo>
                  <a:cubicBezTo>
                    <a:pt x="113" y="119"/>
                    <a:pt x="113" y="119"/>
                    <a:pt x="113" y="119"/>
                  </a:cubicBezTo>
                  <a:cubicBezTo>
                    <a:pt x="87" y="123"/>
                    <a:pt x="74" y="137"/>
                    <a:pt x="74" y="159"/>
                  </a:cubicBezTo>
                  <a:cubicBezTo>
                    <a:pt x="74" y="179"/>
                    <a:pt x="87" y="195"/>
                    <a:pt x="113" y="207"/>
                  </a:cubicBezTo>
                  <a:close/>
                  <a:moveTo>
                    <a:pt x="194" y="346"/>
                  </a:moveTo>
                  <a:cubicBezTo>
                    <a:pt x="194" y="328"/>
                    <a:pt x="182" y="313"/>
                    <a:pt x="155" y="301"/>
                  </a:cubicBezTo>
                  <a:cubicBezTo>
                    <a:pt x="155" y="385"/>
                    <a:pt x="155" y="385"/>
                    <a:pt x="155" y="385"/>
                  </a:cubicBezTo>
                  <a:cubicBezTo>
                    <a:pt x="182" y="381"/>
                    <a:pt x="194" y="369"/>
                    <a:pt x="194" y="34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281516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3E164-FF54-4FEC-A491-5C3A7867FB90}"/>
              </a:ext>
            </a:extLst>
          </p:cNvPr>
          <p:cNvSpPr>
            <a:spLocks noGrp="1"/>
          </p:cNvSpPr>
          <p:nvPr>
            <p:ph type="title" idx="4294967295"/>
          </p:nvPr>
        </p:nvSpPr>
        <p:spPr>
          <a:xfrm>
            <a:off x="588263" y="-492443"/>
            <a:ext cx="11018520" cy="492443"/>
          </a:xfrm>
        </p:spPr>
        <p:txBody>
          <a:bodyPr vert="horz" wrap="square" lIns="0" tIns="0" rIns="0" bIns="0" rtlCol="0" anchor="b">
            <a:spAutoFit/>
          </a:bodyPr>
          <a:lstStyle/>
          <a:p>
            <a:r>
              <a:rPr lang="en-US" dirty="0">
                <a:solidFill>
                  <a:schemeClr val="bg1"/>
                </a:solidFill>
              </a:rPr>
              <a:t>Microsoft</a:t>
            </a:r>
          </a:p>
        </p:txBody>
      </p:sp>
    </p:spTree>
    <p:extLst>
      <p:ext uri="{BB962C8B-B14F-4D97-AF65-F5344CB8AC3E}">
        <p14:creationId xmlns:p14="http://schemas.microsoft.com/office/powerpoint/2010/main" val="322583680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descr="context">
            <a:extLst>
              <a:ext uri="{FF2B5EF4-FFF2-40B4-BE49-F238E27FC236}">
                <a16:creationId xmlns:a16="http://schemas.microsoft.com/office/drawing/2014/main" id="{D29EF3B4-CBD9-4FC7-AF78-0F0F5BE7AC8D}"/>
              </a:ext>
            </a:extLst>
          </p:cNvPr>
          <p:cNvGrpSpPr/>
          <p:nvPr/>
        </p:nvGrpSpPr>
        <p:grpSpPr>
          <a:xfrm>
            <a:off x="3024737" y="2530750"/>
            <a:ext cx="904599" cy="898250"/>
            <a:chOff x="1645226" y="2127941"/>
            <a:chExt cx="443543" cy="440430"/>
          </a:xfrm>
        </p:grpSpPr>
        <p:sp>
          <p:nvSpPr>
            <p:cNvPr id="62" name="Rectangle 1025">
              <a:extLst>
                <a:ext uri="{FF2B5EF4-FFF2-40B4-BE49-F238E27FC236}">
                  <a16:creationId xmlns:a16="http://schemas.microsoft.com/office/drawing/2014/main" id="{3BDB2D88-865C-4E4E-BF0C-48AD9609822B}"/>
                </a:ext>
              </a:extLst>
            </p:cNvPr>
            <p:cNvSpPr>
              <a:spLocks noChangeArrowheads="1"/>
            </p:cNvSpPr>
            <p:nvPr/>
          </p:nvSpPr>
          <p:spPr bwMode="auto">
            <a:xfrm>
              <a:off x="1645226" y="2151285"/>
              <a:ext cx="143179" cy="326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3" name="Rectangle 1026">
              <a:extLst>
                <a:ext uri="{FF2B5EF4-FFF2-40B4-BE49-F238E27FC236}">
                  <a16:creationId xmlns:a16="http://schemas.microsoft.com/office/drawing/2014/main" id="{27EE906B-6A06-4D08-9651-B775192DE2CB}"/>
                </a:ext>
              </a:extLst>
            </p:cNvPr>
            <p:cNvSpPr>
              <a:spLocks noChangeArrowheads="1"/>
            </p:cNvSpPr>
            <p:nvPr/>
          </p:nvSpPr>
          <p:spPr bwMode="auto">
            <a:xfrm>
              <a:off x="1645226" y="2185523"/>
              <a:ext cx="143179" cy="342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4" name="Rectangle 1027">
              <a:extLst>
                <a:ext uri="{FF2B5EF4-FFF2-40B4-BE49-F238E27FC236}">
                  <a16:creationId xmlns:a16="http://schemas.microsoft.com/office/drawing/2014/main" id="{127471B7-B564-48BA-B5C0-739BA2869582}"/>
                </a:ext>
              </a:extLst>
            </p:cNvPr>
            <p:cNvSpPr>
              <a:spLocks noChangeArrowheads="1"/>
            </p:cNvSpPr>
            <p:nvPr/>
          </p:nvSpPr>
          <p:spPr bwMode="auto">
            <a:xfrm>
              <a:off x="1902014" y="2173073"/>
              <a:ext cx="164967" cy="2334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5" name="Rectangle 1028">
              <a:extLst>
                <a:ext uri="{FF2B5EF4-FFF2-40B4-BE49-F238E27FC236}">
                  <a16:creationId xmlns:a16="http://schemas.microsoft.com/office/drawing/2014/main" id="{9BD9FDD5-3C43-4E9B-B473-CC23A1DA23DA}"/>
                </a:ext>
              </a:extLst>
            </p:cNvPr>
            <p:cNvSpPr>
              <a:spLocks noChangeArrowheads="1"/>
            </p:cNvSpPr>
            <p:nvPr/>
          </p:nvSpPr>
          <p:spPr bwMode="auto">
            <a:xfrm>
              <a:off x="1810193" y="2127941"/>
              <a:ext cx="68477" cy="115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6" name="Freeform 1029">
              <a:extLst>
                <a:ext uri="{FF2B5EF4-FFF2-40B4-BE49-F238E27FC236}">
                  <a16:creationId xmlns:a16="http://schemas.microsoft.com/office/drawing/2014/main" id="{93FA356C-6665-4D10-887F-A3640DDF1F40}"/>
                </a:ext>
              </a:extLst>
            </p:cNvPr>
            <p:cNvSpPr>
              <a:spLocks/>
            </p:cNvSpPr>
            <p:nvPr/>
          </p:nvSpPr>
          <p:spPr bwMode="auto">
            <a:xfrm>
              <a:off x="2057643" y="2152842"/>
              <a:ext cx="31126" cy="63808"/>
            </a:xfrm>
            <a:custGeom>
              <a:avLst/>
              <a:gdLst>
                <a:gd name="T0" fmla="*/ 20 w 20"/>
                <a:gd name="T1" fmla="*/ 21 h 41"/>
                <a:gd name="T2" fmla="*/ 0 w 20"/>
                <a:gd name="T3" fmla="*/ 41 h 41"/>
                <a:gd name="T4" fmla="*/ 0 w 20"/>
                <a:gd name="T5" fmla="*/ 0 h 41"/>
                <a:gd name="T6" fmla="*/ 20 w 20"/>
                <a:gd name="T7" fmla="*/ 21 h 41"/>
              </a:gdLst>
              <a:ahLst/>
              <a:cxnLst>
                <a:cxn ang="0">
                  <a:pos x="T0" y="T1"/>
                </a:cxn>
                <a:cxn ang="0">
                  <a:pos x="T2" y="T3"/>
                </a:cxn>
                <a:cxn ang="0">
                  <a:pos x="T4" y="T5"/>
                </a:cxn>
                <a:cxn ang="0">
                  <a:pos x="T6" y="T7"/>
                </a:cxn>
              </a:cxnLst>
              <a:rect l="0" t="0" r="r" b="b"/>
              <a:pathLst>
                <a:path w="20" h="41">
                  <a:moveTo>
                    <a:pt x="20" y="21"/>
                  </a:moveTo>
                  <a:lnTo>
                    <a:pt x="0" y="41"/>
                  </a:lnTo>
                  <a:lnTo>
                    <a:pt x="0" y="0"/>
                  </a:lnTo>
                  <a:lnTo>
                    <a:pt x="2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7" name="Rectangle 1030">
              <a:extLst>
                <a:ext uri="{FF2B5EF4-FFF2-40B4-BE49-F238E27FC236}">
                  <a16:creationId xmlns:a16="http://schemas.microsoft.com/office/drawing/2014/main" id="{E742AA94-484D-4B6B-B151-DD22C927BA4D}"/>
                </a:ext>
              </a:extLst>
            </p:cNvPr>
            <p:cNvSpPr>
              <a:spLocks noChangeArrowheads="1"/>
            </p:cNvSpPr>
            <p:nvPr/>
          </p:nvSpPr>
          <p:spPr bwMode="auto">
            <a:xfrm>
              <a:off x="1645226" y="2313139"/>
              <a:ext cx="143179" cy="342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8" name="Rectangle 1031">
              <a:extLst>
                <a:ext uri="{FF2B5EF4-FFF2-40B4-BE49-F238E27FC236}">
                  <a16:creationId xmlns:a16="http://schemas.microsoft.com/office/drawing/2014/main" id="{7377A060-88A2-467C-B756-592790A0579E}"/>
                </a:ext>
              </a:extLst>
            </p:cNvPr>
            <p:cNvSpPr>
              <a:spLocks noChangeArrowheads="1"/>
            </p:cNvSpPr>
            <p:nvPr/>
          </p:nvSpPr>
          <p:spPr bwMode="auto">
            <a:xfrm>
              <a:off x="1645226" y="2347378"/>
              <a:ext cx="143179" cy="357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9" name="Rectangle 1032">
              <a:extLst>
                <a:ext uri="{FF2B5EF4-FFF2-40B4-BE49-F238E27FC236}">
                  <a16:creationId xmlns:a16="http://schemas.microsoft.com/office/drawing/2014/main" id="{63270746-D37F-4A86-9385-5DA036D10BDE}"/>
                </a:ext>
              </a:extLst>
            </p:cNvPr>
            <p:cNvSpPr>
              <a:spLocks noChangeArrowheads="1"/>
            </p:cNvSpPr>
            <p:nvPr/>
          </p:nvSpPr>
          <p:spPr bwMode="auto">
            <a:xfrm>
              <a:off x="1902014" y="2336484"/>
              <a:ext cx="164967" cy="2334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0" name="Rectangle 1033">
              <a:extLst>
                <a:ext uri="{FF2B5EF4-FFF2-40B4-BE49-F238E27FC236}">
                  <a16:creationId xmlns:a16="http://schemas.microsoft.com/office/drawing/2014/main" id="{BE4A7D62-613C-445C-965A-24A94323B7C5}"/>
                </a:ext>
              </a:extLst>
            </p:cNvPr>
            <p:cNvSpPr>
              <a:spLocks noChangeArrowheads="1"/>
            </p:cNvSpPr>
            <p:nvPr/>
          </p:nvSpPr>
          <p:spPr bwMode="auto">
            <a:xfrm>
              <a:off x="1810193" y="2289795"/>
              <a:ext cx="68477" cy="1151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1" name="Freeform 1034">
              <a:extLst>
                <a:ext uri="{FF2B5EF4-FFF2-40B4-BE49-F238E27FC236}">
                  <a16:creationId xmlns:a16="http://schemas.microsoft.com/office/drawing/2014/main" id="{4D54091B-0BE8-454A-A54D-96C3F24A4AF6}"/>
                </a:ext>
              </a:extLst>
            </p:cNvPr>
            <p:cNvSpPr>
              <a:spLocks/>
            </p:cNvSpPr>
            <p:nvPr/>
          </p:nvSpPr>
          <p:spPr bwMode="auto">
            <a:xfrm>
              <a:off x="2057643" y="2314696"/>
              <a:ext cx="31126" cy="65364"/>
            </a:xfrm>
            <a:custGeom>
              <a:avLst/>
              <a:gdLst>
                <a:gd name="T0" fmla="*/ 20 w 20"/>
                <a:gd name="T1" fmla="*/ 22 h 42"/>
                <a:gd name="T2" fmla="*/ 0 w 20"/>
                <a:gd name="T3" fmla="*/ 42 h 42"/>
                <a:gd name="T4" fmla="*/ 0 w 20"/>
                <a:gd name="T5" fmla="*/ 0 h 42"/>
                <a:gd name="T6" fmla="*/ 20 w 20"/>
                <a:gd name="T7" fmla="*/ 22 h 42"/>
              </a:gdLst>
              <a:ahLst/>
              <a:cxnLst>
                <a:cxn ang="0">
                  <a:pos x="T0" y="T1"/>
                </a:cxn>
                <a:cxn ang="0">
                  <a:pos x="T2" y="T3"/>
                </a:cxn>
                <a:cxn ang="0">
                  <a:pos x="T4" y="T5"/>
                </a:cxn>
                <a:cxn ang="0">
                  <a:pos x="T6" y="T7"/>
                </a:cxn>
              </a:cxnLst>
              <a:rect l="0" t="0" r="r" b="b"/>
              <a:pathLst>
                <a:path w="20" h="42">
                  <a:moveTo>
                    <a:pt x="20" y="22"/>
                  </a:moveTo>
                  <a:lnTo>
                    <a:pt x="0" y="42"/>
                  </a:lnTo>
                  <a:lnTo>
                    <a:pt x="0" y="0"/>
                  </a:lnTo>
                  <a:lnTo>
                    <a:pt x="20" y="2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2" name="Rectangle 1035">
              <a:extLst>
                <a:ext uri="{FF2B5EF4-FFF2-40B4-BE49-F238E27FC236}">
                  <a16:creationId xmlns:a16="http://schemas.microsoft.com/office/drawing/2014/main" id="{BE271A00-5BA8-42DD-AA21-F519399450AE}"/>
                </a:ext>
              </a:extLst>
            </p:cNvPr>
            <p:cNvSpPr>
              <a:spLocks noChangeArrowheads="1"/>
            </p:cNvSpPr>
            <p:nvPr/>
          </p:nvSpPr>
          <p:spPr bwMode="auto">
            <a:xfrm>
              <a:off x="1645226" y="2476550"/>
              <a:ext cx="143179" cy="357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3" name="Rectangle 1036">
              <a:extLst>
                <a:ext uri="{FF2B5EF4-FFF2-40B4-BE49-F238E27FC236}">
                  <a16:creationId xmlns:a16="http://schemas.microsoft.com/office/drawing/2014/main" id="{8DE27169-2EE7-4822-BB01-35A675666AF1}"/>
                </a:ext>
              </a:extLst>
            </p:cNvPr>
            <p:cNvSpPr>
              <a:spLocks noChangeArrowheads="1"/>
            </p:cNvSpPr>
            <p:nvPr/>
          </p:nvSpPr>
          <p:spPr bwMode="auto">
            <a:xfrm>
              <a:off x="1645226" y="2510789"/>
              <a:ext cx="143179" cy="342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4" name="Rectangle 1037">
              <a:extLst>
                <a:ext uri="{FF2B5EF4-FFF2-40B4-BE49-F238E27FC236}">
                  <a16:creationId xmlns:a16="http://schemas.microsoft.com/office/drawing/2014/main" id="{9B30078A-0919-43B5-8D88-9E31976EFE9A}"/>
                </a:ext>
              </a:extLst>
            </p:cNvPr>
            <p:cNvSpPr>
              <a:spLocks noChangeArrowheads="1"/>
            </p:cNvSpPr>
            <p:nvPr/>
          </p:nvSpPr>
          <p:spPr bwMode="auto">
            <a:xfrm>
              <a:off x="1902014" y="2498338"/>
              <a:ext cx="164967" cy="2334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5" name="Rectangle 1038">
              <a:extLst>
                <a:ext uri="{FF2B5EF4-FFF2-40B4-BE49-F238E27FC236}">
                  <a16:creationId xmlns:a16="http://schemas.microsoft.com/office/drawing/2014/main" id="{617F1DEA-3844-45EC-B327-071744F41F76}"/>
                </a:ext>
              </a:extLst>
            </p:cNvPr>
            <p:cNvSpPr>
              <a:spLocks noChangeArrowheads="1"/>
            </p:cNvSpPr>
            <p:nvPr/>
          </p:nvSpPr>
          <p:spPr bwMode="auto">
            <a:xfrm>
              <a:off x="1944034" y="2498338"/>
              <a:ext cx="82484" cy="2334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6" name="Rectangle 1039">
              <a:extLst>
                <a:ext uri="{FF2B5EF4-FFF2-40B4-BE49-F238E27FC236}">
                  <a16:creationId xmlns:a16="http://schemas.microsoft.com/office/drawing/2014/main" id="{69660BCD-315B-460D-BA8F-11687AA69AD2}"/>
                </a:ext>
              </a:extLst>
            </p:cNvPr>
            <p:cNvSpPr>
              <a:spLocks noChangeArrowheads="1"/>
            </p:cNvSpPr>
            <p:nvPr/>
          </p:nvSpPr>
          <p:spPr bwMode="auto">
            <a:xfrm>
              <a:off x="1810193" y="2453205"/>
              <a:ext cx="68477" cy="115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7" name="Rectangle 1040">
              <a:extLst>
                <a:ext uri="{FF2B5EF4-FFF2-40B4-BE49-F238E27FC236}">
                  <a16:creationId xmlns:a16="http://schemas.microsoft.com/office/drawing/2014/main" id="{10214EB3-428D-49B8-BCFC-ACE4AB994A48}"/>
                </a:ext>
              </a:extLst>
            </p:cNvPr>
            <p:cNvSpPr>
              <a:spLocks noChangeArrowheads="1"/>
            </p:cNvSpPr>
            <p:nvPr/>
          </p:nvSpPr>
          <p:spPr bwMode="auto">
            <a:xfrm>
              <a:off x="1842875" y="2453205"/>
              <a:ext cx="35795" cy="1151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8" name="Freeform 1041">
              <a:extLst>
                <a:ext uri="{FF2B5EF4-FFF2-40B4-BE49-F238E27FC236}">
                  <a16:creationId xmlns:a16="http://schemas.microsoft.com/office/drawing/2014/main" id="{92C34C35-8E19-4F7D-A435-40DACE2B5E62}"/>
                </a:ext>
              </a:extLst>
            </p:cNvPr>
            <p:cNvSpPr>
              <a:spLocks/>
            </p:cNvSpPr>
            <p:nvPr/>
          </p:nvSpPr>
          <p:spPr bwMode="auto">
            <a:xfrm>
              <a:off x="2057643" y="2478106"/>
              <a:ext cx="31126" cy="65364"/>
            </a:xfrm>
            <a:custGeom>
              <a:avLst/>
              <a:gdLst>
                <a:gd name="T0" fmla="*/ 20 w 20"/>
                <a:gd name="T1" fmla="*/ 21 h 42"/>
                <a:gd name="T2" fmla="*/ 0 w 20"/>
                <a:gd name="T3" fmla="*/ 42 h 42"/>
                <a:gd name="T4" fmla="*/ 0 w 20"/>
                <a:gd name="T5" fmla="*/ 0 h 42"/>
                <a:gd name="T6" fmla="*/ 20 w 20"/>
                <a:gd name="T7" fmla="*/ 21 h 42"/>
              </a:gdLst>
              <a:ahLst/>
              <a:cxnLst>
                <a:cxn ang="0">
                  <a:pos x="T0" y="T1"/>
                </a:cxn>
                <a:cxn ang="0">
                  <a:pos x="T2" y="T3"/>
                </a:cxn>
                <a:cxn ang="0">
                  <a:pos x="T4" y="T5"/>
                </a:cxn>
                <a:cxn ang="0">
                  <a:pos x="T6" y="T7"/>
                </a:cxn>
              </a:cxnLst>
              <a:rect l="0" t="0" r="r" b="b"/>
              <a:pathLst>
                <a:path w="20" h="42">
                  <a:moveTo>
                    <a:pt x="20" y="21"/>
                  </a:moveTo>
                  <a:lnTo>
                    <a:pt x="0" y="42"/>
                  </a:lnTo>
                  <a:lnTo>
                    <a:pt x="0" y="0"/>
                  </a:lnTo>
                  <a:lnTo>
                    <a:pt x="2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7" name="Text Placeholder 6">
            <a:extLst>
              <a:ext uri="{FF2B5EF4-FFF2-40B4-BE49-F238E27FC236}">
                <a16:creationId xmlns:a16="http://schemas.microsoft.com/office/drawing/2014/main" id="{712DDA8F-360A-4983-8D53-EDD435A368A0}"/>
              </a:ext>
            </a:extLst>
          </p:cNvPr>
          <p:cNvSpPr>
            <a:spLocks noGrp="1"/>
          </p:cNvSpPr>
          <p:nvPr>
            <p:ph type="body" sz="quarter" idx="11"/>
          </p:nvPr>
        </p:nvSpPr>
        <p:spPr>
          <a:xfrm>
            <a:off x="778023" y="766570"/>
            <a:ext cx="10583672" cy="492443"/>
          </a:xfrm>
        </p:spPr>
        <p:txBody>
          <a:bodyPr/>
          <a:lstStyle/>
          <a:p>
            <a:r>
              <a:rPr lang="en-US"/>
              <a:t>Azure Database for PostgreSQL  |  Top Use Cases</a:t>
            </a:r>
          </a:p>
        </p:txBody>
      </p:sp>
      <p:sp>
        <p:nvSpPr>
          <p:cNvPr id="13" name="Text Placeholder 12">
            <a:extLst>
              <a:ext uri="{FF2B5EF4-FFF2-40B4-BE49-F238E27FC236}">
                <a16:creationId xmlns:a16="http://schemas.microsoft.com/office/drawing/2014/main" id="{061948E5-1C09-4168-AE5E-8F5089B54C0F}"/>
              </a:ext>
            </a:extLst>
          </p:cNvPr>
          <p:cNvSpPr>
            <a:spLocks noGrp="1"/>
          </p:cNvSpPr>
          <p:nvPr>
            <p:ph type="body" sz="quarter" idx="10"/>
          </p:nvPr>
        </p:nvSpPr>
        <p:spPr>
          <a:xfrm>
            <a:off x="976218" y="4072454"/>
            <a:ext cx="4865707" cy="1521314"/>
          </a:xfrm>
        </p:spPr>
        <p:txBody>
          <a:bodyPr/>
          <a:lstStyle/>
          <a:p>
            <a:r>
              <a:rPr lang="en-US"/>
              <a:t>Migration</a:t>
            </a:r>
          </a:p>
        </p:txBody>
      </p:sp>
      <p:sp>
        <p:nvSpPr>
          <p:cNvPr id="81" name="Text Placeholder 80">
            <a:extLst>
              <a:ext uri="{FF2B5EF4-FFF2-40B4-BE49-F238E27FC236}">
                <a16:creationId xmlns:a16="http://schemas.microsoft.com/office/drawing/2014/main" id="{40101418-8DEB-43A0-854F-5B2C1BE2AC00}"/>
              </a:ext>
            </a:extLst>
          </p:cNvPr>
          <p:cNvSpPr>
            <a:spLocks noGrp="1"/>
          </p:cNvSpPr>
          <p:nvPr>
            <p:ph type="body" sz="quarter" idx="12"/>
          </p:nvPr>
        </p:nvSpPr>
        <p:spPr>
          <a:xfrm>
            <a:off x="6195332" y="4072454"/>
            <a:ext cx="4865707" cy="1521314"/>
          </a:xfrm>
        </p:spPr>
        <p:txBody>
          <a:bodyPr/>
          <a:lstStyle/>
          <a:p>
            <a:r>
              <a:rPr lang="en-US"/>
              <a:t>Cloud-Native Applications</a:t>
            </a:r>
          </a:p>
          <a:p>
            <a:endParaRPr lang="en-US"/>
          </a:p>
        </p:txBody>
      </p:sp>
      <p:pic>
        <p:nvPicPr>
          <p:cNvPr id="26" name="Graphic 25">
            <a:extLst>
              <a:ext uri="{FF2B5EF4-FFF2-40B4-BE49-F238E27FC236}">
                <a16:creationId xmlns:a16="http://schemas.microsoft.com/office/drawing/2014/main" id="{A993356D-D5AA-4CF8-869C-934F9D9E191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55988" y="2954610"/>
            <a:ext cx="898250" cy="898250"/>
          </a:xfrm>
          <a:prstGeom prst="rect">
            <a:avLst/>
          </a:prstGeom>
        </p:spPr>
      </p:pic>
      <p:sp>
        <p:nvSpPr>
          <p:cNvPr id="31" name="TextBox 30">
            <a:extLst>
              <a:ext uri="{FF2B5EF4-FFF2-40B4-BE49-F238E27FC236}">
                <a16:creationId xmlns:a16="http://schemas.microsoft.com/office/drawing/2014/main" id="{F7732C46-D675-426B-833B-CF0DE89C264F}"/>
              </a:ext>
            </a:extLst>
          </p:cNvPr>
          <p:cNvSpPr txBox="1"/>
          <p:nvPr/>
        </p:nvSpPr>
        <p:spPr>
          <a:xfrm>
            <a:off x="-8406169" y="1220788"/>
            <a:ext cx="6775622" cy="3970318"/>
          </a:xfrm>
          <a:prstGeom prst="rect">
            <a:avLst/>
          </a:prstGeom>
          <a:noFill/>
        </p:spPr>
        <p:txBody>
          <a:bodyPr wrap="square">
            <a:spAutoFit/>
          </a:bodyPr>
          <a:lstStyle/>
          <a:p>
            <a:pPr marL="0" marR="0">
              <a:spcBef>
                <a:spcPts val="0"/>
              </a:spcBef>
              <a:spcAft>
                <a:spcPts val="0"/>
              </a:spcAft>
            </a:pPr>
            <a:r>
              <a:rPr lang="en-US" sz="1800">
                <a:effectLst/>
                <a:latin typeface="Calibri" panose="020F0502020204030204" pitchFamily="34" charset="0"/>
                <a:ea typeface="Calibri" panose="020F0502020204030204" pitchFamily="34" charset="0"/>
              </a:rPr>
              <a:t>Thanks! Cloud native section is correct. For migration section, I removed cloud native in slide 5. Also want to add a slide 4 to frame up the 2 main sections of the deck – migration and cloud native. </a:t>
            </a:r>
          </a:p>
          <a:p>
            <a:pPr marL="0" marR="0">
              <a:spcBef>
                <a:spcPts val="0"/>
              </a:spcBef>
              <a:spcAft>
                <a:spcPts val="0"/>
              </a:spcAft>
            </a:pPr>
            <a:r>
              <a:rPr lang="en-US" sz="180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a:effectLst/>
                <a:latin typeface="Calibri" panose="020F0502020204030204" pitchFamily="34" charset="0"/>
                <a:ea typeface="Calibri" panose="020F0502020204030204" pitchFamily="34" charset="0"/>
              </a:rPr>
              <a:t>Flow will be:</a:t>
            </a:r>
          </a:p>
          <a:p>
            <a:pPr marL="0" marR="0">
              <a:spcBef>
                <a:spcPts val="0"/>
              </a:spcBef>
              <a:spcAft>
                <a:spcPts val="0"/>
              </a:spcAft>
            </a:pPr>
            <a:r>
              <a:rPr lang="en-US" sz="180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a:effectLst/>
                <a:latin typeface="Calibri" panose="020F0502020204030204" pitchFamily="34" charset="0"/>
                <a:ea typeface="Calibri" panose="020F0502020204030204" pitchFamily="34" charset="0"/>
              </a:rPr>
              <a:t>Top use cases for Azure DB Postgres can be broken down into 2 main categories – </a:t>
            </a:r>
            <a:r>
              <a:rPr lang="en-US" sz="1800" b="1">
                <a:effectLst/>
                <a:latin typeface="Calibri" panose="020F0502020204030204" pitchFamily="34" charset="0"/>
                <a:ea typeface="Calibri" panose="020F0502020204030204" pitchFamily="34" charset="0"/>
              </a:rPr>
              <a:t>migration and cloud native apps</a:t>
            </a:r>
            <a:endParaRPr lang="en-US" sz="1800">
              <a:effectLst/>
              <a:latin typeface="Calibri" panose="020F0502020204030204" pitchFamily="34" charset="0"/>
              <a:ea typeface="Calibri" panose="020F0502020204030204" pitchFamily="34" charset="0"/>
            </a:endParaRPr>
          </a:p>
          <a:p>
            <a:pPr marL="0" marR="0">
              <a:spcBef>
                <a:spcPts val="0"/>
              </a:spcBef>
              <a:spcAft>
                <a:spcPts val="0"/>
              </a:spcAft>
            </a:pPr>
            <a:r>
              <a:rPr lang="en-US" sz="1800">
                <a:effectLst/>
                <a:latin typeface="Calibri" panose="020F0502020204030204" pitchFamily="34" charset="0"/>
                <a:ea typeface="Calibri" panose="020F0502020204030204" pitchFamily="34" charset="0"/>
              </a:rPr>
              <a:t>We’ll start with migration. </a:t>
            </a:r>
            <a:r>
              <a:rPr lang="en-US" sz="1800" b="1">
                <a:effectLst/>
                <a:latin typeface="Calibri" panose="020F0502020204030204" pitchFamily="34" charset="0"/>
                <a:ea typeface="Calibri" panose="020F0502020204030204" pitchFamily="34" charset="0"/>
              </a:rPr>
              <a:t>2 main migration use cases are homogeneous and oracle to Postgres.</a:t>
            </a:r>
            <a:r>
              <a:rPr lang="en-US" sz="1800">
                <a:effectLst/>
                <a:latin typeface="Calibri" panose="020F0502020204030204" pitchFamily="34" charset="0"/>
                <a:ea typeface="Calibri" panose="020F0502020204030204" pitchFamily="34" charset="0"/>
              </a:rPr>
              <a:t> Let’s walk through each of these…</a:t>
            </a:r>
          </a:p>
          <a:p>
            <a:pPr marL="0" marR="0">
              <a:spcBef>
                <a:spcPts val="0"/>
              </a:spcBef>
              <a:spcAft>
                <a:spcPts val="0"/>
              </a:spcAft>
            </a:pPr>
            <a:r>
              <a:rPr lang="en-US" sz="1800">
                <a:effectLst/>
                <a:latin typeface="Calibri" panose="020F0502020204030204" pitchFamily="34" charset="0"/>
                <a:ea typeface="Calibri" panose="020F0502020204030204" pitchFamily="34" charset="0"/>
              </a:rPr>
              <a:t>Next we’ll talk about cloud native apps – </a:t>
            </a:r>
            <a:r>
              <a:rPr lang="en-US" sz="1800" b="1">
                <a:effectLst/>
                <a:latin typeface="Calibri" panose="020F0502020204030204" pitchFamily="34" charset="0"/>
                <a:ea typeface="Calibri" panose="020F0502020204030204" pitchFamily="34" charset="0"/>
              </a:rPr>
              <a:t>4 main types that we commonly see – transactional, geospatial, SaaS, and real time</a:t>
            </a:r>
            <a:r>
              <a:rPr lang="en-US" sz="1800">
                <a:effectLst/>
                <a:latin typeface="Calibri" panose="020F0502020204030204" pitchFamily="34" charset="0"/>
                <a:ea typeface="Calibri" panose="020F0502020204030204" pitchFamily="34" charset="0"/>
              </a:rPr>
              <a:t>. Now I’ll walk you through each of these…</a:t>
            </a:r>
          </a:p>
        </p:txBody>
      </p:sp>
      <p:pic>
        <p:nvPicPr>
          <p:cNvPr id="35" name="Graphic 34">
            <a:extLst>
              <a:ext uri="{FF2B5EF4-FFF2-40B4-BE49-F238E27FC236}">
                <a16:creationId xmlns:a16="http://schemas.microsoft.com/office/drawing/2014/main" id="{8ACA4B63-5B44-451F-832B-422FE927CD6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77985" y="3165397"/>
            <a:ext cx="857700" cy="857700"/>
          </a:xfrm>
          <a:prstGeom prst="rect">
            <a:avLst/>
          </a:prstGeom>
        </p:spPr>
      </p:pic>
      <p:grpSp>
        <p:nvGrpSpPr>
          <p:cNvPr id="54" name="Graphic 259" descr="hybrid cloud storage">
            <a:extLst>
              <a:ext uri="{FF2B5EF4-FFF2-40B4-BE49-F238E27FC236}">
                <a16:creationId xmlns:a16="http://schemas.microsoft.com/office/drawing/2014/main" id="{512100DD-CDDD-457B-ADD5-B208B7DFB239}"/>
              </a:ext>
            </a:extLst>
          </p:cNvPr>
          <p:cNvGrpSpPr/>
          <p:nvPr/>
        </p:nvGrpSpPr>
        <p:grpSpPr>
          <a:xfrm>
            <a:off x="7737843" y="2361829"/>
            <a:ext cx="1467798" cy="1467798"/>
            <a:chOff x="6302307" y="1209322"/>
            <a:chExt cx="503911" cy="503911"/>
          </a:xfrm>
        </p:grpSpPr>
        <p:sp>
          <p:nvSpPr>
            <p:cNvPr id="55" name="Freeform: Shape 54">
              <a:extLst>
                <a:ext uri="{FF2B5EF4-FFF2-40B4-BE49-F238E27FC236}">
                  <a16:creationId xmlns:a16="http://schemas.microsoft.com/office/drawing/2014/main" id="{693C2AE8-D3F8-41A7-868A-92842BB86A92}"/>
                </a:ext>
              </a:extLst>
            </p:cNvPr>
            <p:cNvSpPr/>
            <p:nvPr/>
          </p:nvSpPr>
          <p:spPr>
            <a:xfrm>
              <a:off x="6301258" y="1296096"/>
              <a:ext cx="270138" cy="270138"/>
            </a:xfrm>
            <a:custGeom>
              <a:avLst/>
              <a:gdLst>
                <a:gd name="connsiteX0" fmla="*/ 272212 w 270137"/>
                <a:gd name="connsiteY0" fmla="*/ 272212 h 270137"/>
                <a:gd name="connsiteX1" fmla="*/ 2089 w 270137"/>
                <a:gd name="connsiteY1" fmla="*/ 272212 h 270137"/>
                <a:gd name="connsiteX2" fmla="*/ 2089 w 270137"/>
                <a:gd name="connsiteY2" fmla="*/ 2089 h 270137"/>
                <a:gd name="connsiteX3" fmla="*/ 272212 w 270137"/>
                <a:gd name="connsiteY3" fmla="*/ 2089 h 270137"/>
                <a:gd name="connsiteX4" fmla="*/ 272212 w 270137"/>
                <a:gd name="connsiteY4" fmla="*/ 272212 h 27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137" h="270137">
                  <a:moveTo>
                    <a:pt x="272212" y="272212"/>
                  </a:moveTo>
                  <a:lnTo>
                    <a:pt x="2089" y="272212"/>
                  </a:lnTo>
                  <a:lnTo>
                    <a:pt x="2089" y="2089"/>
                  </a:lnTo>
                  <a:lnTo>
                    <a:pt x="272212" y="2089"/>
                  </a:lnTo>
                  <a:lnTo>
                    <a:pt x="272212" y="272212"/>
                  </a:lnTo>
                  <a:close/>
                </a:path>
              </a:pathLst>
            </a:custGeom>
            <a:solidFill>
              <a:srgbClr val="0078D7"/>
            </a:solidFill>
            <a:ln w="5106"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0BD8959-2969-43CC-9C67-DA2198464133}"/>
                </a:ext>
              </a:extLst>
            </p:cNvPr>
            <p:cNvSpPr/>
            <p:nvPr/>
          </p:nvSpPr>
          <p:spPr>
            <a:xfrm>
              <a:off x="6611413" y="1296867"/>
              <a:ext cx="166239" cy="166239"/>
            </a:xfrm>
            <a:custGeom>
              <a:avLst/>
              <a:gdLst>
                <a:gd name="connsiteX0" fmla="*/ 164691 w 166238"/>
                <a:gd name="connsiteY0" fmla="*/ 164690 h 166238"/>
                <a:gd name="connsiteX1" fmla="*/ 2089 w 166238"/>
                <a:gd name="connsiteY1" fmla="*/ 164690 h 166238"/>
                <a:gd name="connsiteX2" fmla="*/ 2089 w 166238"/>
                <a:gd name="connsiteY2" fmla="*/ 2089 h 166238"/>
                <a:gd name="connsiteX3" fmla="*/ 164779 w 166238"/>
                <a:gd name="connsiteY3" fmla="*/ 2089 h 166238"/>
                <a:gd name="connsiteX4" fmla="*/ 164779 w 166238"/>
                <a:gd name="connsiteY4" fmla="*/ 164690 h 166238"/>
                <a:gd name="connsiteX5" fmla="*/ 164691 w 166238"/>
                <a:gd name="connsiteY5" fmla="*/ 164690 h 16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238" h="166238">
                  <a:moveTo>
                    <a:pt x="164691" y="164690"/>
                  </a:moveTo>
                  <a:lnTo>
                    <a:pt x="2089" y="164690"/>
                  </a:lnTo>
                  <a:lnTo>
                    <a:pt x="2089" y="2089"/>
                  </a:lnTo>
                  <a:lnTo>
                    <a:pt x="164779" y="2089"/>
                  </a:lnTo>
                  <a:lnTo>
                    <a:pt x="164779" y="164690"/>
                  </a:lnTo>
                  <a:lnTo>
                    <a:pt x="164691" y="164690"/>
                  </a:lnTo>
                  <a:close/>
                </a:path>
              </a:pathLst>
            </a:custGeom>
            <a:solidFill>
              <a:srgbClr val="0078D7"/>
            </a:solidFill>
            <a:ln w="5106"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F443E86B-3F15-4E61-BEF2-68FBF28B1825}"/>
                </a:ext>
              </a:extLst>
            </p:cNvPr>
            <p:cNvSpPr/>
            <p:nvPr/>
          </p:nvSpPr>
          <p:spPr>
            <a:xfrm>
              <a:off x="6610805" y="1499673"/>
              <a:ext cx="98704" cy="98704"/>
            </a:xfrm>
            <a:custGeom>
              <a:avLst/>
              <a:gdLst>
                <a:gd name="connsiteX0" fmla="*/ 98700 w 98704"/>
                <a:gd name="connsiteY0" fmla="*/ 98699 h 98704"/>
                <a:gd name="connsiteX1" fmla="*/ 2089 w 98704"/>
                <a:gd name="connsiteY1" fmla="*/ 98699 h 98704"/>
                <a:gd name="connsiteX2" fmla="*/ 2089 w 98704"/>
                <a:gd name="connsiteY2" fmla="*/ 2089 h 98704"/>
                <a:gd name="connsiteX3" fmla="*/ 98700 w 98704"/>
                <a:gd name="connsiteY3" fmla="*/ 2089 h 98704"/>
                <a:gd name="connsiteX4" fmla="*/ 98700 w 98704"/>
                <a:gd name="connsiteY4" fmla="*/ 98699 h 98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04" h="98704">
                  <a:moveTo>
                    <a:pt x="98700" y="98699"/>
                  </a:moveTo>
                  <a:lnTo>
                    <a:pt x="2089" y="98699"/>
                  </a:lnTo>
                  <a:lnTo>
                    <a:pt x="2089" y="2089"/>
                  </a:lnTo>
                  <a:lnTo>
                    <a:pt x="98700" y="2089"/>
                  </a:lnTo>
                  <a:lnTo>
                    <a:pt x="98700" y="98699"/>
                  </a:lnTo>
                  <a:close/>
                </a:path>
              </a:pathLst>
            </a:custGeom>
            <a:solidFill>
              <a:srgbClr val="0078D7"/>
            </a:solidFill>
            <a:ln w="5106"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EF741D7D-AC02-46CE-ABC6-24F8623BD833}"/>
                </a:ext>
              </a:extLst>
            </p:cNvPr>
            <p:cNvSpPr/>
            <p:nvPr/>
          </p:nvSpPr>
          <p:spPr>
            <a:xfrm>
              <a:off x="6743753" y="1563027"/>
              <a:ext cx="57145" cy="57145"/>
            </a:xfrm>
            <a:custGeom>
              <a:avLst/>
              <a:gdLst>
                <a:gd name="connsiteX0" fmla="*/ 58313 w 57144"/>
                <a:gd name="connsiteY0" fmla="*/ 58313 h 57144"/>
                <a:gd name="connsiteX1" fmla="*/ 2089 w 57144"/>
                <a:gd name="connsiteY1" fmla="*/ 58313 h 57144"/>
                <a:gd name="connsiteX2" fmla="*/ 2089 w 57144"/>
                <a:gd name="connsiteY2" fmla="*/ 2089 h 57144"/>
                <a:gd name="connsiteX3" fmla="*/ 58313 w 57144"/>
                <a:gd name="connsiteY3" fmla="*/ 2089 h 57144"/>
                <a:gd name="connsiteX4" fmla="*/ 58313 w 57144"/>
                <a:gd name="connsiteY4" fmla="*/ 58313 h 5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4" h="57144">
                  <a:moveTo>
                    <a:pt x="58313" y="58313"/>
                  </a:moveTo>
                  <a:lnTo>
                    <a:pt x="2089" y="58313"/>
                  </a:lnTo>
                  <a:lnTo>
                    <a:pt x="2089" y="2089"/>
                  </a:lnTo>
                  <a:lnTo>
                    <a:pt x="58313" y="2089"/>
                  </a:lnTo>
                  <a:lnTo>
                    <a:pt x="58313" y="58313"/>
                  </a:lnTo>
                  <a:close/>
                </a:path>
              </a:pathLst>
            </a:custGeom>
            <a:solidFill>
              <a:srgbClr val="0078D7"/>
            </a:solidFill>
            <a:ln w="5106"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7CC9B94-7139-47AC-8051-53D36D553863}"/>
                </a:ext>
              </a:extLst>
            </p:cNvPr>
            <p:cNvSpPr/>
            <p:nvPr/>
          </p:nvSpPr>
          <p:spPr>
            <a:xfrm>
              <a:off x="6743835" y="1500119"/>
              <a:ext cx="31170" cy="31170"/>
            </a:xfrm>
            <a:custGeom>
              <a:avLst/>
              <a:gdLst>
                <a:gd name="connsiteX0" fmla="*/ 32972 w 31169"/>
                <a:gd name="connsiteY0" fmla="*/ 32973 h 31169"/>
                <a:gd name="connsiteX1" fmla="*/ 2089 w 31169"/>
                <a:gd name="connsiteY1" fmla="*/ 32973 h 31169"/>
                <a:gd name="connsiteX2" fmla="*/ 2089 w 31169"/>
                <a:gd name="connsiteY2" fmla="*/ 2089 h 31169"/>
                <a:gd name="connsiteX3" fmla="*/ 32972 w 31169"/>
                <a:gd name="connsiteY3" fmla="*/ 2089 h 31169"/>
                <a:gd name="connsiteX4" fmla="*/ 32972 w 31169"/>
                <a:gd name="connsiteY4" fmla="*/ 32973 h 31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9" h="31169">
                  <a:moveTo>
                    <a:pt x="32972" y="32973"/>
                  </a:moveTo>
                  <a:lnTo>
                    <a:pt x="2089" y="32973"/>
                  </a:lnTo>
                  <a:lnTo>
                    <a:pt x="2089" y="2089"/>
                  </a:lnTo>
                  <a:lnTo>
                    <a:pt x="32972" y="2089"/>
                  </a:lnTo>
                  <a:lnTo>
                    <a:pt x="32972" y="32973"/>
                  </a:lnTo>
                  <a:close/>
                </a:path>
              </a:pathLst>
            </a:custGeom>
            <a:solidFill>
              <a:srgbClr val="0078D7"/>
            </a:solidFill>
            <a:ln w="5106"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7974F842-7A60-47F0-9A46-93DD13D241DB}"/>
                </a:ext>
              </a:extLst>
            </p:cNvPr>
            <p:cNvSpPr/>
            <p:nvPr/>
          </p:nvSpPr>
          <p:spPr>
            <a:xfrm>
              <a:off x="6339713" y="1371219"/>
              <a:ext cx="197408" cy="119484"/>
            </a:xfrm>
            <a:custGeom>
              <a:avLst/>
              <a:gdLst>
                <a:gd name="connsiteX0" fmla="*/ 157299 w 197408"/>
                <a:gd name="connsiteY0" fmla="*/ 46523 h 119484"/>
                <a:gd name="connsiteX1" fmla="*/ 112866 w 197408"/>
                <a:gd name="connsiteY1" fmla="*/ 2089 h 119484"/>
                <a:gd name="connsiteX2" fmla="*/ 69576 w 197408"/>
                <a:gd name="connsiteY2" fmla="*/ 36756 h 119484"/>
                <a:gd name="connsiteX3" fmla="*/ 52242 w 197408"/>
                <a:gd name="connsiteY3" fmla="*/ 29365 h 119484"/>
                <a:gd name="connsiteX4" fmla="*/ 28045 w 197408"/>
                <a:gd name="connsiteY4" fmla="*/ 53562 h 119484"/>
                <a:gd name="connsiteX5" fmla="*/ 28045 w 197408"/>
                <a:gd name="connsiteY5" fmla="*/ 54178 h 119484"/>
                <a:gd name="connsiteX6" fmla="*/ 2089 w 197408"/>
                <a:gd name="connsiteY6" fmla="*/ 85765 h 119484"/>
                <a:gd name="connsiteX7" fmla="*/ 34293 w 197408"/>
                <a:gd name="connsiteY7" fmla="*/ 117969 h 119484"/>
                <a:gd name="connsiteX8" fmla="*/ 166450 w 197408"/>
                <a:gd name="connsiteY8" fmla="*/ 117969 h 119484"/>
                <a:gd name="connsiteX9" fmla="*/ 195663 w 197408"/>
                <a:gd name="connsiteY9" fmla="*/ 88757 h 119484"/>
                <a:gd name="connsiteX10" fmla="*/ 166450 w 197408"/>
                <a:gd name="connsiteY10" fmla="*/ 59545 h 119484"/>
                <a:gd name="connsiteX11" fmla="*/ 154396 w 197408"/>
                <a:gd name="connsiteY11" fmla="*/ 62184 h 119484"/>
                <a:gd name="connsiteX12" fmla="*/ 157299 w 197408"/>
                <a:gd name="connsiteY12" fmla="*/ 46523 h 11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408" h="119484">
                  <a:moveTo>
                    <a:pt x="157299" y="46523"/>
                  </a:moveTo>
                  <a:cubicBezTo>
                    <a:pt x="157299" y="21974"/>
                    <a:pt x="137414" y="2089"/>
                    <a:pt x="112866" y="2089"/>
                  </a:cubicBezTo>
                  <a:cubicBezTo>
                    <a:pt x="91660" y="2089"/>
                    <a:pt x="73975" y="16871"/>
                    <a:pt x="69576" y="36756"/>
                  </a:cubicBezTo>
                  <a:cubicBezTo>
                    <a:pt x="65176" y="32180"/>
                    <a:pt x="59017" y="29365"/>
                    <a:pt x="52242" y="29365"/>
                  </a:cubicBezTo>
                  <a:cubicBezTo>
                    <a:pt x="38868" y="29365"/>
                    <a:pt x="28045" y="40187"/>
                    <a:pt x="28045" y="53562"/>
                  </a:cubicBezTo>
                  <a:cubicBezTo>
                    <a:pt x="28045" y="53737"/>
                    <a:pt x="28045" y="54002"/>
                    <a:pt x="28045" y="54178"/>
                  </a:cubicBezTo>
                  <a:cubicBezTo>
                    <a:pt x="13263" y="57081"/>
                    <a:pt x="2089" y="70104"/>
                    <a:pt x="2089" y="85765"/>
                  </a:cubicBezTo>
                  <a:cubicBezTo>
                    <a:pt x="2089" y="103539"/>
                    <a:pt x="16519" y="117969"/>
                    <a:pt x="34293" y="117969"/>
                  </a:cubicBezTo>
                  <a:lnTo>
                    <a:pt x="166450" y="117969"/>
                  </a:lnTo>
                  <a:cubicBezTo>
                    <a:pt x="182552" y="117969"/>
                    <a:pt x="195663" y="104858"/>
                    <a:pt x="195663" y="88757"/>
                  </a:cubicBezTo>
                  <a:cubicBezTo>
                    <a:pt x="195663" y="72655"/>
                    <a:pt x="182552" y="59545"/>
                    <a:pt x="166450" y="59545"/>
                  </a:cubicBezTo>
                  <a:cubicBezTo>
                    <a:pt x="162139" y="59545"/>
                    <a:pt x="158092" y="60513"/>
                    <a:pt x="154396" y="62184"/>
                  </a:cubicBezTo>
                  <a:cubicBezTo>
                    <a:pt x="156244" y="57345"/>
                    <a:pt x="157299" y="52066"/>
                    <a:pt x="157299" y="46523"/>
                  </a:cubicBezTo>
                  <a:close/>
                </a:path>
              </a:pathLst>
            </a:custGeom>
            <a:solidFill>
              <a:srgbClr val="50E6FF"/>
            </a:solidFill>
            <a:ln w="5106" cap="flat">
              <a:noFill/>
              <a:prstDash val="solid"/>
              <a:miter/>
            </a:ln>
          </p:spPr>
          <p:txBody>
            <a:bodyPr rtlCol="0" anchor="ctr"/>
            <a:lstStyle/>
            <a:p>
              <a:endParaRPr lang="en-US"/>
            </a:p>
          </p:txBody>
        </p:sp>
      </p:grpSp>
      <p:sp>
        <p:nvSpPr>
          <p:cNvPr id="88" name="Oval 87">
            <a:extLst>
              <a:ext uri="{FF2B5EF4-FFF2-40B4-BE49-F238E27FC236}">
                <a16:creationId xmlns:a16="http://schemas.microsoft.com/office/drawing/2014/main" id="{920013A9-8672-440C-8104-B1BD90A3D3F0}"/>
              </a:ext>
              <a:ext uri="{C183D7F6-B498-43B3-948B-1728B52AA6E4}">
                <adec:decorative xmlns:adec="http://schemas.microsoft.com/office/drawing/2017/decorative" val="1"/>
              </a:ext>
            </a:extLst>
          </p:cNvPr>
          <p:cNvSpPr/>
          <p:nvPr/>
        </p:nvSpPr>
        <p:spPr bwMode="auto">
          <a:xfrm>
            <a:off x="2867732" y="2447315"/>
            <a:ext cx="1120214" cy="112021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39E2E6F-AE87-4D18-96E2-2CD7E83380FA}"/>
              </a:ext>
            </a:extLst>
          </p:cNvPr>
          <p:cNvSpPr>
            <a:spLocks noGrp="1"/>
          </p:cNvSpPr>
          <p:nvPr>
            <p:ph type="title" idx="4294967295"/>
          </p:nvPr>
        </p:nvSpPr>
        <p:spPr>
          <a:xfrm>
            <a:off x="588263" y="-492443"/>
            <a:ext cx="11018520" cy="492443"/>
          </a:xfrm>
        </p:spPr>
        <p:txBody>
          <a:bodyPr vert="horz" wrap="square" lIns="0" tIns="0" rIns="0" bIns="0" rtlCol="0" anchor="b">
            <a:spAutoFit/>
          </a:bodyPr>
          <a:lstStyle/>
          <a:p>
            <a:r>
              <a:rPr lang="en-US" dirty="0">
                <a:solidFill>
                  <a:schemeClr val="bg1"/>
                </a:solidFill>
              </a:rPr>
              <a:t>Azure Database for PostgreSQL Top Use Cases</a:t>
            </a:r>
          </a:p>
        </p:txBody>
      </p:sp>
    </p:spTree>
    <p:extLst>
      <p:ext uri="{BB962C8B-B14F-4D97-AF65-F5344CB8AC3E}">
        <p14:creationId xmlns:p14="http://schemas.microsoft.com/office/powerpoint/2010/main" val="381406125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275BC62-A523-492F-B895-5BE0944E9449}"/>
              </a:ext>
            </a:extLst>
          </p:cNvPr>
          <p:cNvSpPr>
            <a:spLocks noGrp="1"/>
          </p:cNvSpPr>
          <p:nvPr>
            <p:ph type="body" sz="quarter" idx="11"/>
          </p:nvPr>
        </p:nvSpPr>
        <p:spPr/>
        <p:txBody>
          <a:bodyPr/>
          <a:lstStyle/>
          <a:p>
            <a:r>
              <a:rPr lang="en-US"/>
              <a:t>Migration</a:t>
            </a:r>
          </a:p>
        </p:txBody>
      </p:sp>
      <p:sp>
        <p:nvSpPr>
          <p:cNvPr id="13" name="Text Placeholder 12">
            <a:extLst>
              <a:ext uri="{FF2B5EF4-FFF2-40B4-BE49-F238E27FC236}">
                <a16:creationId xmlns:a16="http://schemas.microsoft.com/office/drawing/2014/main" id="{4C8EB52B-DE5D-438F-ADA7-AC8A770868D4}"/>
              </a:ext>
            </a:extLst>
          </p:cNvPr>
          <p:cNvSpPr>
            <a:spLocks noGrp="1"/>
          </p:cNvSpPr>
          <p:nvPr>
            <p:ph type="body" sz="quarter" idx="10"/>
          </p:nvPr>
        </p:nvSpPr>
        <p:spPr/>
        <p:txBody>
          <a:bodyPr/>
          <a:lstStyle/>
          <a:p>
            <a:r>
              <a:rPr lang="en-US"/>
              <a:t>Homogeneous Migration</a:t>
            </a:r>
            <a:br>
              <a:rPr lang="en-US"/>
            </a:br>
            <a:endParaRPr lang="en-US"/>
          </a:p>
          <a:p>
            <a:endParaRPr lang="en-US"/>
          </a:p>
        </p:txBody>
      </p:sp>
      <p:sp>
        <p:nvSpPr>
          <p:cNvPr id="58" name="Text Placeholder 57">
            <a:extLst>
              <a:ext uri="{FF2B5EF4-FFF2-40B4-BE49-F238E27FC236}">
                <a16:creationId xmlns:a16="http://schemas.microsoft.com/office/drawing/2014/main" id="{7BA89214-F3DB-4341-A881-4F5821CBC524}"/>
              </a:ext>
            </a:extLst>
          </p:cNvPr>
          <p:cNvSpPr>
            <a:spLocks noGrp="1"/>
          </p:cNvSpPr>
          <p:nvPr>
            <p:ph type="body" sz="quarter" idx="12"/>
          </p:nvPr>
        </p:nvSpPr>
        <p:spPr/>
        <p:txBody>
          <a:bodyPr/>
          <a:lstStyle/>
          <a:p>
            <a:r>
              <a:rPr lang="en-US"/>
              <a:t>Oracle to Postgres Migration</a:t>
            </a:r>
          </a:p>
          <a:p>
            <a:endParaRPr lang="en-US"/>
          </a:p>
        </p:txBody>
      </p:sp>
      <p:grpSp>
        <p:nvGrpSpPr>
          <p:cNvPr id="28" name="Group 27">
            <a:extLst>
              <a:ext uri="{FF2B5EF4-FFF2-40B4-BE49-F238E27FC236}">
                <a16:creationId xmlns:a16="http://schemas.microsoft.com/office/drawing/2014/main" id="{70283994-C5BC-4871-AD46-72A6BC26727C}"/>
              </a:ext>
              <a:ext uri="{C183D7F6-B498-43B3-948B-1728B52AA6E4}">
                <adec:decorative xmlns:adec="http://schemas.microsoft.com/office/drawing/2017/decorative" val="1"/>
              </a:ext>
            </a:extLst>
          </p:cNvPr>
          <p:cNvGrpSpPr/>
          <p:nvPr/>
        </p:nvGrpSpPr>
        <p:grpSpPr>
          <a:xfrm>
            <a:off x="7246045" y="2501121"/>
            <a:ext cx="2765621" cy="902703"/>
            <a:chOff x="715956" y="2128938"/>
            <a:chExt cx="2886593" cy="942188"/>
          </a:xfrm>
        </p:grpSpPr>
        <p:pic>
          <p:nvPicPr>
            <p:cNvPr id="29" name="Picture 2" descr="See the source image">
              <a:extLst>
                <a:ext uri="{FF2B5EF4-FFF2-40B4-BE49-F238E27FC236}">
                  <a16:creationId xmlns:a16="http://schemas.microsoft.com/office/drawing/2014/main" id="{DD7CE52E-C0D6-4A59-8E7A-79C7D61CBE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715956" y="2457365"/>
              <a:ext cx="1785885" cy="392311"/>
            </a:xfrm>
            <a:prstGeom prst="rect">
              <a:avLst/>
            </a:prstGeom>
            <a:noFill/>
            <a:extLst>
              <a:ext uri="{909E8E84-426E-40DD-AFC4-6F175D3DCCD1}">
                <a14:hiddenFill xmlns:a14="http://schemas.microsoft.com/office/drawing/2010/main">
                  <a:solidFill>
                    <a:srgbClr val="FFFFFF"/>
                  </a:solidFill>
                </a14:hiddenFill>
              </a:ext>
            </a:extLst>
          </p:spPr>
        </p:pic>
        <p:pic>
          <p:nvPicPr>
            <p:cNvPr id="30" name="Graphic 29">
              <a:extLst>
                <a:ext uri="{FF2B5EF4-FFF2-40B4-BE49-F238E27FC236}">
                  <a16:creationId xmlns:a16="http://schemas.microsoft.com/office/drawing/2014/main" id="{D5A8FD3B-9E58-4332-BAB2-0BA5D5F3AE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0361" y="2128938"/>
              <a:ext cx="942188" cy="942188"/>
            </a:xfrm>
            <a:prstGeom prst="rect">
              <a:avLst/>
            </a:prstGeom>
          </p:spPr>
        </p:pic>
        <p:sp>
          <p:nvSpPr>
            <p:cNvPr id="31" name="Arrow: Right 30">
              <a:extLst>
                <a:ext uri="{FF2B5EF4-FFF2-40B4-BE49-F238E27FC236}">
                  <a16:creationId xmlns:a16="http://schemas.microsoft.com/office/drawing/2014/main" id="{391C041F-5889-4949-99BE-16A9CA1B9E50}"/>
                </a:ext>
              </a:extLst>
            </p:cNvPr>
            <p:cNvSpPr/>
            <p:nvPr/>
          </p:nvSpPr>
          <p:spPr bwMode="auto">
            <a:xfrm>
              <a:off x="2589451" y="2479031"/>
              <a:ext cx="152267" cy="3923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sp>
        <p:nvSpPr>
          <p:cNvPr id="19" name="TextBox 18">
            <a:extLst>
              <a:ext uri="{FF2B5EF4-FFF2-40B4-BE49-F238E27FC236}">
                <a16:creationId xmlns:a16="http://schemas.microsoft.com/office/drawing/2014/main" id="{F4AA3EC4-72E1-4AA0-81EE-F7C9EF9AE00C}"/>
              </a:ext>
            </a:extLst>
          </p:cNvPr>
          <p:cNvSpPr txBox="1"/>
          <p:nvPr/>
        </p:nvSpPr>
        <p:spPr>
          <a:xfrm>
            <a:off x="3742648" y="-983118"/>
            <a:ext cx="9991492" cy="369332"/>
          </a:xfrm>
          <a:prstGeom prst="rect">
            <a:avLst/>
          </a:prstGeom>
          <a:noFill/>
        </p:spPr>
        <p:txBody>
          <a:bodyPr wrap="square">
            <a:spAutoFit/>
          </a:bodyPr>
          <a:lstStyle/>
          <a:p>
            <a:r>
              <a:rPr lang="en-US"/>
              <a:t>Cloud-native applications</a:t>
            </a:r>
          </a:p>
        </p:txBody>
      </p:sp>
      <p:grpSp>
        <p:nvGrpSpPr>
          <p:cNvPr id="57" name="Group 56">
            <a:extLst>
              <a:ext uri="{FF2B5EF4-FFF2-40B4-BE49-F238E27FC236}">
                <a16:creationId xmlns:a16="http://schemas.microsoft.com/office/drawing/2014/main" id="{45714716-7256-43A7-AC7B-9D1260691E98}"/>
              </a:ext>
              <a:ext uri="{C183D7F6-B498-43B3-948B-1728B52AA6E4}">
                <adec:decorative xmlns:adec="http://schemas.microsoft.com/office/drawing/2017/decorative" val="1"/>
              </a:ext>
            </a:extLst>
          </p:cNvPr>
          <p:cNvGrpSpPr>
            <a:grpSpLocks noChangeAspect="1"/>
          </p:cNvGrpSpPr>
          <p:nvPr/>
        </p:nvGrpSpPr>
        <p:grpSpPr>
          <a:xfrm>
            <a:off x="2664127" y="2531846"/>
            <a:ext cx="1489887" cy="773059"/>
            <a:chOff x="364876" y="2347293"/>
            <a:chExt cx="2344987" cy="1216745"/>
          </a:xfrm>
        </p:grpSpPr>
        <p:sp>
          <p:nvSpPr>
            <p:cNvPr id="20" name="Freeform: Shape 19">
              <a:extLst>
                <a:ext uri="{FF2B5EF4-FFF2-40B4-BE49-F238E27FC236}">
                  <a16:creationId xmlns:a16="http://schemas.microsoft.com/office/drawing/2014/main" id="{8F66F657-0A3B-4634-AC22-0DF06FE5F9B5}"/>
                </a:ext>
              </a:extLst>
            </p:cNvPr>
            <p:cNvSpPr/>
            <p:nvPr/>
          </p:nvSpPr>
          <p:spPr>
            <a:xfrm rot="5400000">
              <a:off x="2197862" y="2729643"/>
              <a:ext cx="572032" cy="451970"/>
            </a:xfrm>
            <a:custGeom>
              <a:avLst/>
              <a:gdLst>
                <a:gd name="connsiteX0" fmla="*/ 105604 w 210982"/>
                <a:gd name="connsiteY0" fmla="*/ 0 h 170336"/>
                <a:gd name="connsiteX1" fmla="*/ 0 w 210982"/>
                <a:gd name="connsiteY1" fmla="*/ 170337 h 170336"/>
                <a:gd name="connsiteX2" fmla="*/ 210983 w 210982"/>
                <a:gd name="connsiteY2" fmla="*/ 170337 h 170336"/>
                <a:gd name="connsiteX3" fmla="*/ 105604 w 210982"/>
                <a:gd name="connsiteY3" fmla="*/ 0 h 170336"/>
              </a:gdLst>
              <a:ahLst/>
              <a:cxnLst>
                <a:cxn ang="0">
                  <a:pos x="connsiteX0" y="connsiteY0"/>
                </a:cxn>
                <a:cxn ang="0">
                  <a:pos x="connsiteX1" y="connsiteY1"/>
                </a:cxn>
                <a:cxn ang="0">
                  <a:pos x="connsiteX2" y="connsiteY2"/>
                </a:cxn>
                <a:cxn ang="0">
                  <a:pos x="connsiteX3" y="connsiteY3"/>
                </a:cxn>
              </a:cxnLst>
              <a:rect l="l" t="t" r="r" b="b"/>
              <a:pathLst>
                <a:path w="210982" h="170336">
                  <a:moveTo>
                    <a:pt x="105604" y="0"/>
                  </a:moveTo>
                  <a:cubicBezTo>
                    <a:pt x="105604" y="0"/>
                    <a:pt x="28162" y="72421"/>
                    <a:pt x="0" y="170337"/>
                  </a:cubicBezTo>
                  <a:lnTo>
                    <a:pt x="210983" y="170337"/>
                  </a:lnTo>
                  <a:cubicBezTo>
                    <a:pt x="182640" y="72016"/>
                    <a:pt x="105604" y="0"/>
                    <a:pt x="105604" y="0"/>
                  </a:cubicBezTo>
                  <a:close/>
                </a:path>
              </a:pathLst>
            </a:custGeom>
            <a:solidFill>
              <a:srgbClr val="7DD5E7"/>
            </a:solidFill>
            <a:ln w="1652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F904966-BA2A-4560-96D8-567B1BCB366A}"/>
                </a:ext>
              </a:extLst>
            </p:cNvPr>
            <p:cNvSpPr/>
            <p:nvPr/>
          </p:nvSpPr>
          <p:spPr>
            <a:xfrm rot="5400000">
              <a:off x="1453858" y="3052451"/>
              <a:ext cx="317727" cy="705447"/>
            </a:xfrm>
            <a:custGeom>
              <a:avLst/>
              <a:gdLst>
                <a:gd name="connsiteX0" fmla="*/ 224 w 117187"/>
                <a:gd name="connsiteY0" fmla="*/ 0 h 265865"/>
                <a:gd name="connsiteX1" fmla="*/ 0 w 117187"/>
                <a:gd name="connsiteY1" fmla="*/ 214162 h 265865"/>
                <a:gd name="connsiteX2" fmla="*/ 116964 w 117187"/>
                <a:gd name="connsiteY2" fmla="*/ 265865 h 265865"/>
                <a:gd name="connsiteX3" fmla="*/ 117188 w 117187"/>
                <a:gd name="connsiteY3" fmla="*/ 145777 h 265865"/>
                <a:gd name="connsiteX4" fmla="*/ 224 w 117187"/>
                <a:gd name="connsiteY4" fmla="*/ 0 h 26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7" h="265865">
                  <a:moveTo>
                    <a:pt x="224" y="0"/>
                  </a:moveTo>
                  <a:lnTo>
                    <a:pt x="0" y="214162"/>
                  </a:lnTo>
                  <a:lnTo>
                    <a:pt x="116964" y="265865"/>
                  </a:lnTo>
                  <a:lnTo>
                    <a:pt x="117188" y="145777"/>
                  </a:lnTo>
                  <a:lnTo>
                    <a:pt x="224" y="0"/>
                  </a:lnTo>
                  <a:close/>
                </a:path>
              </a:pathLst>
            </a:custGeom>
            <a:solidFill>
              <a:srgbClr val="347ABC"/>
            </a:solidFill>
            <a:ln w="1652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8019E7E-02C3-470C-8A3F-23E66B1C31A1}"/>
                </a:ext>
              </a:extLst>
            </p:cNvPr>
            <p:cNvSpPr/>
            <p:nvPr/>
          </p:nvSpPr>
          <p:spPr>
            <a:xfrm rot="5400000">
              <a:off x="1452989" y="2154004"/>
              <a:ext cx="318869" cy="705447"/>
            </a:xfrm>
            <a:custGeom>
              <a:avLst/>
              <a:gdLst>
                <a:gd name="connsiteX0" fmla="*/ 117384 w 117608"/>
                <a:gd name="connsiteY0" fmla="*/ 0 h 265865"/>
                <a:gd name="connsiteX1" fmla="*/ 117608 w 117608"/>
                <a:gd name="connsiteY1" fmla="*/ 214164 h 265865"/>
                <a:gd name="connsiteX2" fmla="*/ 224 w 117608"/>
                <a:gd name="connsiteY2" fmla="*/ 265865 h 265865"/>
                <a:gd name="connsiteX3" fmla="*/ 0 w 117608"/>
                <a:gd name="connsiteY3" fmla="*/ 145778 h 265865"/>
                <a:gd name="connsiteX4" fmla="*/ 117384 w 117608"/>
                <a:gd name="connsiteY4" fmla="*/ 0 h 26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608" h="265865">
                  <a:moveTo>
                    <a:pt x="117384" y="0"/>
                  </a:moveTo>
                  <a:lnTo>
                    <a:pt x="117608" y="214164"/>
                  </a:lnTo>
                  <a:lnTo>
                    <a:pt x="224" y="265865"/>
                  </a:lnTo>
                  <a:lnTo>
                    <a:pt x="0" y="145778"/>
                  </a:lnTo>
                  <a:lnTo>
                    <a:pt x="117384" y="0"/>
                  </a:lnTo>
                  <a:close/>
                </a:path>
              </a:pathLst>
            </a:custGeom>
            <a:solidFill>
              <a:srgbClr val="347ABC"/>
            </a:solidFill>
            <a:ln w="16523"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49B55A9-27CD-41CC-8C03-058943AA5459}"/>
                </a:ext>
              </a:extLst>
            </p:cNvPr>
            <p:cNvSpPr/>
            <p:nvPr/>
          </p:nvSpPr>
          <p:spPr>
            <a:xfrm rot="5400000">
              <a:off x="1428368" y="2416887"/>
              <a:ext cx="581437" cy="1079987"/>
            </a:xfrm>
            <a:custGeom>
              <a:avLst/>
              <a:gdLst>
                <a:gd name="connsiteX0" fmla="*/ 0 w 554137"/>
                <a:gd name="connsiteY0" fmla="*/ 781748 h 992197"/>
                <a:gd name="connsiteX1" fmla="*/ 18911 w 554137"/>
                <a:gd name="connsiteY1" fmla="*/ 38979 h 992197"/>
                <a:gd name="connsiteX2" fmla="*/ 25612 w 554137"/>
                <a:gd name="connsiteY2" fmla="*/ 19367 h 992197"/>
                <a:gd name="connsiteX3" fmla="*/ 29441 w 554137"/>
                <a:gd name="connsiteY3" fmla="*/ 63 h 992197"/>
                <a:gd name="connsiteX4" fmla="*/ 524995 w 554137"/>
                <a:gd name="connsiteY4" fmla="*/ 63 h 992197"/>
                <a:gd name="connsiteX5" fmla="*/ 533184 w 554137"/>
                <a:gd name="connsiteY5" fmla="*/ 0 h 992197"/>
                <a:gd name="connsiteX6" fmla="*/ 548855 w 554137"/>
                <a:gd name="connsiteY6" fmla="*/ 680402 h 992197"/>
                <a:gd name="connsiteX7" fmla="*/ 551078 w 554137"/>
                <a:gd name="connsiteY7" fmla="*/ 780736 h 992197"/>
                <a:gd name="connsiteX8" fmla="*/ 554137 w 554137"/>
                <a:gd name="connsiteY8" fmla="*/ 780736 h 992197"/>
                <a:gd name="connsiteX9" fmla="*/ 551185 w 554137"/>
                <a:gd name="connsiteY9" fmla="*/ 785563 h 992197"/>
                <a:gd name="connsiteX10" fmla="*/ 551215 w 554137"/>
                <a:gd name="connsiteY10" fmla="*/ 786899 h 992197"/>
                <a:gd name="connsiteX11" fmla="*/ 550373 w 554137"/>
                <a:gd name="connsiteY11" fmla="*/ 786891 h 992197"/>
                <a:gd name="connsiteX12" fmla="*/ 424818 w 554137"/>
                <a:gd name="connsiteY12" fmla="*/ 992197 h 992197"/>
                <a:gd name="connsiteX13" fmla="*/ 134777 w 554137"/>
                <a:gd name="connsiteY13" fmla="*/ 992197 h 992197"/>
                <a:gd name="connsiteX14" fmla="*/ 7095 w 554137"/>
                <a:gd name="connsiteY14"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1760 w 547042"/>
                <a:gd name="connsiteY6" fmla="*/ 680402 h 992197"/>
                <a:gd name="connsiteX7" fmla="*/ 543983 w 547042"/>
                <a:gd name="connsiteY7" fmla="*/ 780736 h 992197"/>
                <a:gd name="connsiteX8" fmla="*/ 547042 w 547042"/>
                <a:gd name="connsiteY8" fmla="*/ 780736 h 992197"/>
                <a:gd name="connsiteX9" fmla="*/ 544090 w 547042"/>
                <a:gd name="connsiteY9" fmla="*/ 785563 h 992197"/>
                <a:gd name="connsiteX10" fmla="*/ 544120 w 547042"/>
                <a:gd name="connsiteY10" fmla="*/ 786899 h 992197"/>
                <a:gd name="connsiteX11" fmla="*/ 543278 w 547042"/>
                <a:gd name="connsiteY11" fmla="*/ 786891 h 992197"/>
                <a:gd name="connsiteX12" fmla="*/ 417723 w 547042"/>
                <a:gd name="connsiteY12" fmla="*/ 992197 h 992197"/>
                <a:gd name="connsiteX13" fmla="*/ 127682 w 547042"/>
                <a:gd name="connsiteY13" fmla="*/ 992197 h 992197"/>
                <a:gd name="connsiteX14" fmla="*/ 0 w 547042"/>
                <a:gd name="connsiteY14"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3983 w 547042"/>
                <a:gd name="connsiteY6" fmla="*/ 780736 h 992197"/>
                <a:gd name="connsiteX7" fmla="*/ 547042 w 547042"/>
                <a:gd name="connsiteY7" fmla="*/ 780736 h 992197"/>
                <a:gd name="connsiteX8" fmla="*/ 544090 w 547042"/>
                <a:gd name="connsiteY8" fmla="*/ 785563 h 992197"/>
                <a:gd name="connsiteX9" fmla="*/ 544120 w 547042"/>
                <a:gd name="connsiteY9" fmla="*/ 786899 h 992197"/>
                <a:gd name="connsiteX10" fmla="*/ 543278 w 547042"/>
                <a:gd name="connsiteY10" fmla="*/ 786891 h 992197"/>
                <a:gd name="connsiteX11" fmla="*/ 417723 w 547042"/>
                <a:gd name="connsiteY11" fmla="*/ 992197 h 992197"/>
                <a:gd name="connsiteX12" fmla="*/ 127682 w 547042"/>
                <a:gd name="connsiteY12" fmla="*/ 992197 h 992197"/>
                <a:gd name="connsiteX13" fmla="*/ 0 w 547042"/>
                <a:gd name="connsiteY13"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3983 w 547042"/>
                <a:gd name="connsiteY6" fmla="*/ 780736 h 992197"/>
                <a:gd name="connsiteX7" fmla="*/ 547042 w 547042"/>
                <a:gd name="connsiteY7" fmla="*/ 780736 h 992197"/>
                <a:gd name="connsiteX8" fmla="*/ 544090 w 547042"/>
                <a:gd name="connsiteY8" fmla="*/ 785563 h 992197"/>
                <a:gd name="connsiteX9" fmla="*/ 544120 w 547042"/>
                <a:gd name="connsiteY9" fmla="*/ 786899 h 992197"/>
                <a:gd name="connsiteX10" fmla="*/ 417723 w 547042"/>
                <a:gd name="connsiteY10" fmla="*/ 992197 h 992197"/>
                <a:gd name="connsiteX11" fmla="*/ 127682 w 547042"/>
                <a:gd name="connsiteY11" fmla="*/ 992197 h 992197"/>
                <a:gd name="connsiteX12" fmla="*/ 0 w 547042"/>
                <a:gd name="connsiteY12"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3983 w 547042"/>
                <a:gd name="connsiteY6" fmla="*/ 780736 h 992197"/>
                <a:gd name="connsiteX7" fmla="*/ 547042 w 547042"/>
                <a:gd name="connsiteY7" fmla="*/ 780736 h 992197"/>
                <a:gd name="connsiteX8" fmla="*/ 544120 w 547042"/>
                <a:gd name="connsiteY8" fmla="*/ 786899 h 992197"/>
                <a:gd name="connsiteX9" fmla="*/ 417723 w 547042"/>
                <a:gd name="connsiteY9" fmla="*/ 992197 h 992197"/>
                <a:gd name="connsiteX10" fmla="*/ 127682 w 547042"/>
                <a:gd name="connsiteY10" fmla="*/ 992197 h 992197"/>
                <a:gd name="connsiteX11" fmla="*/ 0 w 547042"/>
                <a:gd name="connsiteY11"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3983 w 547042"/>
                <a:gd name="connsiteY6" fmla="*/ 780736 h 992197"/>
                <a:gd name="connsiteX7" fmla="*/ 547042 w 547042"/>
                <a:gd name="connsiteY7" fmla="*/ 780736 h 992197"/>
                <a:gd name="connsiteX8" fmla="*/ 417723 w 547042"/>
                <a:gd name="connsiteY8" fmla="*/ 992197 h 992197"/>
                <a:gd name="connsiteX9" fmla="*/ 127682 w 547042"/>
                <a:gd name="connsiteY9" fmla="*/ 992197 h 992197"/>
                <a:gd name="connsiteX10" fmla="*/ 0 w 547042"/>
                <a:gd name="connsiteY10" fmla="*/ 781814 h 992197"/>
                <a:gd name="connsiteX0" fmla="*/ 0 w 543983"/>
                <a:gd name="connsiteY0" fmla="*/ 781814 h 992197"/>
                <a:gd name="connsiteX1" fmla="*/ 11816 w 543983"/>
                <a:gd name="connsiteY1" fmla="*/ 38979 h 992197"/>
                <a:gd name="connsiteX2" fmla="*/ 18517 w 543983"/>
                <a:gd name="connsiteY2" fmla="*/ 19367 h 992197"/>
                <a:gd name="connsiteX3" fmla="*/ 22346 w 543983"/>
                <a:gd name="connsiteY3" fmla="*/ 63 h 992197"/>
                <a:gd name="connsiteX4" fmla="*/ 517900 w 543983"/>
                <a:gd name="connsiteY4" fmla="*/ 63 h 992197"/>
                <a:gd name="connsiteX5" fmla="*/ 526089 w 543983"/>
                <a:gd name="connsiteY5" fmla="*/ 0 h 992197"/>
                <a:gd name="connsiteX6" fmla="*/ 543983 w 543983"/>
                <a:gd name="connsiteY6" fmla="*/ 780736 h 992197"/>
                <a:gd name="connsiteX7" fmla="*/ 417723 w 543983"/>
                <a:gd name="connsiteY7" fmla="*/ 992197 h 992197"/>
                <a:gd name="connsiteX8" fmla="*/ 127682 w 543983"/>
                <a:gd name="connsiteY8" fmla="*/ 992197 h 992197"/>
                <a:gd name="connsiteX9" fmla="*/ 0 w 543983"/>
                <a:gd name="connsiteY9" fmla="*/ 781814 h 992197"/>
                <a:gd name="connsiteX0" fmla="*/ 0 w 541407"/>
                <a:gd name="connsiteY0" fmla="*/ 781814 h 992197"/>
                <a:gd name="connsiteX1" fmla="*/ 11816 w 541407"/>
                <a:gd name="connsiteY1" fmla="*/ 38979 h 992197"/>
                <a:gd name="connsiteX2" fmla="*/ 18517 w 541407"/>
                <a:gd name="connsiteY2" fmla="*/ 19367 h 992197"/>
                <a:gd name="connsiteX3" fmla="*/ 22346 w 541407"/>
                <a:gd name="connsiteY3" fmla="*/ 63 h 992197"/>
                <a:gd name="connsiteX4" fmla="*/ 517900 w 541407"/>
                <a:gd name="connsiteY4" fmla="*/ 63 h 992197"/>
                <a:gd name="connsiteX5" fmla="*/ 526089 w 541407"/>
                <a:gd name="connsiteY5" fmla="*/ 0 h 992197"/>
                <a:gd name="connsiteX6" fmla="*/ 541407 w 541407"/>
                <a:gd name="connsiteY6" fmla="*/ 780736 h 992197"/>
                <a:gd name="connsiteX7" fmla="*/ 417723 w 541407"/>
                <a:gd name="connsiteY7" fmla="*/ 992197 h 992197"/>
                <a:gd name="connsiteX8" fmla="*/ 127682 w 541407"/>
                <a:gd name="connsiteY8" fmla="*/ 992197 h 992197"/>
                <a:gd name="connsiteX9" fmla="*/ 0 w 541407"/>
                <a:gd name="connsiteY9" fmla="*/ 781814 h 992197"/>
                <a:gd name="connsiteX0" fmla="*/ 0 w 527274"/>
                <a:gd name="connsiteY0" fmla="*/ 781814 h 992197"/>
                <a:gd name="connsiteX1" fmla="*/ 11816 w 527274"/>
                <a:gd name="connsiteY1" fmla="*/ 38979 h 992197"/>
                <a:gd name="connsiteX2" fmla="*/ 18517 w 527274"/>
                <a:gd name="connsiteY2" fmla="*/ 19367 h 992197"/>
                <a:gd name="connsiteX3" fmla="*/ 22346 w 527274"/>
                <a:gd name="connsiteY3" fmla="*/ 63 h 992197"/>
                <a:gd name="connsiteX4" fmla="*/ 517900 w 527274"/>
                <a:gd name="connsiteY4" fmla="*/ 63 h 992197"/>
                <a:gd name="connsiteX5" fmla="*/ 526089 w 527274"/>
                <a:gd name="connsiteY5" fmla="*/ 0 h 992197"/>
                <a:gd name="connsiteX6" fmla="*/ 524664 w 527274"/>
                <a:gd name="connsiteY6" fmla="*/ 782024 h 992197"/>
                <a:gd name="connsiteX7" fmla="*/ 417723 w 527274"/>
                <a:gd name="connsiteY7" fmla="*/ 992197 h 992197"/>
                <a:gd name="connsiteX8" fmla="*/ 127682 w 527274"/>
                <a:gd name="connsiteY8" fmla="*/ 992197 h 992197"/>
                <a:gd name="connsiteX9" fmla="*/ 0 w 527274"/>
                <a:gd name="connsiteY9" fmla="*/ 781814 h 992197"/>
                <a:gd name="connsiteX0" fmla="*/ 0 w 533681"/>
                <a:gd name="connsiteY0" fmla="*/ 781814 h 992197"/>
                <a:gd name="connsiteX1" fmla="*/ 11816 w 533681"/>
                <a:gd name="connsiteY1" fmla="*/ 38979 h 992197"/>
                <a:gd name="connsiteX2" fmla="*/ 18517 w 533681"/>
                <a:gd name="connsiteY2" fmla="*/ 19367 h 992197"/>
                <a:gd name="connsiteX3" fmla="*/ 22346 w 533681"/>
                <a:gd name="connsiteY3" fmla="*/ 63 h 992197"/>
                <a:gd name="connsiteX4" fmla="*/ 517900 w 533681"/>
                <a:gd name="connsiteY4" fmla="*/ 63 h 992197"/>
                <a:gd name="connsiteX5" fmla="*/ 526089 w 533681"/>
                <a:gd name="connsiteY5" fmla="*/ 0 h 992197"/>
                <a:gd name="connsiteX6" fmla="*/ 533681 w 533681"/>
                <a:gd name="connsiteY6" fmla="*/ 783312 h 992197"/>
                <a:gd name="connsiteX7" fmla="*/ 417723 w 533681"/>
                <a:gd name="connsiteY7" fmla="*/ 992197 h 992197"/>
                <a:gd name="connsiteX8" fmla="*/ 127682 w 533681"/>
                <a:gd name="connsiteY8" fmla="*/ 992197 h 992197"/>
                <a:gd name="connsiteX9" fmla="*/ 0 w 533681"/>
                <a:gd name="connsiteY9" fmla="*/ 781814 h 992197"/>
                <a:gd name="connsiteX0" fmla="*/ 327 w 534008"/>
                <a:gd name="connsiteY0" fmla="*/ 781814 h 992197"/>
                <a:gd name="connsiteX1" fmla="*/ 0 w 534008"/>
                <a:gd name="connsiteY1" fmla="*/ 42264 h 992197"/>
                <a:gd name="connsiteX2" fmla="*/ 18844 w 534008"/>
                <a:gd name="connsiteY2" fmla="*/ 19367 h 992197"/>
                <a:gd name="connsiteX3" fmla="*/ 22673 w 534008"/>
                <a:gd name="connsiteY3" fmla="*/ 63 h 992197"/>
                <a:gd name="connsiteX4" fmla="*/ 518227 w 534008"/>
                <a:gd name="connsiteY4" fmla="*/ 63 h 992197"/>
                <a:gd name="connsiteX5" fmla="*/ 526416 w 534008"/>
                <a:gd name="connsiteY5" fmla="*/ 0 h 992197"/>
                <a:gd name="connsiteX6" fmla="*/ 534008 w 534008"/>
                <a:gd name="connsiteY6" fmla="*/ 783312 h 992197"/>
                <a:gd name="connsiteX7" fmla="*/ 418050 w 534008"/>
                <a:gd name="connsiteY7" fmla="*/ 992197 h 992197"/>
                <a:gd name="connsiteX8" fmla="*/ 128009 w 534008"/>
                <a:gd name="connsiteY8" fmla="*/ 992197 h 992197"/>
                <a:gd name="connsiteX9" fmla="*/ 327 w 534008"/>
                <a:gd name="connsiteY9" fmla="*/ 781814 h 992197"/>
                <a:gd name="connsiteX0" fmla="*/ 327 w 534008"/>
                <a:gd name="connsiteY0" fmla="*/ 781814 h 992197"/>
                <a:gd name="connsiteX1" fmla="*/ 0 w 534008"/>
                <a:gd name="connsiteY1" fmla="*/ 42264 h 992197"/>
                <a:gd name="connsiteX2" fmla="*/ 22673 w 534008"/>
                <a:gd name="connsiteY2" fmla="*/ 63 h 992197"/>
                <a:gd name="connsiteX3" fmla="*/ 518227 w 534008"/>
                <a:gd name="connsiteY3" fmla="*/ 63 h 992197"/>
                <a:gd name="connsiteX4" fmla="*/ 526416 w 534008"/>
                <a:gd name="connsiteY4" fmla="*/ 0 h 992197"/>
                <a:gd name="connsiteX5" fmla="*/ 534008 w 534008"/>
                <a:gd name="connsiteY5" fmla="*/ 783312 h 992197"/>
                <a:gd name="connsiteX6" fmla="*/ 418050 w 534008"/>
                <a:gd name="connsiteY6" fmla="*/ 992197 h 992197"/>
                <a:gd name="connsiteX7" fmla="*/ 128009 w 534008"/>
                <a:gd name="connsiteY7" fmla="*/ 992197 h 992197"/>
                <a:gd name="connsiteX8" fmla="*/ 327 w 534008"/>
                <a:gd name="connsiteY8" fmla="*/ 781814 h 992197"/>
                <a:gd name="connsiteX0" fmla="*/ 327 w 534008"/>
                <a:gd name="connsiteY0" fmla="*/ 781814 h 992197"/>
                <a:gd name="connsiteX1" fmla="*/ 0 w 534008"/>
                <a:gd name="connsiteY1" fmla="*/ 42264 h 992197"/>
                <a:gd name="connsiteX2" fmla="*/ 518227 w 534008"/>
                <a:gd name="connsiteY2" fmla="*/ 63 h 992197"/>
                <a:gd name="connsiteX3" fmla="*/ 526416 w 534008"/>
                <a:gd name="connsiteY3" fmla="*/ 0 h 992197"/>
                <a:gd name="connsiteX4" fmla="*/ 534008 w 534008"/>
                <a:gd name="connsiteY4" fmla="*/ 783312 h 992197"/>
                <a:gd name="connsiteX5" fmla="*/ 418050 w 534008"/>
                <a:gd name="connsiteY5" fmla="*/ 992197 h 992197"/>
                <a:gd name="connsiteX6" fmla="*/ 128009 w 534008"/>
                <a:gd name="connsiteY6" fmla="*/ 992197 h 992197"/>
                <a:gd name="connsiteX7" fmla="*/ 327 w 534008"/>
                <a:gd name="connsiteY7" fmla="*/ 781814 h 992197"/>
                <a:gd name="connsiteX0" fmla="*/ 0 w 533681"/>
                <a:gd name="connsiteY0" fmla="*/ 782257 h 992640"/>
                <a:gd name="connsiteX1" fmla="*/ 4090 w 533681"/>
                <a:gd name="connsiteY1" fmla="*/ 0 h 992640"/>
                <a:gd name="connsiteX2" fmla="*/ 517900 w 533681"/>
                <a:gd name="connsiteY2" fmla="*/ 506 h 992640"/>
                <a:gd name="connsiteX3" fmla="*/ 526089 w 533681"/>
                <a:gd name="connsiteY3" fmla="*/ 443 h 992640"/>
                <a:gd name="connsiteX4" fmla="*/ 533681 w 533681"/>
                <a:gd name="connsiteY4" fmla="*/ 783755 h 992640"/>
                <a:gd name="connsiteX5" fmla="*/ 417723 w 533681"/>
                <a:gd name="connsiteY5" fmla="*/ 992640 h 992640"/>
                <a:gd name="connsiteX6" fmla="*/ 127682 w 533681"/>
                <a:gd name="connsiteY6" fmla="*/ 992640 h 992640"/>
                <a:gd name="connsiteX7" fmla="*/ 0 w 533681"/>
                <a:gd name="connsiteY7" fmla="*/ 782257 h 992640"/>
                <a:gd name="connsiteX0" fmla="*/ 0 w 533681"/>
                <a:gd name="connsiteY0" fmla="*/ 782257 h 992640"/>
                <a:gd name="connsiteX1" fmla="*/ 4090 w 533681"/>
                <a:gd name="connsiteY1" fmla="*/ 0 h 992640"/>
                <a:gd name="connsiteX2" fmla="*/ 526089 w 533681"/>
                <a:gd name="connsiteY2" fmla="*/ 443 h 992640"/>
                <a:gd name="connsiteX3" fmla="*/ 533681 w 533681"/>
                <a:gd name="connsiteY3" fmla="*/ 783755 h 992640"/>
                <a:gd name="connsiteX4" fmla="*/ 417723 w 533681"/>
                <a:gd name="connsiteY4" fmla="*/ 992640 h 992640"/>
                <a:gd name="connsiteX5" fmla="*/ 127682 w 533681"/>
                <a:gd name="connsiteY5" fmla="*/ 992640 h 992640"/>
                <a:gd name="connsiteX6" fmla="*/ 0 w 533681"/>
                <a:gd name="connsiteY6" fmla="*/ 782257 h 992640"/>
                <a:gd name="connsiteX0" fmla="*/ 0 w 534209"/>
                <a:gd name="connsiteY0" fmla="*/ 782257 h 992640"/>
                <a:gd name="connsiteX1" fmla="*/ 4090 w 534209"/>
                <a:gd name="connsiteY1" fmla="*/ 0 h 992640"/>
                <a:gd name="connsiteX2" fmla="*/ 532715 w 534209"/>
                <a:gd name="connsiteY2" fmla="*/ 443 h 992640"/>
                <a:gd name="connsiteX3" fmla="*/ 533681 w 534209"/>
                <a:gd name="connsiteY3" fmla="*/ 783755 h 992640"/>
                <a:gd name="connsiteX4" fmla="*/ 417723 w 534209"/>
                <a:gd name="connsiteY4" fmla="*/ 992640 h 992640"/>
                <a:gd name="connsiteX5" fmla="*/ 127682 w 534209"/>
                <a:gd name="connsiteY5" fmla="*/ 992640 h 992640"/>
                <a:gd name="connsiteX6" fmla="*/ 0 w 534209"/>
                <a:gd name="connsiteY6" fmla="*/ 782257 h 992640"/>
                <a:gd name="connsiteX0" fmla="*/ 0 w 539202"/>
                <a:gd name="connsiteY0" fmla="*/ 782257 h 992640"/>
                <a:gd name="connsiteX1" fmla="*/ 4090 w 539202"/>
                <a:gd name="connsiteY1" fmla="*/ 0 h 992640"/>
                <a:gd name="connsiteX2" fmla="*/ 532715 w 539202"/>
                <a:gd name="connsiteY2" fmla="*/ 443 h 992640"/>
                <a:gd name="connsiteX3" fmla="*/ 539202 w 539202"/>
                <a:gd name="connsiteY3" fmla="*/ 784849 h 992640"/>
                <a:gd name="connsiteX4" fmla="*/ 417723 w 539202"/>
                <a:gd name="connsiteY4" fmla="*/ 992640 h 992640"/>
                <a:gd name="connsiteX5" fmla="*/ 127682 w 539202"/>
                <a:gd name="connsiteY5" fmla="*/ 992640 h 992640"/>
                <a:gd name="connsiteX6" fmla="*/ 0 w 539202"/>
                <a:gd name="connsiteY6" fmla="*/ 782257 h 992640"/>
                <a:gd name="connsiteX0" fmla="*/ 0 w 540673"/>
                <a:gd name="connsiteY0" fmla="*/ 782257 h 992640"/>
                <a:gd name="connsiteX1" fmla="*/ 4090 w 540673"/>
                <a:gd name="connsiteY1" fmla="*/ 0 h 992640"/>
                <a:gd name="connsiteX2" fmla="*/ 539340 w 540673"/>
                <a:gd name="connsiteY2" fmla="*/ 443 h 992640"/>
                <a:gd name="connsiteX3" fmla="*/ 539202 w 540673"/>
                <a:gd name="connsiteY3" fmla="*/ 784849 h 992640"/>
                <a:gd name="connsiteX4" fmla="*/ 417723 w 540673"/>
                <a:gd name="connsiteY4" fmla="*/ 992640 h 992640"/>
                <a:gd name="connsiteX5" fmla="*/ 127682 w 540673"/>
                <a:gd name="connsiteY5" fmla="*/ 992640 h 992640"/>
                <a:gd name="connsiteX6" fmla="*/ 0 w 540673"/>
                <a:gd name="connsiteY6" fmla="*/ 782257 h 992640"/>
                <a:gd name="connsiteX0" fmla="*/ 0 w 539202"/>
                <a:gd name="connsiteY0" fmla="*/ 782908 h 993291"/>
                <a:gd name="connsiteX1" fmla="*/ 4090 w 539202"/>
                <a:gd name="connsiteY1" fmla="*/ 651 h 993291"/>
                <a:gd name="connsiteX2" fmla="*/ 533820 w 539202"/>
                <a:gd name="connsiteY2" fmla="*/ 0 h 993291"/>
                <a:gd name="connsiteX3" fmla="*/ 539202 w 539202"/>
                <a:gd name="connsiteY3" fmla="*/ 785500 h 993291"/>
                <a:gd name="connsiteX4" fmla="*/ 417723 w 539202"/>
                <a:gd name="connsiteY4" fmla="*/ 993291 h 993291"/>
                <a:gd name="connsiteX5" fmla="*/ 127682 w 539202"/>
                <a:gd name="connsiteY5" fmla="*/ 993291 h 993291"/>
                <a:gd name="connsiteX6" fmla="*/ 0 w 539202"/>
                <a:gd name="connsiteY6" fmla="*/ 782908 h 993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202" h="993291">
                  <a:moveTo>
                    <a:pt x="0" y="782908"/>
                  </a:moveTo>
                  <a:cubicBezTo>
                    <a:pt x="1363" y="522156"/>
                    <a:pt x="2727" y="261403"/>
                    <a:pt x="4090" y="651"/>
                  </a:cubicBezTo>
                  <a:lnTo>
                    <a:pt x="533820" y="0"/>
                  </a:lnTo>
                  <a:cubicBezTo>
                    <a:pt x="538167" y="130112"/>
                    <a:pt x="535710" y="655377"/>
                    <a:pt x="539202" y="785500"/>
                  </a:cubicBezTo>
                  <a:lnTo>
                    <a:pt x="417723" y="993291"/>
                  </a:lnTo>
                  <a:lnTo>
                    <a:pt x="127682" y="993291"/>
                  </a:lnTo>
                  <a:lnTo>
                    <a:pt x="0" y="782908"/>
                  </a:lnTo>
                  <a:close/>
                </a:path>
              </a:pathLst>
            </a:custGeom>
            <a:solidFill>
              <a:srgbClr val="FFFFFF"/>
            </a:solidFill>
            <a:ln w="16523"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1B6E1A4-7B70-4C78-B33F-9041EBD2C55A}"/>
                </a:ext>
              </a:extLst>
            </p:cNvPr>
            <p:cNvSpPr/>
            <p:nvPr/>
          </p:nvSpPr>
          <p:spPr>
            <a:xfrm rot="5400000">
              <a:off x="1820617" y="2811265"/>
              <a:ext cx="296587" cy="288964"/>
            </a:xfrm>
            <a:custGeom>
              <a:avLst/>
              <a:gdLst>
                <a:gd name="connsiteX0" fmla="*/ 54696 w 109390"/>
                <a:gd name="connsiteY0" fmla="*/ 108904 h 108903"/>
                <a:gd name="connsiteX1" fmla="*/ 109391 w 109390"/>
                <a:gd name="connsiteY1" fmla="*/ 54452 h 108903"/>
                <a:gd name="connsiteX2" fmla="*/ 54696 w 109390"/>
                <a:gd name="connsiteY2" fmla="*/ 0 h 108903"/>
                <a:gd name="connsiteX3" fmla="*/ 0 w 109390"/>
                <a:gd name="connsiteY3" fmla="*/ 54452 h 108903"/>
                <a:gd name="connsiteX4" fmla="*/ 54696 w 109390"/>
                <a:gd name="connsiteY4" fmla="*/ 108904 h 108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90" h="108903">
                  <a:moveTo>
                    <a:pt x="54696" y="108904"/>
                  </a:moveTo>
                  <a:cubicBezTo>
                    <a:pt x="84902" y="108904"/>
                    <a:pt x="109391" y="84525"/>
                    <a:pt x="109391" y="54452"/>
                  </a:cubicBezTo>
                  <a:cubicBezTo>
                    <a:pt x="109391" y="24379"/>
                    <a:pt x="84902" y="0"/>
                    <a:pt x="54696" y="0"/>
                  </a:cubicBezTo>
                  <a:cubicBezTo>
                    <a:pt x="24488" y="0"/>
                    <a:pt x="0" y="24379"/>
                    <a:pt x="0" y="54452"/>
                  </a:cubicBezTo>
                  <a:cubicBezTo>
                    <a:pt x="0" y="84525"/>
                    <a:pt x="24488" y="108904"/>
                    <a:pt x="54696" y="108904"/>
                  </a:cubicBezTo>
                  <a:close/>
                </a:path>
              </a:pathLst>
            </a:custGeom>
            <a:solidFill>
              <a:srgbClr val="347ABC"/>
            </a:solidFill>
            <a:ln w="16523"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E294439-CA63-49CD-95F8-C86B5BB5F20D}"/>
                </a:ext>
              </a:extLst>
            </p:cNvPr>
            <p:cNvSpPr/>
            <p:nvPr/>
          </p:nvSpPr>
          <p:spPr>
            <a:xfrm rot="5400000">
              <a:off x="998706" y="3000856"/>
              <a:ext cx="58710" cy="173604"/>
            </a:xfrm>
            <a:custGeom>
              <a:avLst/>
              <a:gdLst>
                <a:gd name="connsiteX0" fmla="*/ 10827 w 21654"/>
                <a:gd name="connsiteY0" fmla="*/ 65427 h 65427"/>
                <a:gd name="connsiteX1" fmla="*/ 0 w 21654"/>
                <a:gd name="connsiteY1" fmla="*/ 54648 h 65427"/>
                <a:gd name="connsiteX2" fmla="*/ 0 w 21654"/>
                <a:gd name="connsiteY2" fmla="*/ 10779 h 65427"/>
                <a:gd name="connsiteX3" fmla="*/ 10827 w 21654"/>
                <a:gd name="connsiteY3" fmla="*/ 0 h 65427"/>
                <a:gd name="connsiteX4" fmla="*/ 21654 w 21654"/>
                <a:gd name="connsiteY4" fmla="*/ 10779 h 65427"/>
                <a:gd name="connsiteX5" fmla="*/ 21654 w 21654"/>
                <a:gd name="connsiteY5" fmla="*/ 54648 h 65427"/>
                <a:gd name="connsiteX6" fmla="*/ 10827 w 21654"/>
                <a:gd name="connsiteY6" fmla="*/ 65427 h 6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4" h="65427">
                  <a:moveTo>
                    <a:pt x="10827" y="65427"/>
                  </a:moveTo>
                  <a:cubicBezTo>
                    <a:pt x="4853" y="65427"/>
                    <a:pt x="0" y="60595"/>
                    <a:pt x="0" y="54648"/>
                  </a:cubicBezTo>
                  <a:lnTo>
                    <a:pt x="0" y="10779"/>
                  </a:lnTo>
                  <a:cubicBezTo>
                    <a:pt x="0" y="4832"/>
                    <a:pt x="4853" y="0"/>
                    <a:pt x="10827" y="0"/>
                  </a:cubicBezTo>
                  <a:cubicBezTo>
                    <a:pt x="16803" y="0"/>
                    <a:pt x="21654" y="4832"/>
                    <a:pt x="21654" y="10779"/>
                  </a:cubicBezTo>
                  <a:lnTo>
                    <a:pt x="21654" y="54648"/>
                  </a:lnTo>
                  <a:cubicBezTo>
                    <a:pt x="21654" y="60595"/>
                    <a:pt x="16803" y="65427"/>
                    <a:pt x="10827" y="65427"/>
                  </a:cubicBezTo>
                  <a:close/>
                </a:path>
              </a:pathLst>
            </a:custGeom>
            <a:solidFill>
              <a:srgbClr val="FFFFFF"/>
            </a:solidFill>
            <a:ln w="16523"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BD0E689A-9AD4-4E0A-8DD8-63258180E430}"/>
                </a:ext>
              </a:extLst>
            </p:cNvPr>
            <p:cNvSpPr/>
            <p:nvPr/>
          </p:nvSpPr>
          <p:spPr>
            <a:xfrm rot="5400000">
              <a:off x="997547" y="2736804"/>
              <a:ext cx="58705" cy="173599"/>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solidFill>
            <a:ln w="16523"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29A3A0D-1B12-4272-83B8-5AF06473FB26}"/>
                </a:ext>
              </a:extLst>
            </p:cNvPr>
            <p:cNvSpPr/>
            <p:nvPr/>
          </p:nvSpPr>
          <p:spPr>
            <a:xfrm rot="5400000">
              <a:off x="956828" y="2826949"/>
              <a:ext cx="58705" cy="257364"/>
            </a:xfrm>
            <a:custGeom>
              <a:avLst/>
              <a:gdLst>
                <a:gd name="connsiteX0" fmla="*/ 10826 w 21652"/>
                <a:gd name="connsiteY0" fmla="*/ 96995 h 96994"/>
                <a:gd name="connsiteX1" fmla="*/ 0 w 21652"/>
                <a:gd name="connsiteY1" fmla="*/ 86215 h 96994"/>
                <a:gd name="connsiteX2" fmla="*/ 0 w 21652"/>
                <a:gd name="connsiteY2" fmla="*/ 10779 h 96994"/>
                <a:gd name="connsiteX3" fmla="*/ 10826 w 21652"/>
                <a:gd name="connsiteY3" fmla="*/ 0 h 96994"/>
                <a:gd name="connsiteX4" fmla="*/ 21653 w 21652"/>
                <a:gd name="connsiteY4" fmla="*/ 10779 h 96994"/>
                <a:gd name="connsiteX5" fmla="*/ 21653 w 21652"/>
                <a:gd name="connsiteY5" fmla="*/ 86215 h 96994"/>
                <a:gd name="connsiteX6" fmla="*/ 10826 w 21652"/>
                <a:gd name="connsiteY6" fmla="*/ 96995 h 9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96994">
                  <a:moveTo>
                    <a:pt x="10826" y="96995"/>
                  </a:moveTo>
                  <a:cubicBezTo>
                    <a:pt x="4852" y="96995"/>
                    <a:pt x="0" y="92164"/>
                    <a:pt x="0" y="86215"/>
                  </a:cubicBezTo>
                  <a:lnTo>
                    <a:pt x="0" y="10779"/>
                  </a:lnTo>
                  <a:cubicBezTo>
                    <a:pt x="0" y="4832"/>
                    <a:pt x="4852" y="0"/>
                    <a:pt x="10826" y="0"/>
                  </a:cubicBezTo>
                  <a:cubicBezTo>
                    <a:pt x="16801" y="0"/>
                    <a:pt x="21653" y="4832"/>
                    <a:pt x="21653" y="10779"/>
                  </a:cubicBezTo>
                  <a:lnTo>
                    <a:pt x="21653" y="86215"/>
                  </a:lnTo>
                  <a:cubicBezTo>
                    <a:pt x="21653" y="92164"/>
                    <a:pt x="16801" y="96995"/>
                    <a:pt x="10826" y="96995"/>
                  </a:cubicBezTo>
                  <a:close/>
                </a:path>
              </a:pathLst>
            </a:custGeom>
            <a:solidFill>
              <a:srgbClr val="FFFFFF"/>
            </a:solidFill>
            <a:ln w="16523"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750FA2F-BAC9-49E2-B2DE-A555AE956F0F}"/>
                </a:ext>
              </a:extLst>
            </p:cNvPr>
            <p:cNvSpPr/>
            <p:nvPr/>
          </p:nvSpPr>
          <p:spPr>
            <a:xfrm rot="5400000">
              <a:off x="1048017" y="3050167"/>
              <a:ext cx="58710" cy="74983"/>
            </a:xfrm>
            <a:custGeom>
              <a:avLst/>
              <a:gdLst>
                <a:gd name="connsiteX0" fmla="*/ 10827 w 21654"/>
                <a:gd name="connsiteY0" fmla="*/ 28260 h 28259"/>
                <a:gd name="connsiteX1" fmla="*/ 0 w 21654"/>
                <a:gd name="connsiteY1" fmla="*/ 17481 h 28259"/>
                <a:gd name="connsiteX2" fmla="*/ 0 w 21654"/>
                <a:gd name="connsiteY2" fmla="*/ 10779 h 28259"/>
                <a:gd name="connsiteX3" fmla="*/ 10827 w 21654"/>
                <a:gd name="connsiteY3" fmla="*/ 0 h 28259"/>
                <a:gd name="connsiteX4" fmla="*/ 21654 w 21654"/>
                <a:gd name="connsiteY4" fmla="*/ 10779 h 28259"/>
                <a:gd name="connsiteX5" fmla="*/ 21654 w 21654"/>
                <a:gd name="connsiteY5" fmla="*/ 17481 h 28259"/>
                <a:gd name="connsiteX6" fmla="*/ 10827 w 21654"/>
                <a:gd name="connsiteY6" fmla="*/ 28260 h 2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4" h="28259">
                  <a:moveTo>
                    <a:pt x="10827" y="28260"/>
                  </a:moveTo>
                  <a:cubicBezTo>
                    <a:pt x="4853" y="28260"/>
                    <a:pt x="0" y="23428"/>
                    <a:pt x="0" y="17481"/>
                  </a:cubicBezTo>
                  <a:lnTo>
                    <a:pt x="0" y="10779"/>
                  </a:lnTo>
                  <a:cubicBezTo>
                    <a:pt x="0" y="4832"/>
                    <a:pt x="4853" y="0"/>
                    <a:pt x="10827" y="0"/>
                  </a:cubicBezTo>
                  <a:cubicBezTo>
                    <a:pt x="16803" y="0"/>
                    <a:pt x="21654" y="4832"/>
                    <a:pt x="21654" y="10779"/>
                  </a:cubicBezTo>
                  <a:lnTo>
                    <a:pt x="21654" y="17481"/>
                  </a:lnTo>
                  <a:cubicBezTo>
                    <a:pt x="21654" y="23428"/>
                    <a:pt x="16803" y="28260"/>
                    <a:pt x="10827" y="28260"/>
                  </a:cubicBezTo>
                  <a:close/>
                </a:path>
              </a:pathLst>
            </a:custGeom>
            <a:solidFill>
              <a:srgbClr val="FFFFFF">
                <a:alpha val="20000"/>
              </a:srgbClr>
            </a:solidFill>
            <a:ln w="16523"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33C2A99-DF4D-4355-98B0-7BC05AF1BF71}"/>
                </a:ext>
              </a:extLst>
            </p:cNvPr>
            <p:cNvSpPr/>
            <p:nvPr/>
          </p:nvSpPr>
          <p:spPr>
            <a:xfrm rot="5400000">
              <a:off x="1047505" y="2786113"/>
              <a:ext cx="58705" cy="74983"/>
            </a:xfrm>
            <a:custGeom>
              <a:avLst/>
              <a:gdLst>
                <a:gd name="connsiteX0" fmla="*/ 10827 w 21652"/>
                <a:gd name="connsiteY0" fmla="*/ 28260 h 28259"/>
                <a:gd name="connsiteX1" fmla="*/ 0 w 21652"/>
                <a:gd name="connsiteY1" fmla="*/ 17481 h 28259"/>
                <a:gd name="connsiteX2" fmla="*/ 0 w 21652"/>
                <a:gd name="connsiteY2" fmla="*/ 10779 h 28259"/>
                <a:gd name="connsiteX3" fmla="*/ 10827 w 21652"/>
                <a:gd name="connsiteY3" fmla="*/ 0 h 28259"/>
                <a:gd name="connsiteX4" fmla="*/ 21653 w 21652"/>
                <a:gd name="connsiteY4" fmla="*/ 10779 h 28259"/>
                <a:gd name="connsiteX5" fmla="*/ 21653 w 21652"/>
                <a:gd name="connsiteY5" fmla="*/ 17481 h 28259"/>
                <a:gd name="connsiteX6" fmla="*/ 10827 w 21652"/>
                <a:gd name="connsiteY6" fmla="*/ 28260 h 2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28259">
                  <a:moveTo>
                    <a:pt x="10827" y="28260"/>
                  </a:moveTo>
                  <a:cubicBezTo>
                    <a:pt x="4852" y="28260"/>
                    <a:pt x="0" y="23430"/>
                    <a:pt x="0" y="17481"/>
                  </a:cubicBezTo>
                  <a:lnTo>
                    <a:pt x="0" y="10779"/>
                  </a:lnTo>
                  <a:cubicBezTo>
                    <a:pt x="0" y="4832"/>
                    <a:pt x="4852" y="0"/>
                    <a:pt x="10827" y="0"/>
                  </a:cubicBezTo>
                  <a:cubicBezTo>
                    <a:pt x="16801" y="0"/>
                    <a:pt x="21653" y="4832"/>
                    <a:pt x="21653" y="10779"/>
                  </a:cubicBezTo>
                  <a:lnTo>
                    <a:pt x="21653" y="17481"/>
                  </a:lnTo>
                  <a:cubicBezTo>
                    <a:pt x="21653" y="23430"/>
                    <a:pt x="16801" y="28260"/>
                    <a:pt x="10827" y="28260"/>
                  </a:cubicBezTo>
                  <a:close/>
                </a:path>
              </a:pathLst>
            </a:custGeom>
            <a:solidFill>
              <a:srgbClr val="FFFFFF">
                <a:alpha val="20000"/>
              </a:srgbClr>
            </a:solidFill>
            <a:ln w="16523"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593EB38-D475-4A72-A410-6164998660CB}"/>
                </a:ext>
              </a:extLst>
            </p:cNvPr>
            <p:cNvSpPr/>
            <p:nvPr/>
          </p:nvSpPr>
          <p:spPr>
            <a:xfrm rot="5400000">
              <a:off x="1029940" y="2900061"/>
              <a:ext cx="58705" cy="111140"/>
            </a:xfrm>
            <a:custGeom>
              <a:avLst/>
              <a:gdLst>
                <a:gd name="connsiteX0" fmla="*/ 10826 w 21652"/>
                <a:gd name="connsiteY0" fmla="*/ 41886 h 41886"/>
                <a:gd name="connsiteX1" fmla="*/ 0 w 21652"/>
                <a:gd name="connsiteY1" fmla="*/ 31107 h 41886"/>
                <a:gd name="connsiteX2" fmla="*/ 0 w 21652"/>
                <a:gd name="connsiteY2" fmla="*/ 10779 h 41886"/>
                <a:gd name="connsiteX3" fmla="*/ 10826 w 21652"/>
                <a:gd name="connsiteY3" fmla="*/ 0 h 41886"/>
                <a:gd name="connsiteX4" fmla="*/ 21653 w 21652"/>
                <a:gd name="connsiteY4" fmla="*/ 10779 h 41886"/>
                <a:gd name="connsiteX5" fmla="*/ 21653 w 21652"/>
                <a:gd name="connsiteY5" fmla="*/ 31107 h 41886"/>
                <a:gd name="connsiteX6" fmla="*/ 10826 w 21652"/>
                <a:gd name="connsiteY6" fmla="*/ 41886 h 4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41886">
                  <a:moveTo>
                    <a:pt x="10826" y="41886"/>
                  </a:moveTo>
                  <a:cubicBezTo>
                    <a:pt x="4852" y="41886"/>
                    <a:pt x="0" y="37056"/>
                    <a:pt x="0" y="31107"/>
                  </a:cubicBezTo>
                  <a:lnTo>
                    <a:pt x="0" y="10779"/>
                  </a:lnTo>
                  <a:cubicBezTo>
                    <a:pt x="0" y="4832"/>
                    <a:pt x="4852" y="0"/>
                    <a:pt x="10826" y="0"/>
                  </a:cubicBezTo>
                  <a:cubicBezTo>
                    <a:pt x="16801" y="0"/>
                    <a:pt x="21653" y="4832"/>
                    <a:pt x="21653" y="10779"/>
                  </a:cubicBezTo>
                  <a:lnTo>
                    <a:pt x="21653" y="31107"/>
                  </a:lnTo>
                  <a:cubicBezTo>
                    <a:pt x="21653" y="37056"/>
                    <a:pt x="16801" y="41886"/>
                    <a:pt x="10826" y="41886"/>
                  </a:cubicBezTo>
                  <a:close/>
                </a:path>
              </a:pathLst>
            </a:custGeom>
            <a:solidFill>
              <a:srgbClr val="FFFFFF">
                <a:alpha val="20000"/>
              </a:srgbClr>
            </a:solidFill>
            <a:ln w="16523"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0750B6C-EC6F-4C22-B7B1-A20920BD1097}"/>
                </a:ext>
              </a:extLst>
            </p:cNvPr>
            <p:cNvSpPr/>
            <p:nvPr/>
          </p:nvSpPr>
          <p:spPr>
            <a:xfrm rot="5400000">
              <a:off x="1895412" y="2893579"/>
              <a:ext cx="146156" cy="288125"/>
            </a:xfrm>
            <a:custGeom>
              <a:avLst/>
              <a:gdLst>
                <a:gd name="connsiteX0" fmla="*/ 0 w 146156"/>
                <a:gd name="connsiteY0" fmla="*/ 288125 h 288125"/>
                <a:gd name="connsiteX1" fmla="*/ 0 w 146156"/>
                <a:gd name="connsiteY1" fmla="*/ 0 h 288125"/>
                <a:gd name="connsiteX2" fmla="*/ 55584 w 146156"/>
                <a:gd name="connsiteY2" fmla="*/ 10933 h 288125"/>
                <a:gd name="connsiteX3" fmla="*/ 146156 w 146156"/>
                <a:gd name="connsiteY3" fmla="*/ 144062 h 288125"/>
                <a:gd name="connsiteX4" fmla="*/ 55584 w 146156"/>
                <a:gd name="connsiteY4" fmla="*/ 277192 h 28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156" h="288125">
                  <a:moveTo>
                    <a:pt x="0" y="288125"/>
                  </a:moveTo>
                  <a:lnTo>
                    <a:pt x="0" y="0"/>
                  </a:lnTo>
                  <a:lnTo>
                    <a:pt x="55584" y="10933"/>
                  </a:lnTo>
                  <a:cubicBezTo>
                    <a:pt x="108808" y="32867"/>
                    <a:pt x="146156" y="84216"/>
                    <a:pt x="146156" y="144062"/>
                  </a:cubicBezTo>
                  <a:cubicBezTo>
                    <a:pt x="146156" y="203909"/>
                    <a:pt x="108808" y="255258"/>
                    <a:pt x="55584" y="277192"/>
                  </a:cubicBezTo>
                  <a:close/>
                </a:path>
              </a:pathLst>
            </a:custGeom>
            <a:solidFill>
              <a:srgbClr val="7DD5E7"/>
            </a:solidFill>
            <a:ln w="16523"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B60E4FD-6B29-4F51-9990-1623A14ECADA}"/>
                </a:ext>
              </a:extLst>
            </p:cNvPr>
            <p:cNvSpPr/>
            <p:nvPr/>
          </p:nvSpPr>
          <p:spPr>
            <a:xfrm rot="5400000">
              <a:off x="1008611" y="2514934"/>
              <a:ext cx="36576" cy="18288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65F8DDFF-7D81-4EB3-8C42-020CDB92E8DF}"/>
                </a:ext>
              </a:extLst>
            </p:cNvPr>
            <p:cNvSpPr/>
            <p:nvPr/>
          </p:nvSpPr>
          <p:spPr>
            <a:xfrm rot="5400000">
              <a:off x="1008611" y="3191463"/>
              <a:ext cx="36576" cy="18288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5DDB294-56D0-44AF-AF96-1554AC412A2D}"/>
                </a:ext>
              </a:extLst>
            </p:cNvPr>
            <p:cNvSpPr/>
            <p:nvPr/>
          </p:nvSpPr>
          <p:spPr>
            <a:xfrm rot="5400000">
              <a:off x="620908" y="2852396"/>
              <a:ext cx="36576" cy="22860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96976D9-5FDA-45E1-85C6-AA4D59962438}"/>
                </a:ext>
              </a:extLst>
            </p:cNvPr>
            <p:cNvSpPr/>
            <p:nvPr/>
          </p:nvSpPr>
          <p:spPr>
            <a:xfrm rot="5400000">
              <a:off x="483748" y="2287879"/>
              <a:ext cx="36576" cy="27432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3347ACC-654E-4BDA-B742-99C21197EE52}"/>
                </a:ext>
              </a:extLst>
            </p:cNvPr>
            <p:cNvSpPr/>
            <p:nvPr/>
          </p:nvSpPr>
          <p:spPr>
            <a:xfrm rot="5400000">
              <a:off x="483748" y="3352905"/>
              <a:ext cx="36576" cy="27432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endParaRPr lang="en-US"/>
            </a:p>
          </p:txBody>
        </p:sp>
      </p:grpSp>
      <p:sp>
        <p:nvSpPr>
          <p:cNvPr id="80" name="Oval 79">
            <a:extLst>
              <a:ext uri="{FF2B5EF4-FFF2-40B4-BE49-F238E27FC236}">
                <a16:creationId xmlns:a16="http://schemas.microsoft.com/office/drawing/2014/main" id="{DDE0E46F-6458-4B64-B00A-C6768D0C769C}"/>
              </a:ext>
              <a:ext uri="{C183D7F6-B498-43B3-948B-1728B52AA6E4}">
                <adec:decorative xmlns:adec="http://schemas.microsoft.com/office/drawing/2017/decorative" val="1"/>
              </a:ext>
            </a:extLst>
          </p:cNvPr>
          <p:cNvSpPr/>
          <p:nvPr/>
        </p:nvSpPr>
        <p:spPr bwMode="auto">
          <a:xfrm>
            <a:off x="3639799" y="446643"/>
            <a:ext cx="1120214" cy="112021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nvGrpSpPr>
          <p:cNvPr id="62" name="Group 61" descr="context">
            <a:extLst>
              <a:ext uri="{FF2B5EF4-FFF2-40B4-BE49-F238E27FC236}">
                <a16:creationId xmlns:a16="http://schemas.microsoft.com/office/drawing/2014/main" id="{97C2FC0F-9581-4531-9BED-7948F1CBE804}"/>
              </a:ext>
            </a:extLst>
          </p:cNvPr>
          <p:cNvGrpSpPr/>
          <p:nvPr/>
        </p:nvGrpSpPr>
        <p:grpSpPr>
          <a:xfrm>
            <a:off x="3933295" y="750595"/>
            <a:ext cx="615735" cy="611413"/>
            <a:chOff x="1645226" y="2127941"/>
            <a:chExt cx="443543" cy="440430"/>
          </a:xfrm>
        </p:grpSpPr>
        <p:sp>
          <p:nvSpPr>
            <p:cNvPr id="63" name="Rectangle 1025">
              <a:extLst>
                <a:ext uri="{FF2B5EF4-FFF2-40B4-BE49-F238E27FC236}">
                  <a16:creationId xmlns:a16="http://schemas.microsoft.com/office/drawing/2014/main" id="{A8562112-E0C9-4D9D-814A-8619FFA971BE}"/>
                </a:ext>
              </a:extLst>
            </p:cNvPr>
            <p:cNvSpPr>
              <a:spLocks noChangeArrowheads="1"/>
            </p:cNvSpPr>
            <p:nvPr/>
          </p:nvSpPr>
          <p:spPr bwMode="auto">
            <a:xfrm>
              <a:off x="1645226" y="2151285"/>
              <a:ext cx="143179" cy="326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4" name="Rectangle 1026">
              <a:extLst>
                <a:ext uri="{FF2B5EF4-FFF2-40B4-BE49-F238E27FC236}">
                  <a16:creationId xmlns:a16="http://schemas.microsoft.com/office/drawing/2014/main" id="{019D4E22-FB0D-4233-820A-60B9B9007E95}"/>
                </a:ext>
              </a:extLst>
            </p:cNvPr>
            <p:cNvSpPr>
              <a:spLocks noChangeArrowheads="1"/>
            </p:cNvSpPr>
            <p:nvPr/>
          </p:nvSpPr>
          <p:spPr bwMode="auto">
            <a:xfrm>
              <a:off x="1645226" y="2185523"/>
              <a:ext cx="143179" cy="342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5" name="Rectangle 1027">
              <a:extLst>
                <a:ext uri="{FF2B5EF4-FFF2-40B4-BE49-F238E27FC236}">
                  <a16:creationId xmlns:a16="http://schemas.microsoft.com/office/drawing/2014/main" id="{7ABD5E34-30AB-4AEB-B077-836918677646}"/>
                </a:ext>
              </a:extLst>
            </p:cNvPr>
            <p:cNvSpPr>
              <a:spLocks noChangeArrowheads="1"/>
            </p:cNvSpPr>
            <p:nvPr/>
          </p:nvSpPr>
          <p:spPr bwMode="auto">
            <a:xfrm>
              <a:off x="1902014" y="2173073"/>
              <a:ext cx="164967" cy="2334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6" name="Rectangle 1028">
              <a:extLst>
                <a:ext uri="{FF2B5EF4-FFF2-40B4-BE49-F238E27FC236}">
                  <a16:creationId xmlns:a16="http://schemas.microsoft.com/office/drawing/2014/main" id="{6B703DBB-4B60-4104-B840-B84F08A33B21}"/>
                </a:ext>
              </a:extLst>
            </p:cNvPr>
            <p:cNvSpPr>
              <a:spLocks noChangeArrowheads="1"/>
            </p:cNvSpPr>
            <p:nvPr/>
          </p:nvSpPr>
          <p:spPr bwMode="auto">
            <a:xfrm>
              <a:off x="1810193" y="2127941"/>
              <a:ext cx="68477" cy="115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7" name="Freeform 1029">
              <a:extLst>
                <a:ext uri="{FF2B5EF4-FFF2-40B4-BE49-F238E27FC236}">
                  <a16:creationId xmlns:a16="http://schemas.microsoft.com/office/drawing/2014/main" id="{10C9F0B2-AA40-4BC5-997C-884B025ADEA2}"/>
                </a:ext>
              </a:extLst>
            </p:cNvPr>
            <p:cNvSpPr>
              <a:spLocks/>
            </p:cNvSpPr>
            <p:nvPr/>
          </p:nvSpPr>
          <p:spPr bwMode="auto">
            <a:xfrm>
              <a:off x="2057643" y="2152842"/>
              <a:ext cx="31126" cy="63808"/>
            </a:xfrm>
            <a:custGeom>
              <a:avLst/>
              <a:gdLst>
                <a:gd name="T0" fmla="*/ 20 w 20"/>
                <a:gd name="T1" fmla="*/ 21 h 41"/>
                <a:gd name="T2" fmla="*/ 0 w 20"/>
                <a:gd name="T3" fmla="*/ 41 h 41"/>
                <a:gd name="T4" fmla="*/ 0 w 20"/>
                <a:gd name="T5" fmla="*/ 0 h 41"/>
                <a:gd name="T6" fmla="*/ 20 w 20"/>
                <a:gd name="T7" fmla="*/ 21 h 41"/>
              </a:gdLst>
              <a:ahLst/>
              <a:cxnLst>
                <a:cxn ang="0">
                  <a:pos x="T0" y="T1"/>
                </a:cxn>
                <a:cxn ang="0">
                  <a:pos x="T2" y="T3"/>
                </a:cxn>
                <a:cxn ang="0">
                  <a:pos x="T4" y="T5"/>
                </a:cxn>
                <a:cxn ang="0">
                  <a:pos x="T6" y="T7"/>
                </a:cxn>
              </a:cxnLst>
              <a:rect l="0" t="0" r="r" b="b"/>
              <a:pathLst>
                <a:path w="20" h="41">
                  <a:moveTo>
                    <a:pt x="20" y="21"/>
                  </a:moveTo>
                  <a:lnTo>
                    <a:pt x="0" y="41"/>
                  </a:lnTo>
                  <a:lnTo>
                    <a:pt x="0" y="0"/>
                  </a:lnTo>
                  <a:lnTo>
                    <a:pt x="2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8" name="Rectangle 1030">
              <a:extLst>
                <a:ext uri="{FF2B5EF4-FFF2-40B4-BE49-F238E27FC236}">
                  <a16:creationId xmlns:a16="http://schemas.microsoft.com/office/drawing/2014/main" id="{9FA37A86-54B4-4407-8DD0-348C6C18F5CB}"/>
                </a:ext>
              </a:extLst>
            </p:cNvPr>
            <p:cNvSpPr>
              <a:spLocks noChangeArrowheads="1"/>
            </p:cNvSpPr>
            <p:nvPr/>
          </p:nvSpPr>
          <p:spPr bwMode="auto">
            <a:xfrm>
              <a:off x="1645226" y="2313139"/>
              <a:ext cx="143179" cy="342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9" name="Rectangle 1031">
              <a:extLst>
                <a:ext uri="{FF2B5EF4-FFF2-40B4-BE49-F238E27FC236}">
                  <a16:creationId xmlns:a16="http://schemas.microsoft.com/office/drawing/2014/main" id="{AAE1830E-1BFE-4BA3-A525-94DD4EA23F54}"/>
                </a:ext>
              </a:extLst>
            </p:cNvPr>
            <p:cNvSpPr>
              <a:spLocks noChangeArrowheads="1"/>
            </p:cNvSpPr>
            <p:nvPr/>
          </p:nvSpPr>
          <p:spPr bwMode="auto">
            <a:xfrm>
              <a:off x="1645226" y="2347378"/>
              <a:ext cx="143179" cy="357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0" name="Rectangle 1032">
              <a:extLst>
                <a:ext uri="{FF2B5EF4-FFF2-40B4-BE49-F238E27FC236}">
                  <a16:creationId xmlns:a16="http://schemas.microsoft.com/office/drawing/2014/main" id="{772D7B44-10A0-4776-B9EF-F65CB54B2D13}"/>
                </a:ext>
              </a:extLst>
            </p:cNvPr>
            <p:cNvSpPr>
              <a:spLocks noChangeArrowheads="1"/>
            </p:cNvSpPr>
            <p:nvPr/>
          </p:nvSpPr>
          <p:spPr bwMode="auto">
            <a:xfrm>
              <a:off x="1902014" y="2336484"/>
              <a:ext cx="164967" cy="2334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1" name="Rectangle 1033">
              <a:extLst>
                <a:ext uri="{FF2B5EF4-FFF2-40B4-BE49-F238E27FC236}">
                  <a16:creationId xmlns:a16="http://schemas.microsoft.com/office/drawing/2014/main" id="{B9228EE9-D6ED-4E72-B22E-AC07CED0F4BB}"/>
                </a:ext>
              </a:extLst>
            </p:cNvPr>
            <p:cNvSpPr>
              <a:spLocks noChangeArrowheads="1"/>
            </p:cNvSpPr>
            <p:nvPr/>
          </p:nvSpPr>
          <p:spPr bwMode="auto">
            <a:xfrm>
              <a:off x="1810193" y="2289795"/>
              <a:ext cx="68477" cy="1151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2" name="Freeform 1034">
              <a:extLst>
                <a:ext uri="{FF2B5EF4-FFF2-40B4-BE49-F238E27FC236}">
                  <a16:creationId xmlns:a16="http://schemas.microsoft.com/office/drawing/2014/main" id="{A18AFD34-BBA2-4AB8-A316-65CC7F9A455F}"/>
                </a:ext>
              </a:extLst>
            </p:cNvPr>
            <p:cNvSpPr>
              <a:spLocks/>
            </p:cNvSpPr>
            <p:nvPr/>
          </p:nvSpPr>
          <p:spPr bwMode="auto">
            <a:xfrm>
              <a:off x="2057643" y="2314696"/>
              <a:ext cx="31126" cy="65364"/>
            </a:xfrm>
            <a:custGeom>
              <a:avLst/>
              <a:gdLst>
                <a:gd name="T0" fmla="*/ 20 w 20"/>
                <a:gd name="T1" fmla="*/ 22 h 42"/>
                <a:gd name="T2" fmla="*/ 0 w 20"/>
                <a:gd name="T3" fmla="*/ 42 h 42"/>
                <a:gd name="T4" fmla="*/ 0 w 20"/>
                <a:gd name="T5" fmla="*/ 0 h 42"/>
                <a:gd name="T6" fmla="*/ 20 w 20"/>
                <a:gd name="T7" fmla="*/ 22 h 42"/>
              </a:gdLst>
              <a:ahLst/>
              <a:cxnLst>
                <a:cxn ang="0">
                  <a:pos x="T0" y="T1"/>
                </a:cxn>
                <a:cxn ang="0">
                  <a:pos x="T2" y="T3"/>
                </a:cxn>
                <a:cxn ang="0">
                  <a:pos x="T4" y="T5"/>
                </a:cxn>
                <a:cxn ang="0">
                  <a:pos x="T6" y="T7"/>
                </a:cxn>
              </a:cxnLst>
              <a:rect l="0" t="0" r="r" b="b"/>
              <a:pathLst>
                <a:path w="20" h="42">
                  <a:moveTo>
                    <a:pt x="20" y="22"/>
                  </a:moveTo>
                  <a:lnTo>
                    <a:pt x="0" y="42"/>
                  </a:lnTo>
                  <a:lnTo>
                    <a:pt x="0" y="0"/>
                  </a:lnTo>
                  <a:lnTo>
                    <a:pt x="20" y="2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3" name="Rectangle 1035">
              <a:extLst>
                <a:ext uri="{FF2B5EF4-FFF2-40B4-BE49-F238E27FC236}">
                  <a16:creationId xmlns:a16="http://schemas.microsoft.com/office/drawing/2014/main" id="{B8E9AD0D-CEEF-4C64-8DD8-8C5A1327457A}"/>
                </a:ext>
              </a:extLst>
            </p:cNvPr>
            <p:cNvSpPr>
              <a:spLocks noChangeArrowheads="1"/>
            </p:cNvSpPr>
            <p:nvPr/>
          </p:nvSpPr>
          <p:spPr bwMode="auto">
            <a:xfrm>
              <a:off x="1645226" y="2476550"/>
              <a:ext cx="143179" cy="357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4" name="Rectangle 1036">
              <a:extLst>
                <a:ext uri="{FF2B5EF4-FFF2-40B4-BE49-F238E27FC236}">
                  <a16:creationId xmlns:a16="http://schemas.microsoft.com/office/drawing/2014/main" id="{A79D01F1-40F9-41EB-93BC-05527DD1641D}"/>
                </a:ext>
              </a:extLst>
            </p:cNvPr>
            <p:cNvSpPr>
              <a:spLocks noChangeArrowheads="1"/>
            </p:cNvSpPr>
            <p:nvPr/>
          </p:nvSpPr>
          <p:spPr bwMode="auto">
            <a:xfrm>
              <a:off x="1645226" y="2510789"/>
              <a:ext cx="143179" cy="342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5" name="Rectangle 1037">
              <a:extLst>
                <a:ext uri="{FF2B5EF4-FFF2-40B4-BE49-F238E27FC236}">
                  <a16:creationId xmlns:a16="http://schemas.microsoft.com/office/drawing/2014/main" id="{9450E45F-8993-4FDD-A1CB-69919CD6FA43}"/>
                </a:ext>
              </a:extLst>
            </p:cNvPr>
            <p:cNvSpPr>
              <a:spLocks noChangeArrowheads="1"/>
            </p:cNvSpPr>
            <p:nvPr/>
          </p:nvSpPr>
          <p:spPr bwMode="auto">
            <a:xfrm>
              <a:off x="1902014" y="2498338"/>
              <a:ext cx="164967" cy="2334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6" name="Rectangle 1038">
              <a:extLst>
                <a:ext uri="{FF2B5EF4-FFF2-40B4-BE49-F238E27FC236}">
                  <a16:creationId xmlns:a16="http://schemas.microsoft.com/office/drawing/2014/main" id="{1D1C3D43-CD81-4F5E-BE33-2D25AEE6AD1B}"/>
                </a:ext>
              </a:extLst>
            </p:cNvPr>
            <p:cNvSpPr>
              <a:spLocks noChangeArrowheads="1"/>
            </p:cNvSpPr>
            <p:nvPr/>
          </p:nvSpPr>
          <p:spPr bwMode="auto">
            <a:xfrm>
              <a:off x="1944034" y="2498338"/>
              <a:ext cx="82484" cy="2334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7" name="Rectangle 1039">
              <a:extLst>
                <a:ext uri="{FF2B5EF4-FFF2-40B4-BE49-F238E27FC236}">
                  <a16:creationId xmlns:a16="http://schemas.microsoft.com/office/drawing/2014/main" id="{8035D31B-BE41-4A98-88B4-05290F9B8DD1}"/>
                </a:ext>
              </a:extLst>
            </p:cNvPr>
            <p:cNvSpPr>
              <a:spLocks noChangeArrowheads="1"/>
            </p:cNvSpPr>
            <p:nvPr/>
          </p:nvSpPr>
          <p:spPr bwMode="auto">
            <a:xfrm>
              <a:off x="1810193" y="2453205"/>
              <a:ext cx="68477" cy="115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8" name="Rectangle 1040">
              <a:extLst>
                <a:ext uri="{FF2B5EF4-FFF2-40B4-BE49-F238E27FC236}">
                  <a16:creationId xmlns:a16="http://schemas.microsoft.com/office/drawing/2014/main" id="{3EC23D7B-9158-45E3-B7CF-149E6A2AC6E2}"/>
                </a:ext>
              </a:extLst>
            </p:cNvPr>
            <p:cNvSpPr>
              <a:spLocks noChangeArrowheads="1"/>
            </p:cNvSpPr>
            <p:nvPr/>
          </p:nvSpPr>
          <p:spPr bwMode="auto">
            <a:xfrm>
              <a:off x="1842875" y="2453205"/>
              <a:ext cx="35795" cy="1151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9" name="Freeform 1041">
              <a:extLst>
                <a:ext uri="{FF2B5EF4-FFF2-40B4-BE49-F238E27FC236}">
                  <a16:creationId xmlns:a16="http://schemas.microsoft.com/office/drawing/2014/main" id="{CE3BAF03-7F12-49F4-91B5-FD190895A575}"/>
                </a:ext>
              </a:extLst>
            </p:cNvPr>
            <p:cNvSpPr>
              <a:spLocks/>
            </p:cNvSpPr>
            <p:nvPr/>
          </p:nvSpPr>
          <p:spPr bwMode="auto">
            <a:xfrm>
              <a:off x="2057643" y="2478106"/>
              <a:ext cx="31126" cy="65364"/>
            </a:xfrm>
            <a:custGeom>
              <a:avLst/>
              <a:gdLst>
                <a:gd name="T0" fmla="*/ 20 w 20"/>
                <a:gd name="T1" fmla="*/ 21 h 42"/>
                <a:gd name="T2" fmla="*/ 0 w 20"/>
                <a:gd name="T3" fmla="*/ 42 h 42"/>
                <a:gd name="T4" fmla="*/ 0 w 20"/>
                <a:gd name="T5" fmla="*/ 0 h 42"/>
                <a:gd name="T6" fmla="*/ 20 w 20"/>
                <a:gd name="T7" fmla="*/ 21 h 42"/>
              </a:gdLst>
              <a:ahLst/>
              <a:cxnLst>
                <a:cxn ang="0">
                  <a:pos x="T0" y="T1"/>
                </a:cxn>
                <a:cxn ang="0">
                  <a:pos x="T2" y="T3"/>
                </a:cxn>
                <a:cxn ang="0">
                  <a:pos x="T4" y="T5"/>
                </a:cxn>
                <a:cxn ang="0">
                  <a:pos x="T6" y="T7"/>
                </a:cxn>
              </a:cxnLst>
              <a:rect l="0" t="0" r="r" b="b"/>
              <a:pathLst>
                <a:path w="20" h="42">
                  <a:moveTo>
                    <a:pt x="20" y="21"/>
                  </a:moveTo>
                  <a:lnTo>
                    <a:pt x="0" y="42"/>
                  </a:lnTo>
                  <a:lnTo>
                    <a:pt x="0" y="0"/>
                  </a:lnTo>
                  <a:lnTo>
                    <a:pt x="2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2" name="Title 1">
            <a:extLst>
              <a:ext uri="{FF2B5EF4-FFF2-40B4-BE49-F238E27FC236}">
                <a16:creationId xmlns:a16="http://schemas.microsoft.com/office/drawing/2014/main" id="{BD61951D-C2DE-4EAB-A889-338129B97485}"/>
              </a:ext>
            </a:extLst>
          </p:cNvPr>
          <p:cNvSpPr>
            <a:spLocks noGrp="1"/>
          </p:cNvSpPr>
          <p:nvPr>
            <p:ph type="title" idx="4294967295"/>
          </p:nvPr>
        </p:nvSpPr>
        <p:spPr>
          <a:xfrm>
            <a:off x="588263" y="-492443"/>
            <a:ext cx="11018520" cy="492443"/>
          </a:xfrm>
        </p:spPr>
        <p:txBody>
          <a:bodyPr vert="horz" wrap="square" lIns="0" tIns="0" rIns="0" bIns="0" rtlCol="0" anchor="b">
            <a:spAutoFit/>
          </a:bodyPr>
          <a:lstStyle/>
          <a:p>
            <a:r>
              <a:rPr lang="en-US" dirty="0">
                <a:solidFill>
                  <a:schemeClr val="bg1"/>
                </a:solidFill>
              </a:rPr>
              <a:t>Migration</a:t>
            </a:r>
          </a:p>
        </p:txBody>
      </p:sp>
    </p:spTree>
    <p:extLst>
      <p:ext uri="{BB962C8B-B14F-4D97-AF65-F5344CB8AC3E}">
        <p14:creationId xmlns:p14="http://schemas.microsoft.com/office/powerpoint/2010/main" val="2795569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80C7F-627D-4907-9AE7-1B23030343F3}"/>
              </a:ext>
            </a:extLst>
          </p:cNvPr>
          <p:cNvSpPr>
            <a:spLocks noGrp="1"/>
          </p:cNvSpPr>
          <p:nvPr>
            <p:ph type="title"/>
          </p:nvPr>
        </p:nvSpPr>
        <p:spPr/>
        <p:txBody>
          <a:bodyPr/>
          <a:lstStyle/>
          <a:p>
            <a:r>
              <a:rPr lang="en-US"/>
              <a:t>Homogeneous Migration	</a:t>
            </a:r>
          </a:p>
        </p:txBody>
      </p:sp>
      <p:grpSp>
        <p:nvGrpSpPr>
          <p:cNvPr id="38" name="Group 37">
            <a:extLst>
              <a:ext uri="{FF2B5EF4-FFF2-40B4-BE49-F238E27FC236}">
                <a16:creationId xmlns:a16="http://schemas.microsoft.com/office/drawing/2014/main" id="{DC1E866E-8640-48CB-8645-1A624AC268EC}"/>
              </a:ext>
              <a:ext uri="{C183D7F6-B498-43B3-948B-1728B52AA6E4}">
                <adec:decorative xmlns:adec="http://schemas.microsoft.com/office/drawing/2017/decorative" val="1"/>
              </a:ext>
            </a:extLst>
          </p:cNvPr>
          <p:cNvGrpSpPr>
            <a:grpSpLocks noChangeAspect="1"/>
          </p:cNvGrpSpPr>
          <p:nvPr/>
        </p:nvGrpSpPr>
        <p:grpSpPr>
          <a:xfrm>
            <a:off x="648059" y="2232549"/>
            <a:ext cx="1489887" cy="773059"/>
            <a:chOff x="364876" y="2347293"/>
            <a:chExt cx="2344987" cy="1216745"/>
          </a:xfrm>
        </p:grpSpPr>
        <p:sp>
          <p:nvSpPr>
            <p:cNvPr id="39" name="Freeform: Shape 38">
              <a:extLst>
                <a:ext uri="{FF2B5EF4-FFF2-40B4-BE49-F238E27FC236}">
                  <a16:creationId xmlns:a16="http://schemas.microsoft.com/office/drawing/2014/main" id="{F21404C1-874B-4A24-AD29-21DD42D21071}"/>
                </a:ext>
              </a:extLst>
            </p:cNvPr>
            <p:cNvSpPr/>
            <p:nvPr/>
          </p:nvSpPr>
          <p:spPr>
            <a:xfrm rot="5400000">
              <a:off x="2197862" y="2729643"/>
              <a:ext cx="572032" cy="451970"/>
            </a:xfrm>
            <a:custGeom>
              <a:avLst/>
              <a:gdLst>
                <a:gd name="connsiteX0" fmla="*/ 105604 w 210982"/>
                <a:gd name="connsiteY0" fmla="*/ 0 h 170336"/>
                <a:gd name="connsiteX1" fmla="*/ 0 w 210982"/>
                <a:gd name="connsiteY1" fmla="*/ 170337 h 170336"/>
                <a:gd name="connsiteX2" fmla="*/ 210983 w 210982"/>
                <a:gd name="connsiteY2" fmla="*/ 170337 h 170336"/>
                <a:gd name="connsiteX3" fmla="*/ 105604 w 210982"/>
                <a:gd name="connsiteY3" fmla="*/ 0 h 170336"/>
              </a:gdLst>
              <a:ahLst/>
              <a:cxnLst>
                <a:cxn ang="0">
                  <a:pos x="connsiteX0" y="connsiteY0"/>
                </a:cxn>
                <a:cxn ang="0">
                  <a:pos x="connsiteX1" y="connsiteY1"/>
                </a:cxn>
                <a:cxn ang="0">
                  <a:pos x="connsiteX2" y="connsiteY2"/>
                </a:cxn>
                <a:cxn ang="0">
                  <a:pos x="connsiteX3" y="connsiteY3"/>
                </a:cxn>
              </a:cxnLst>
              <a:rect l="l" t="t" r="r" b="b"/>
              <a:pathLst>
                <a:path w="210982" h="170336">
                  <a:moveTo>
                    <a:pt x="105604" y="0"/>
                  </a:moveTo>
                  <a:cubicBezTo>
                    <a:pt x="105604" y="0"/>
                    <a:pt x="28162" y="72421"/>
                    <a:pt x="0" y="170337"/>
                  </a:cubicBezTo>
                  <a:lnTo>
                    <a:pt x="210983" y="170337"/>
                  </a:lnTo>
                  <a:cubicBezTo>
                    <a:pt x="182640" y="72016"/>
                    <a:pt x="105604" y="0"/>
                    <a:pt x="105604" y="0"/>
                  </a:cubicBezTo>
                  <a:close/>
                </a:path>
              </a:pathLst>
            </a:custGeom>
            <a:solidFill>
              <a:srgbClr val="7DD5E7"/>
            </a:solidFill>
            <a:ln w="16523"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1B55D66-6FF4-43A2-993D-201CC314DF07}"/>
                </a:ext>
              </a:extLst>
            </p:cNvPr>
            <p:cNvSpPr/>
            <p:nvPr/>
          </p:nvSpPr>
          <p:spPr>
            <a:xfrm rot="5400000">
              <a:off x="1453858" y="3052451"/>
              <a:ext cx="317727" cy="705447"/>
            </a:xfrm>
            <a:custGeom>
              <a:avLst/>
              <a:gdLst>
                <a:gd name="connsiteX0" fmla="*/ 224 w 117187"/>
                <a:gd name="connsiteY0" fmla="*/ 0 h 265865"/>
                <a:gd name="connsiteX1" fmla="*/ 0 w 117187"/>
                <a:gd name="connsiteY1" fmla="*/ 214162 h 265865"/>
                <a:gd name="connsiteX2" fmla="*/ 116964 w 117187"/>
                <a:gd name="connsiteY2" fmla="*/ 265865 h 265865"/>
                <a:gd name="connsiteX3" fmla="*/ 117188 w 117187"/>
                <a:gd name="connsiteY3" fmla="*/ 145777 h 265865"/>
                <a:gd name="connsiteX4" fmla="*/ 224 w 117187"/>
                <a:gd name="connsiteY4" fmla="*/ 0 h 26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7" h="265865">
                  <a:moveTo>
                    <a:pt x="224" y="0"/>
                  </a:moveTo>
                  <a:lnTo>
                    <a:pt x="0" y="214162"/>
                  </a:lnTo>
                  <a:lnTo>
                    <a:pt x="116964" y="265865"/>
                  </a:lnTo>
                  <a:lnTo>
                    <a:pt x="117188" y="145777"/>
                  </a:lnTo>
                  <a:lnTo>
                    <a:pt x="224" y="0"/>
                  </a:lnTo>
                  <a:close/>
                </a:path>
              </a:pathLst>
            </a:custGeom>
            <a:solidFill>
              <a:srgbClr val="347ABC"/>
            </a:solidFill>
            <a:ln w="16523"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474EDFF0-DA8F-4C43-A8A5-AAFE9D260998}"/>
                </a:ext>
              </a:extLst>
            </p:cNvPr>
            <p:cNvSpPr/>
            <p:nvPr/>
          </p:nvSpPr>
          <p:spPr>
            <a:xfrm rot="5400000">
              <a:off x="1452989" y="2154004"/>
              <a:ext cx="318869" cy="705447"/>
            </a:xfrm>
            <a:custGeom>
              <a:avLst/>
              <a:gdLst>
                <a:gd name="connsiteX0" fmla="*/ 117384 w 117608"/>
                <a:gd name="connsiteY0" fmla="*/ 0 h 265865"/>
                <a:gd name="connsiteX1" fmla="*/ 117608 w 117608"/>
                <a:gd name="connsiteY1" fmla="*/ 214164 h 265865"/>
                <a:gd name="connsiteX2" fmla="*/ 224 w 117608"/>
                <a:gd name="connsiteY2" fmla="*/ 265865 h 265865"/>
                <a:gd name="connsiteX3" fmla="*/ 0 w 117608"/>
                <a:gd name="connsiteY3" fmla="*/ 145778 h 265865"/>
                <a:gd name="connsiteX4" fmla="*/ 117384 w 117608"/>
                <a:gd name="connsiteY4" fmla="*/ 0 h 26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608" h="265865">
                  <a:moveTo>
                    <a:pt x="117384" y="0"/>
                  </a:moveTo>
                  <a:lnTo>
                    <a:pt x="117608" y="214164"/>
                  </a:lnTo>
                  <a:lnTo>
                    <a:pt x="224" y="265865"/>
                  </a:lnTo>
                  <a:lnTo>
                    <a:pt x="0" y="145778"/>
                  </a:lnTo>
                  <a:lnTo>
                    <a:pt x="117384" y="0"/>
                  </a:lnTo>
                  <a:close/>
                </a:path>
              </a:pathLst>
            </a:custGeom>
            <a:solidFill>
              <a:srgbClr val="347ABC"/>
            </a:solidFill>
            <a:ln w="16523"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CC28D40-35D6-48A3-9E10-736593B2B9EE}"/>
                </a:ext>
              </a:extLst>
            </p:cNvPr>
            <p:cNvSpPr/>
            <p:nvPr/>
          </p:nvSpPr>
          <p:spPr>
            <a:xfrm rot="5400000">
              <a:off x="1428368" y="2416887"/>
              <a:ext cx="581437" cy="1079987"/>
            </a:xfrm>
            <a:custGeom>
              <a:avLst/>
              <a:gdLst>
                <a:gd name="connsiteX0" fmla="*/ 0 w 554137"/>
                <a:gd name="connsiteY0" fmla="*/ 781748 h 992197"/>
                <a:gd name="connsiteX1" fmla="*/ 18911 w 554137"/>
                <a:gd name="connsiteY1" fmla="*/ 38979 h 992197"/>
                <a:gd name="connsiteX2" fmla="*/ 25612 w 554137"/>
                <a:gd name="connsiteY2" fmla="*/ 19367 h 992197"/>
                <a:gd name="connsiteX3" fmla="*/ 29441 w 554137"/>
                <a:gd name="connsiteY3" fmla="*/ 63 h 992197"/>
                <a:gd name="connsiteX4" fmla="*/ 524995 w 554137"/>
                <a:gd name="connsiteY4" fmla="*/ 63 h 992197"/>
                <a:gd name="connsiteX5" fmla="*/ 533184 w 554137"/>
                <a:gd name="connsiteY5" fmla="*/ 0 h 992197"/>
                <a:gd name="connsiteX6" fmla="*/ 548855 w 554137"/>
                <a:gd name="connsiteY6" fmla="*/ 680402 h 992197"/>
                <a:gd name="connsiteX7" fmla="*/ 551078 w 554137"/>
                <a:gd name="connsiteY7" fmla="*/ 780736 h 992197"/>
                <a:gd name="connsiteX8" fmla="*/ 554137 w 554137"/>
                <a:gd name="connsiteY8" fmla="*/ 780736 h 992197"/>
                <a:gd name="connsiteX9" fmla="*/ 551185 w 554137"/>
                <a:gd name="connsiteY9" fmla="*/ 785563 h 992197"/>
                <a:gd name="connsiteX10" fmla="*/ 551215 w 554137"/>
                <a:gd name="connsiteY10" fmla="*/ 786899 h 992197"/>
                <a:gd name="connsiteX11" fmla="*/ 550373 w 554137"/>
                <a:gd name="connsiteY11" fmla="*/ 786891 h 992197"/>
                <a:gd name="connsiteX12" fmla="*/ 424818 w 554137"/>
                <a:gd name="connsiteY12" fmla="*/ 992197 h 992197"/>
                <a:gd name="connsiteX13" fmla="*/ 134777 w 554137"/>
                <a:gd name="connsiteY13" fmla="*/ 992197 h 992197"/>
                <a:gd name="connsiteX14" fmla="*/ 7095 w 554137"/>
                <a:gd name="connsiteY14"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1760 w 547042"/>
                <a:gd name="connsiteY6" fmla="*/ 680402 h 992197"/>
                <a:gd name="connsiteX7" fmla="*/ 543983 w 547042"/>
                <a:gd name="connsiteY7" fmla="*/ 780736 h 992197"/>
                <a:gd name="connsiteX8" fmla="*/ 547042 w 547042"/>
                <a:gd name="connsiteY8" fmla="*/ 780736 h 992197"/>
                <a:gd name="connsiteX9" fmla="*/ 544090 w 547042"/>
                <a:gd name="connsiteY9" fmla="*/ 785563 h 992197"/>
                <a:gd name="connsiteX10" fmla="*/ 544120 w 547042"/>
                <a:gd name="connsiteY10" fmla="*/ 786899 h 992197"/>
                <a:gd name="connsiteX11" fmla="*/ 543278 w 547042"/>
                <a:gd name="connsiteY11" fmla="*/ 786891 h 992197"/>
                <a:gd name="connsiteX12" fmla="*/ 417723 w 547042"/>
                <a:gd name="connsiteY12" fmla="*/ 992197 h 992197"/>
                <a:gd name="connsiteX13" fmla="*/ 127682 w 547042"/>
                <a:gd name="connsiteY13" fmla="*/ 992197 h 992197"/>
                <a:gd name="connsiteX14" fmla="*/ 0 w 547042"/>
                <a:gd name="connsiteY14"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3983 w 547042"/>
                <a:gd name="connsiteY6" fmla="*/ 780736 h 992197"/>
                <a:gd name="connsiteX7" fmla="*/ 547042 w 547042"/>
                <a:gd name="connsiteY7" fmla="*/ 780736 h 992197"/>
                <a:gd name="connsiteX8" fmla="*/ 544090 w 547042"/>
                <a:gd name="connsiteY8" fmla="*/ 785563 h 992197"/>
                <a:gd name="connsiteX9" fmla="*/ 544120 w 547042"/>
                <a:gd name="connsiteY9" fmla="*/ 786899 h 992197"/>
                <a:gd name="connsiteX10" fmla="*/ 543278 w 547042"/>
                <a:gd name="connsiteY10" fmla="*/ 786891 h 992197"/>
                <a:gd name="connsiteX11" fmla="*/ 417723 w 547042"/>
                <a:gd name="connsiteY11" fmla="*/ 992197 h 992197"/>
                <a:gd name="connsiteX12" fmla="*/ 127682 w 547042"/>
                <a:gd name="connsiteY12" fmla="*/ 992197 h 992197"/>
                <a:gd name="connsiteX13" fmla="*/ 0 w 547042"/>
                <a:gd name="connsiteY13"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3983 w 547042"/>
                <a:gd name="connsiteY6" fmla="*/ 780736 h 992197"/>
                <a:gd name="connsiteX7" fmla="*/ 547042 w 547042"/>
                <a:gd name="connsiteY7" fmla="*/ 780736 h 992197"/>
                <a:gd name="connsiteX8" fmla="*/ 544090 w 547042"/>
                <a:gd name="connsiteY8" fmla="*/ 785563 h 992197"/>
                <a:gd name="connsiteX9" fmla="*/ 544120 w 547042"/>
                <a:gd name="connsiteY9" fmla="*/ 786899 h 992197"/>
                <a:gd name="connsiteX10" fmla="*/ 417723 w 547042"/>
                <a:gd name="connsiteY10" fmla="*/ 992197 h 992197"/>
                <a:gd name="connsiteX11" fmla="*/ 127682 w 547042"/>
                <a:gd name="connsiteY11" fmla="*/ 992197 h 992197"/>
                <a:gd name="connsiteX12" fmla="*/ 0 w 547042"/>
                <a:gd name="connsiteY12"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3983 w 547042"/>
                <a:gd name="connsiteY6" fmla="*/ 780736 h 992197"/>
                <a:gd name="connsiteX7" fmla="*/ 547042 w 547042"/>
                <a:gd name="connsiteY7" fmla="*/ 780736 h 992197"/>
                <a:gd name="connsiteX8" fmla="*/ 544120 w 547042"/>
                <a:gd name="connsiteY8" fmla="*/ 786899 h 992197"/>
                <a:gd name="connsiteX9" fmla="*/ 417723 w 547042"/>
                <a:gd name="connsiteY9" fmla="*/ 992197 h 992197"/>
                <a:gd name="connsiteX10" fmla="*/ 127682 w 547042"/>
                <a:gd name="connsiteY10" fmla="*/ 992197 h 992197"/>
                <a:gd name="connsiteX11" fmla="*/ 0 w 547042"/>
                <a:gd name="connsiteY11"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3983 w 547042"/>
                <a:gd name="connsiteY6" fmla="*/ 780736 h 992197"/>
                <a:gd name="connsiteX7" fmla="*/ 547042 w 547042"/>
                <a:gd name="connsiteY7" fmla="*/ 780736 h 992197"/>
                <a:gd name="connsiteX8" fmla="*/ 417723 w 547042"/>
                <a:gd name="connsiteY8" fmla="*/ 992197 h 992197"/>
                <a:gd name="connsiteX9" fmla="*/ 127682 w 547042"/>
                <a:gd name="connsiteY9" fmla="*/ 992197 h 992197"/>
                <a:gd name="connsiteX10" fmla="*/ 0 w 547042"/>
                <a:gd name="connsiteY10" fmla="*/ 781814 h 992197"/>
                <a:gd name="connsiteX0" fmla="*/ 0 w 543983"/>
                <a:gd name="connsiteY0" fmla="*/ 781814 h 992197"/>
                <a:gd name="connsiteX1" fmla="*/ 11816 w 543983"/>
                <a:gd name="connsiteY1" fmla="*/ 38979 h 992197"/>
                <a:gd name="connsiteX2" fmla="*/ 18517 w 543983"/>
                <a:gd name="connsiteY2" fmla="*/ 19367 h 992197"/>
                <a:gd name="connsiteX3" fmla="*/ 22346 w 543983"/>
                <a:gd name="connsiteY3" fmla="*/ 63 h 992197"/>
                <a:gd name="connsiteX4" fmla="*/ 517900 w 543983"/>
                <a:gd name="connsiteY4" fmla="*/ 63 h 992197"/>
                <a:gd name="connsiteX5" fmla="*/ 526089 w 543983"/>
                <a:gd name="connsiteY5" fmla="*/ 0 h 992197"/>
                <a:gd name="connsiteX6" fmla="*/ 543983 w 543983"/>
                <a:gd name="connsiteY6" fmla="*/ 780736 h 992197"/>
                <a:gd name="connsiteX7" fmla="*/ 417723 w 543983"/>
                <a:gd name="connsiteY7" fmla="*/ 992197 h 992197"/>
                <a:gd name="connsiteX8" fmla="*/ 127682 w 543983"/>
                <a:gd name="connsiteY8" fmla="*/ 992197 h 992197"/>
                <a:gd name="connsiteX9" fmla="*/ 0 w 543983"/>
                <a:gd name="connsiteY9" fmla="*/ 781814 h 992197"/>
                <a:gd name="connsiteX0" fmla="*/ 0 w 541407"/>
                <a:gd name="connsiteY0" fmla="*/ 781814 h 992197"/>
                <a:gd name="connsiteX1" fmla="*/ 11816 w 541407"/>
                <a:gd name="connsiteY1" fmla="*/ 38979 h 992197"/>
                <a:gd name="connsiteX2" fmla="*/ 18517 w 541407"/>
                <a:gd name="connsiteY2" fmla="*/ 19367 h 992197"/>
                <a:gd name="connsiteX3" fmla="*/ 22346 w 541407"/>
                <a:gd name="connsiteY3" fmla="*/ 63 h 992197"/>
                <a:gd name="connsiteX4" fmla="*/ 517900 w 541407"/>
                <a:gd name="connsiteY4" fmla="*/ 63 h 992197"/>
                <a:gd name="connsiteX5" fmla="*/ 526089 w 541407"/>
                <a:gd name="connsiteY5" fmla="*/ 0 h 992197"/>
                <a:gd name="connsiteX6" fmla="*/ 541407 w 541407"/>
                <a:gd name="connsiteY6" fmla="*/ 780736 h 992197"/>
                <a:gd name="connsiteX7" fmla="*/ 417723 w 541407"/>
                <a:gd name="connsiteY7" fmla="*/ 992197 h 992197"/>
                <a:gd name="connsiteX8" fmla="*/ 127682 w 541407"/>
                <a:gd name="connsiteY8" fmla="*/ 992197 h 992197"/>
                <a:gd name="connsiteX9" fmla="*/ 0 w 541407"/>
                <a:gd name="connsiteY9" fmla="*/ 781814 h 992197"/>
                <a:gd name="connsiteX0" fmla="*/ 0 w 527274"/>
                <a:gd name="connsiteY0" fmla="*/ 781814 h 992197"/>
                <a:gd name="connsiteX1" fmla="*/ 11816 w 527274"/>
                <a:gd name="connsiteY1" fmla="*/ 38979 h 992197"/>
                <a:gd name="connsiteX2" fmla="*/ 18517 w 527274"/>
                <a:gd name="connsiteY2" fmla="*/ 19367 h 992197"/>
                <a:gd name="connsiteX3" fmla="*/ 22346 w 527274"/>
                <a:gd name="connsiteY3" fmla="*/ 63 h 992197"/>
                <a:gd name="connsiteX4" fmla="*/ 517900 w 527274"/>
                <a:gd name="connsiteY4" fmla="*/ 63 h 992197"/>
                <a:gd name="connsiteX5" fmla="*/ 526089 w 527274"/>
                <a:gd name="connsiteY5" fmla="*/ 0 h 992197"/>
                <a:gd name="connsiteX6" fmla="*/ 524664 w 527274"/>
                <a:gd name="connsiteY6" fmla="*/ 782024 h 992197"/>
                <a:gd name="connsiteX7" fmla="*/ 417723 w 527274"/>
                <a:gd name="connsiteY7" fmla="*/ 992197 h 992197"/>
                <a:gd name="connsiteX8" fmla="*/ 127682 w 527274"/>
                <a:gd name="connsiteY8" fmla="*/ 992197 h 992197"/>
                <a:gd name="connsiteX9" fmla="*/ 0 w 527274"/>
                <a:gd name="connsiteY9" fmla="*/ 781814 h 992197"/>
                <a:gd name="connsiteX0" fmla="*/ 0 w 533681"/>
                <a:gd name="connsiteY0" fmla="*/ 781814 h 992197"/>
                <a:gd name="connsiteX1" fmla="*/ 11816 w 533681"/>
                <a:gd name="connsiteY1" fmla="*/ 38979 h 992197"/>
                <a:gd name="connsiteX2" fmla="*/ 18517 w 533681"/>
                <a:gd name="connsiteY2" fmla="*/ 19367 h 992197"/>
                <a:gd name="connsiteX3" fmla="*/ 22346 w 533681"/>
                <a:gd name="connsiteY3" fmla="*/ 63 h 992197"/>
                <a:gd name="connsiteX4" fmla="*/ 517900 w 533681"/>
                <a:gd name="connsiteY4" fmla="*/ 63 h 992197"/>
                <a:gd name="connsiteX5" fmla="*/ 526089 w 533681"/>
                <a:gd name="connsiteY5" fmla="*/ 0 h 992197"/>
                <a:gd name="connsiteX6" fmla="*/ 533681 w 533681"/>
                <a:gd name="connsiteY6" fmla="*/ 783312 h 992197"/>
                <a:gd name="connsiteX7" fmla="*/ 417723 w 533681"/>
                <a:gd name="connsiteY7" fmla="*/ 992197 h 992197"/>
                <a:gd name="connsiteX8" fmla="*/ 127682 w 533681"/>
                <a:gd name="connsiteY8" fmla="*/ 992197 h 992197"/>
                <a:gd name="connsiteX9" fmla="*/ 0 w 533681"/>
                <a:gd name="connsiteY9" fmla="*/ 781814 h 992197"/>
                <a:gd name="connsiteX0" fmla="*/ 327 w 534008"/>
                <a:gd name="connsiteY0" fmla="*/ 781814 h 992197"/>
                <a:gd name="connsiteX1" fmla="*/ 0 w 534008"/>
                <a:gd name="connsiteY1" fmla="*/ 42264 h 992197"/>
                <a:gd name="connsiteX2" fmla="*/ 18844 w 534008"/>
                <a:gd name="connsiteY2" fmla="*/ 19367 h 992197"/>
                <a:gd name="connsiteX3" fmla="*/ 22673 w 534008"/>
                <a:gd name="connsiteY3" fmla="*/ 63 h 992197"/>
                <a:gd name="connsiteX4" fmla="*/ 518227 w 534008"/>
                <a:gd name="connsiteY4" fmla="*/ 63 h 992197"/>
                <a:gd name="connsiteX5" fmla="*/ 526416 w 534008"/>
                <a:gd name="connsiteY5" fmla="*/ 0 h 992197"/>
                <a:gd name="connsiteX6" fmla="*/ 534008 w 534008"/>
                <a:gd name="connsiteY6" fmla="*/ 783312 h 992197"/>
                <a:gd name="connsiteX7" fmla="*/ 418050 w 534008"/>
                <a:gd name="connsiteY7" fmla="*/ 992197 h 992197"/>
                <a:gd name="connsiteX8" fmla="*/ 128009 w 534008"/>
                <a:gd name="connsiteY8" fmla="*/ 992197 h 992197"/>
                <a:gd name="connsiteX9" fmla="*/ 327 w 534008"/>
                <a:gd name="connsiteY9" fmla="*/ 781814 h 992197"/>
                <a:gd name="connsiteX0" fmla="*/ 327 w 534008"/>
                <a:gd name="connsiteY0" fmla="*/ 781814 h 992197"/>
                <a:gd name="connsiteX1" fmla="*/ 0 w 534008"/>
                <a:gd name="connsiteY1" fmla="*/ 42264 h 992197"/>
                <a:gd name="connsiteX2" fmla="*/ 22673 w 534008"/>
                <a:gd name="connsiteY2" fmla="*/ 63 h 992197"/>
                <a:gd name="connsiteX3" fmla="*/ 518227 w 534008"/>
                <a:gd name="connsiteY3" fmla="*/ 63 h 992197"/>
                <a:gd name="connsiteX4" fmla="*/ 526416 w 534008"/>
                <a:gd name="connsiteY4" fmla="*/ 0 h 992197"/>
                <a:gd name="connsiteX5" fmla="*/ 534008 w 534008"/>
                <a:gd name="connsiteY5" fmla="*/ 783312 h 992197"/>
                <a:gd name="connsiteX6" fmla="*/ 418050 w 534008"/>
                <a:gd name="connsiteY6" fmla="*/ 992197 h 992197"/>
                <a:gd name="connsiteX7" fmla="*/ 128009 w 534008"/>
                <a:gd name="connsiteY7" fmla="*/ 992197 h 992197"/>
                <a:gd name="connsiteX8" fmla="*/ 327 w 534008"/>
                <a:gd name="connsiteY8" fmla="*/ 781814 h 992197"/>
                <a:gd name="connsiteX0" fmla="*/ 327 w 534008"/>
                <a:gd name="connsiteY0" fmla="*/ 781814 h 992197"/>
                <a:gd name="connsiteX1" fmla="*/ 0 w 534008"/>
                <a:gd name="connsiteY1" fmla="*/ 42264 h 992197"/>
                <a:gd name="connsiteX2" fmla="*/ 518227 w 534008"/>
                <a:gd name="connsiteY2" fmla="*/ 63 h 992197"/>
                <a:gd name="connsiteX3" fmla="*/ 526416 w 534008"/>
                <a:gd name="connsiteY3" fmla="*/ 0 h 992197"/>
                <a:gd name="connsiteX4" fmla="*/ 534008 w 534008"/>
                <a:gd name="connsiteY4" fmla="*/ 783312 h 992197"/>
                <a:gd name="connsiteX5" fmla="*/ 418050 w 534008"/>
                <a:gd name="connsiteY5" fmla="*/ 992197 h 992197"/>
                <a:gd name="connsiteX6" fmla="*/ 128009 w 534008"/>
                <a:gd name="connsiteY6" fmla="*/ 992197 h 992197"/>
                <a:gd name="connsiteX7" fmla="*/ 327 w 534008"/>
                <a:gd name="connsiteY7" fmla="*/ 781814 h 992197"/>
                <a:gd name="connsiteX0" fmla="*/ 0 w 533681"/>
                <a:gd name="connsiteY0" fmla="*/ 782257 h 992640"/>
                <a:gd name="connsiteX1" fmla="*/ 4090 w 533681"/>
                <a:gd name="connsiteY1" fmla="*/ 0 h 992640"/>
                <a:gd name="connsiteX2" fmla="*/ 517900 w 533681"/>
                <a:gd name="connsiteY2" fmla="*/ 506 h 992640"/>
                <a:gd name="connsiteX3" fmla="*/ 526089 w 533681"/>
                <a:gd name="connsiteY3" fmla="*/ 443 h 992640"/>
                <a:gd name="connsiteX4" fmla="*/ 533681 w 533681"/>
                <a:gd name="connsiteY4" fmla="*/ 783755 h 992640"/>
                <a:gd name="connsiteX5" fmla="*/ 417723 w 533681"/>
                <a:gd name="connsiteY5" fmla="*/ 992640 h 992640"/>
                <a:gd name="connsiteX6" fmla="*/ 127682 w 533681"/>
                <a:gd name="connsiteY6" fmla="*/ 992640 h 992640"/>
                <a:gd name="connsiteX7" fmla="*/ 0 w 533681"/>
                <a:gd name="connsiteY7" fmla="*/ 782257 h 992640"/>
                <a:gd name="connsiteX0" fmla="*/ 0 w 533681"/>
                <a:gd name="connsiteY0" fmla="*/ 782257 h 992640"/>
                <a:gd name="connsiteX1" fmla="*/ 4090 w 533681"/>
                <a:gd name="connsiteY1" fmla="*/ 0 h 992640"/>
                <a:gd name="connsiteX2" fmla="*/ 526089 w 533681"/>
                <a:gd name="connsiteY2" fmla="*/ 443 h 992640"/>
                <a:gd name="connsiteX3" fmla="*/ 533681 w 533681"/>
                <a:gd name="connsiteY3" fmla="*/ 783755 h 992640"/>
                <a:gd name="connsiteX4" fmla="*/ 417723 w 533681"/>
                <a:gd name="connsiteY4" fmla="*/ 992640 h 992640"/>
                <a:gd name="connsiteX5" fmla="*/ 127682 w 533681"/>
                <a:gd name="connsiteY5" fmla="*/ 992640 h 992640"/>
                <a:gd name="connsiteX6" fmla="*/ 0 w 533681"/>
                <a:gd name="connsiteY6" fmla="*/ 782257 h 992640"/>
                <a:gd name="connsiteX0" fmla="*/ 0 w 534209"/>
                <a:gd name="connsiteY0" fmla="*/ 782257 h 992640"/>
                <a:gd name="connsiteX1" fmla="*/ 4090 w 534209"/>
                <a:gd name="connsiteY1" fmla="*/ 0 h 992640"/>
                <a:gd name="connsiteX2" fmla="*/ 532715 w 534209"/>
                <a:gd name="connsiteY2" fmla="*/ 443 h 992640"/>
                <a:gd name="connsiteX3" fmla="*/ 533681 w 534209"/>
                <a:gd name="connsiteY3" fmla="*/ 783755 h 992640"/>
                <a:gd name="connsiteX4" fmla="*/ 417723 w 534209"/>
                <a:gd name="connsiteY4" fmla="*/ 992640 h 992640"/>
                <a:gd name="connsiteX5" fmla="*/ 127682 w 534209"/>
                <a:gd name="connsiteY5" fmla="*/ 992640 h 992640"/>
                <a:gd name="connsiteX6" fmla="*/ 0 w 534209"/>
                <a:gd name="connsiteY6" fmla="*/ 782257 h 992640"/>
                <a:gd name="connsiteX0" fmla="*/ 0 w 539202"/>
                <a:gd name="connsiteY0" fmla="*/ 782257 h 992640"/>
                <a:gd name="connsiteX1" fmla="*/ 4090 w 539202"/>
                <a:gd name="connsiteY1" fmla="*/ 0 h 992640"/>
                <a:gd name="connsiteX2" fmla="*/ 532715 w 539202"/>
                <a:gd name="connsiteY2" fmla="*/ 443 h 992640"/>
                <a:gd name="connsiteX3" fmla="*/ 539202 w 539202"/>
                <a:gd name="connsiteY3" fmla="*/ 784849 h 992640"/>
                <a:gd name="connsiteX4" fmla="*/ 417723 w 539202"/>
                <a:gd name="connsiteY4" fmla="*/ 992640 h 992640"/>
                <a:gd name="connsiteX5" fmla="*/ 127682 w 539202"/>
                <a:gd name="connsiteY5" fmla="*/ 992640 h 992640"/>
                <a:gd name="connsiteX6" fmla="*/ 0 w 539202"/>
                <a:gd name="connsiteY6" fmla="*/ 782257 h 992640"/>
                <a:gd name="connsiteX0" fmla="*/ 0 w 540673"/>
                <a:gd name="connsiteY0" fmla="*/ 782257 h 992640"/>
                <a:gd name="connsiteX1" fmla="*/ 4090 w 540673"/>
                <a:gd name="connsiteY1" fmla="*/ 0 h 992640"/>
                <a:gd name="connsiteX2" fmla="*/ 539340 w 540673"/>
                <a:gd name="connsiteY2" fmla="*/ 443 h 992640"/>
                <a:gd name="connsiteX3" fmla="*/ 539202 w 540673"/>
                <a:gd name="connsiteY3" fmla="*/ 784849 h 992640"/>
                <a:gd name="connsiteX4" fmla="*/ 417723 w 540673"/>
                <a:gd name="connsiteY4" fmla="*/ 992640 h 992640"/>
                <a:gd name="connsiteX5" fmla="*/ 127682 w 540673"/>
                <a:gd name="connsiteY5" fmla="*/ 992640 h 992640"/>
                <a:gd name="connsiteX6" fmla="*/ 0 w 540673"/>
                <a:gd name="connsiteY6" fmla="*/ 782257 h 992640"/>
                <a:gd name="connsiteX0" fmla="*/ 0 w 539202"/>
                <a:gd name="connsiteY0" fmla="*/ 782908 h 993291"/>
                <a:gd name="connsiteX1" fmla="*/ 4090 w 539202"/>
                <a:gd name="connsiteY1" fmla="*/ 651 h 993291"/>
                <a:gd name="connsiteX2" fmla="*/ 533820 w 539202"/>
                <a:gd name="connsiteY2" fmla="*/ 0 h 993291"/>
                <a:gd name="connsiteX3" fmla="*/ 539202 w 539202"/>
                <a:gd name="connsiteY3" fmla="*/ 785500 h 993291"/>
                <a:gd name="connsiteX4" fmla="*/ 417723 w 539202"/>
                <a:gd name="connsiteY4" fmla="*/ 993291 h 993291"/>
                <a:gd name="connsiteX5" fmla="*/ 127682 w 539202"/>
                <a:gd name="connsiteY5" fmla="*/ 993291 h 993291"/>
                <a:gd name="connsiteX6" fmla="*/ 0 w 539202"/>
                <a:gd name="connsiteY6" fmla="*/ 782908 h 993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202" h="993291">
                  <a:moveTo>
                    <a:pt x="0" y="782908"/>
                  </a:moveTo>
                  <a:cubicBezTo>
                    <a:pt x="1363" y="522156"/>
                    <a:pt x="2727" y="261403"/>
                    <a:pt x="4090" y="651"/>
                  </a:cubicBezTo>
                  <a:lnTo>
                    <a:pt x="533820" y="0"/>
                  </a:lnTo>
                  <a:cubicBezTo>
                    <a:pt x="538167" y="130112"/>
                    <a:pt x="535710" y="655377"/>
                    <a:pt x="539202" y="785500"/>
                  </a:cubicBezTo>
                  <a:lnTo>
                    <a:pt x="417723" y="993291"/>
                  </a:lnTo>
                  <a:lnTo>
                    <a:pt x="127682" y="993291"/>
                  </a:lnTo>
                  <a:lnTo>
                    <a:pt x="0" y="782908"/>
                  </a:lnTo>
                  <a:close/>
                </a:path>
              </a:pathLst>
            </a:custGeom>
            <a:solidFill>
              <a:srgbClr val="FFFFFF"/>
            </a:solidFill>
            <a:ln w="16523"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AFD2203-03B2-43D8-9A0D-B7C8074C704C}"/>
                </a:ext>
              </a:extLst>
            </p:cNvPr>
            <p:cNvSpPr/>
            <p:nvPr/>
          </p:nvSpPr>
          <p:spPr>
            <a:xfrm rot="5400000">
              <a:off x="1820617" y="2811265"/>
              <a:ext cx="296587" cy="288964"/>
            </a:xfrm>
            <a:custGeom>
              <a:avLst/>
              <a:gdLst>
                <a:gd name="connsiteX0" fmla="*/ 54696 w 109390"/>
                <a:gd name="connsiteY0" fmla="*/ 108904 h 108903"/>
                <a:gd name="connsiteX1" fmla="*/ 109391 w 109390"/>
                <a:gd name="connsiteY1" fmla="*/ 54452 h 108903"/>
                <a:gd name="connsiteX2" fmla="*/ 54696 w 109390"/>
                <a:gd name="connsiteY2" fmla="*/ 0 h 108903"/>
                <a:gd name="connsiteX3" fmla="*/ 0 w 109390"/>
                <a:gd name="connsiteY3" fmla="*/ 54452 h 108903"/>
                <a:gd name="connsiteX4" fmla="*/ 54696 w 109390"/>
                <a:gd name="connsiteY4" fmla="*/ 108904 h 108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90" h="108903">
                  <a:moveTo>
                    <a:pt x="54696" y="108904"/>
                  </a:moveTo>
                  <a:cubicBezTo>
                    <a:pt x="84902" y="108904"/>
                    <a:pt x="109391" y="84525"/>
                    <a:pt x="109391" y="54452"/>
                  </a:cubicBezTo>
                  <a:cubicBezTo>
                    <a:pt x="109391" y="24379"/>
                    <a:pt x="84902" y="0"/>
                    <a:pt x="54696" y="0"/>
                  </a:cubicBezTo>
                  <a:cubicBezTo>
                    <a:pt x="24488" y="0"/>
                    <a:pt x="0" y="24379"/>
                    <a:pt x="0" y="54452"/>
                  </a:cubicBezTo>
                  <a:cubicBezTo>
                    <a:pt x="0" y="84525"/>
                    <a:pt x="24488" y="108904"/>
                    <a:pt x="54696" y="108904"/>
                  </a:cubicBezTo>
                  <a:close/>
                </a:path>
              </a:pathLst>
            </a:custGeom>
            <a:solidFill>
              <a:srgbClr val="347ABC"/>
            </a:solidFill>
            <a:ln w="16523"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1F27D2A9-8A6E-4FD2-AF57-52ADB0644C01}"/>
                </a:ext>
              </a:extLst>
            </p:cNvPr>
            <p:cNvSpPr/>
            <p:nvPr/>
          </p:nvSpPr>
          <p:spPr>
            <a:xfrm rot="5400000">
              <a:off x="998706" y="3000856"/>
              <a:ext cx="58710" cy="173604"/>
            </a:xfrm>
            <a:custGeom>
              <a:avLst/>
              <a:gdLst>
                <a:gd name="connsiteX0" fmla="*/ 10827 w 21654"/>
                <a:gd name="connsiteY0" fmla="*/ 65427 h 65427"/>
                <a:gd name="connsiteX1" fmla="*/ 0 w 21654"/>
                <a:gd name="connsiteY1" fmla="*/ 54648 h 65427"/>
                <a:gd name="connsiteX2" fmla="*/ 0 w 21654"/>
                <a:gd name="connsiteY2" fmla="*/ 10779 h 65427"/>
                <a:gd name="connsiteX3" fmla="*/ 10827 w 21654"/>
                <a:gd name="connsiteY3" fmla="*/ 0 h 65427"/>
                <a:gd name="connsiteX4" fmla="*/ 21654 w 21654"/>
                <a:gd name="connsiteY4" fmla="*/ 10779 h 65427"/>
                <a:gd name="connsiteX5" fmla="*/ 21654 w 21654"/>
                <a:gd name="connsiteY5" fmla="*/ 54648 h 65427"/>
                <a:gd name="connsiteX6" fmla="*/ 10827 w 21654"/>
                <a:gd name="connsiteY6" fmla="*/ 65427 h 6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4" h="65427">
                  <a:moveTo>
                    <a:pt x="10827" y="65427"/>
                  </a:moveTo>
                  <a:cubicBezTo>
                    <a:pt x="4853" y="65427"/>
                    <a:pt x="0" y="60595"/>
                    <a:pt x="0" y="54648"/>
                  </a:cubicBezTo>
                  <a:lnTo>
                    <a:pt x="0" y="10779"/>
                  </a:lnTo>
                  <a:cubicBezTo>
                    <a:pt x="0" y="4832"/>
                    <a:pt x="4853" y="0"/>
                    <a:pt x="10827" y="0"/>
                  </a:cubicBezTo>
                  <a:cubicBezTo>
                    <a:pt x="16803" y="0"/>
                    <a:pt x="21654" y="4832"/>
                    <a:pt x="21654" y="10779"/>
                  </a:cubicBezTo>
                  <a:lnTo>
                    <a:pt x="21654" y="54648"/>
                  </a:lnTo>
                  <a:cubicBezTo>
                    <a:pt x="21654" y="60595"/>
                    <a:pt x="16803" y="65427"/>
                    <a:pt x="10827" y="65427"/>
                  </a:cubicBezTo>
                  <a:close/>
                </a:path>
              </a:pathLst>
            </a:custGeom>
            <a:solidFill>
              <a:srgbClr val="FFFFFF"/>
            </a:solidFill>
            <a:ln w="16523"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4C766DB-0DF6-459F-9E4D-4653E6269BA0}"/>
                </a:ext>
              </a:extLst>
            </p:cNvPr>
            <p:cNvSpPr/>
            <p:nvPr/>
          </p:nvSpPr>
          <p:spPr>
            <a:xfrm rot="5400000">
              <a:off x="997547" y="2736804"/>
              <a:ext cx="58705" cy="173599"/>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solidFill>
            <a:ln w="16523"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D21916B-B50A-4716-A59A-12FBA42CAFAD}"/>
                </a:ext>
              </a:extLst>
            </p:cNvPr>
            <p:cNvSpPr/>
            <p:nvPr/>
          </p:nvSpPr>
          <p:spPr>
            <a:xfrm rot="5400000">
              <a:off x="956828" y="2826949"/>
              <a:ext cx="58705" cy="257364"/>
            </a:xfrm>
            <a:custGeom>
              <a:avLst/>
              <a:gdLst>
                <a:gd name="connsiteX0" fmla="*/ 10826 w 21652"/>
                <a:gd name="connsiteY0" fmla="*/ 96995 h 96994"/>
                <a:gd name="connsiteX1" fmla="*/ 0 w 21652"/>
                <a:gd name="connsiteY1" fmla="*/ 86215 h 96994"/>
                <a:gd name="connsiteX2" fmla="*/ 0 w 21652"/>
                <a:gd name="connsiteY2" fmla="*/ 10779 h 96994"/>
                <a:gd name="connsiteX3" fmla="*/ 10826 w 21652"/>
                <a:gd name="connsiteY3" fmla="*/ 0 h 96994"/>
                <a:gd name="connsiteX4" fmla="*/ 21653 w 21652"/>
                <a:gd name="connsiteY4" fmla="*/ 10779 h 96994"/>
                <a:gd name="connsiteX5" fmla="*/ 21653 w 21652"/>
                <a:gd name="connsiteY5" fmla="*/ 86215 h 96994"/>
                <a:gd name="connsiteX6" fmla="*/ 10826 w 21652"/>
                <a:gd name="connsiteY6" fmla="*/ 96995 h 9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96994">
                  <a:moveTo>
                    <a:pt x="10826" y="96995"/>
                  </a:moveTo>
                  <a:cubicBezTo>
                    <a:pt x="4852" y="96995"/>
                    <a:pt x="0" y="92164"/>
                    <a:pt x="0" y="86215"/>
                  </a:cubicBezTo>
                  <a:lnTo>
                    <a:pt x="0" y="10779"/>
                  </a:lnTo>
                  <a:cubicBezTo>
                    <a:pt x="0" y="4832"/>
                    <a:pt x="4852" y="0"/>
                    <a:pt x="10826" y="0"/>
                  </a:cubicBezTo>
                  <a:cubicBezTo>
                    <a:pt x="16801" y="0"/>
                    <a:pt x="21653" y="4832"/>
                    <a:pt x="21653" y="10779"/>
                  </a:cubicBezTo>
                  <a:lnTo>
                    <a:pt x="21653" y="86215"/>
                  </a:lnTo>
                  <a:cubicBezTo>
                    <a:pt x="21653" y="92164"/>
                    <a:pt x="16801" y="96995"/>
                    <a:pt x="10826" y="96995"/>
                  </a:cubicBezTo>
                  <a:close/>
                </a:path>
              </a:pathLst>
            </a:custGeom>
            <a:solidFill>
              <a:srgbClr val="FFFFFF"/>
            </a:solidFill>
            <a:ln w="16523"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0C28D1F-8F9F-48DE-A1F9-F042F12661FC}"/>
                </a:ext>
              </a:extLst>
            </p:cNvPr>
            <p:cNvSpPr/>
            <p:nvPr/>
          </p:nvSpPr>
          <p:spPr>
            <a:xfrm rot="5400000">
              <a:off x="1048017" y="3050167"/>
              <a:ext cx="58710" cy="74983"/>
            </a:xfrm>
            <a:custGeom>
              <a:avLst/>
              <a:gdLst>
                <a:gd name="connsiteX0" fmla="*/ 10827 w 21654"/>
                <a:gd name="connsiteY0" fmla="*/ 28260 h 28259"/>
                <a:gd name="connsiteX1" fmla="*/ 0 w 21654"/>
                <a:gd name="connsiteY1" fmla="*/ 17481 h 28259"/>
                <a:gd name="connsiteX2" fmla="*/ 0 w 21654"/>
                <a:gd name="connsiteY2" fmla="*/ 10779 h 28259"/>
                <a:gd name="connsiteX3" fmla="*/ 10827 w 21654"/>
                <a:gd name="connsiteY3" fmla="*/ 0 h 28259"/>
                <a:gd name="connsiteX4" fmla="*/ 21654 w 21654"/>
                <a:gd name="connsiteY4" fmla="*/ 10779 h 28259"/>
                <a:gd name="connsiteX5" fmla="*/ 21654 w 21654"/>
                <a:gd name="connsiteY5" fmla="*/ 17481 h 28259"/>
                <a:gd name="connsiteX6" fmla="*/ 10827 w 21654"/>
                <a:gd name="connsiteY6" fmla="*/ 28260 h 2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4" h="28259">
                  <a:moveTo>
                    <a:pt x="10827" y="28260"/>
                  </a:moveTo>
                  <a:cubicBezTo>
                    <a:pt x="4853" y="28260"/>
                    <a:pt x="0" y="23428"/>
                    <a:pt x="0" y="17481"/>
                  </a:cubicBezTo>
                  <a:lnTo>
                    <a:pt x="0" y="10779"/>
                  </a:lnTo>
                  <a:cubicBezTo>
                    <a:pt x="0" y="4832"/>
                    <a:pt x="4853" y="0"/>
                    <a:pt x="10827" y="0"/>
                  </a:cubicBezTo>
                  <a:cubicBezTo>
                    <a:pt x="16803" y="0"/>
                    <a:pt x="21654" y="4832"/>
                    <a:pt x="21654" y="10779"/>
                  </a:cubicBezTo>
                  <a:lnTo>
                    <a:pt x="21654" y="17481"/>
                  </a:lnTo>
                  <a:cubicBezTo>
                    <a:pt x="21654" y="23428"/>
                    <a:pt x="16803" y="28260"/>
                    <a:pt x="10827" y="28260"/>
                  </a:cubicBezTo>
                  <a:close/>
                </a:path>
              </a:pathLst>
            </a:custGeom>
            <a:solidFill>
              <a:srgbClr val="FFFFFF">
                <a:alpha val="20000"/>
              </a:srgbClr>
            </a:solidFill>
            <a:ln w="16523"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D9D09AE-F32E-4529-90EA-3FEC0F88C7E1}"/>
                </a:ext>
              </a:extLst>
            </p:cNvPr>
            <p:cNvSpPr/>
            <p:nvPr/>
          </p:nvSpPr>
          <p:spPr>
            <a:xfrm rot="5400000">
              <a:off x="1047505" y="2786113"/>
              <a:ext cx="58705" cy="74983"/>
            </a:xfrm>
            <a:custGeom>
              <a:avLst/>
              <a:gdLst>
                <a:gd name="connsiteX0" fmla="*/ 10827 w 21652"/>
                <a:gd name="connsiteY0" fmla="*/ 28260 h 28259"/>
                <a:gd name="connsiteX1" fmla="*/ 0 w 21652"/>
                <a:gd name="connsiteY1" fmla="*/ 17481 h 28259"/>
                <a:gd name="connsiteX2" fmla="*/ 0 w 21652"/>
                <a:gd name="connsiteY2" fmla="*/ 10779 h 28259"/>
                <a:gd name="connsiteX3" fmla="*/ 10827 w 21652"/>
                <a:gd name="connsiteY3" fmla="*/ 0 h 28259"/>
                <a:gd name="connsiteX4" fmla="*/ 21653 w 21652"/>
                <a:gd name="connsiteY4" fmla="*/ 10779 h 28259"/>
                <a:gd name="connsiteX5" fmla="*/ 21653 w 21652"/>
                <a:gd name="connsiteY5" fmla="*/ 17481 h 28259"/>
                <a:gd name="connsiteX6" fmla="*/ 10827 w 21652"/>
                <a:gd name="connsiteY6" fmla="*/ 28260 h 2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28259">
                  <a:moveTo>
                    <a:pt x="10827" y="28260"/>
                  </a:moveTo>
                  <a:cubicBezTo>
                    <a:pt x="4852" y="28260"/>
                    <a:pt x="0" y="23430"/>
                    <a:pt x="0" y="17481"/>
                  </a:cubicBezTo>
                  <a:lnTo>
                    <a:pt x="0" y="10779"/>
                  </a:lnTo>
                  <a:cubicBezTo>
                    <a:pt x="0" y="4832"/>
                    <a:pt x="4852" y="0"/>
                    <a:pt x="10827" y="0"/>
                  </a:cubicBezTo>
                  <a:cubicBezTo>
                    <a:pt x="16801" y="0"/>
                    <a:pt x="21653" y="4832"/>
                    <a:pt x="21653" y="10779"/>
                  </a:cubicBezTo>
                  <a:lnTo>
                    <a:pt x="21653" y="17481"/>
                  </a:lnTo>
                  <a:cubicBezTo>
                    <a:pt x="21653" y="23430"/>
                    <a:pt x="16801" y="28260"/>
                    <a:pt x="10827" y="28260"/>
                  </a:cubicBezTo>
                  <a:close/>
                </a:path>
              </a:pathLst>
            </a:custGeom>
            <a:solidFill>
              <a:srgbClr val="FFFFFF">
                <a:alpha val="20000"/>
              </a:srgbClr>
            </a:solidFill>
            <a:ln w="16523"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90EE692-A02D-4954-B0FE-47D9883E58DB}"/>
                </a:ext>
              </a:extLst>
            </p:cNvPr>
            <p:cNvSpPr/>
            <p:nvPr/>
          </p:nvSpPr>
          <p:spPr>
            <a:xfrm rot="5400000">
              <a:off x="1029940" y="2900061"/>
              <a:ext cx="58705" cy="111140"/>
            </a:xfrm>
            <a:custGeom>
              <a:avLst/>
              <a:gdLst>
                <a:gd name="connsiteX0" fmla="*/ 10826 w 21652"/>
                <a:gd name="connsiteY0" fmla="*/ 41886 h 41886"/>
                <a:gd name="connsiteX1" fmla="*/ 0 w 21652"/>
                <a:gd name="connsiteY1" fmla="*/ 31107 h 41886"/>
                <a:gd name="connsiteX2" fmla="*/ 0 w 21652"/>
                <a:gd name="connsiteY2" fmla="*/ 10779 h 41886"/>
                <a:gd name="connsiteX3" fmla="*/ 10826 w 21652"/>
                <a:gd name="connsiteY3" fmla="*/ 0 h 41886"/>
                <a:gd name="connsiteX4" fmla="*/ 21653 w 21652"/>
                <a:gd name="connsiteY4" fmla="*/ 10779 h 41886"/>
                <a:gd name="connsiteX5" fmla="*/ 21653 w 21652"/>
                <a:gd name="connsiteY5" fmla="*/ 31107 h 41886"/>
                <a:gd name="connsiteX6" fmla="*/ 10826 w 21652"/>
                <a:gd name="connsiteY6" fmla="*/ 41886 h 4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41886">
                  <a:moveTo>
                    <a:pt x="10826" y="41886"/>
                  </a:moveTo>
                  <a:cubicBezTo>
                    <a:pt x="4852" y="41886"/>
                    <a:pt x="0" y="37056"/>
                    <a:pt x="0" y="31107"/>
                  </a:cubicBezTo>
                  <a:lnTo>
                    <a:pt x="0" y="10779"/>
                  </a:lnTo>
                  <a:cubicBezTo>
                    <a:pt x="0" y="4832"/>
                    <a:pt x="4852" y="0"/>
                    <a:pt x="10826" y="0"/>
                  </a:cubicBezTo>
                  <a:cubicBezTo>
                    <a:pt x="16801" y="0"/>
                    <a:pt x="21653" y="4832"/>
                    <a:pt x="21653" y="10779"/>
                  </a:cubicBezTo>
                  <a:lnTo>
                    <a:pt x="21653" y="31107"/>
                  </a:lnTo>
                  <a:cubicBezTo>
                    <a:pt x="21653" y="37056"/>
                    <a:pt x="16801" y="41886"/>
                    <a:pt x="10826" y="41886"/>
                  </a:cubicBezTo>
                  <a:close/>
                </a:path>
              </a:pathLst>
            </a:custGeom>
            <a:solidFill>
              <a:srgbClr val="FFFFFF">
                <a:alpha val="20000"/>
              </a:srgbClr>
            </a:solidFill>
            <a:ln w="16523"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A46C2B2-6A58-42A9-8167-673C62D57B5D}"/>
                </a:ext>
              </a:extLst>
            </p:cNvPr>
            <p:cNvSpPr/>
            <p:nvPr/>
          </p:nvSpPr>
          <p:spPr>
            <a:xfrm rot="5400000">
              <a:off x="1895412" y="2893579"/>
              <a:ext cx="146156" cy="288125"/>
            </a:xfrm>
            <a:custGeom>
              <a:avLst/>
              <a:gdLst>
                <a:gd name="connsiteX0" fmla="*/ 0 w 146156"/>
                <a:gd name="connsiteY0" fmla="*/ 288125 h 288125"/>
                <a:gd name="connsiteX1" fmla="*/ 0 w 146156"/>
                <a:gd name="connsiteY1" fmla="*/ 0 h 288125"/>
                <a:gd name="connsiteX2" fmla="*/ 55584 w 146156"/>
                <a:gd name="connsiteY2" fmla="*/ 10933 h 288125"/>
                <a:gd name="connsiteX3" fmla="*/ 146156 w 146156"/>
                <a:gd name="connsiteY3" fmla="*/ 144062 h 288125"/>
                <a:gd name="connsiteX4" fmla="*/ 55584 w 146156"/>
                <a:gd name="connsiteY4" fmla="*/ 277192 h 28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156" h="288125">
                  <a:moveTo>
                    <a:pt x="0" y="288125"/>
                  </a:moveTo>
                  <a:lnTo>
                    <a:pt x="0" y="0"/>
                  </a:lnTo>
                  <a:lnTo>
                    <a:pt x="55584" y="10933"/>
                  </a:lnTo>
                  <a:cubicBezTo>
                    <a:pt x="108808" y="32867"/>
                    <a:pt x="146156" y="84216"/>
                    <a:pt x="146156" y="144062"/>
                  </a:cubicBezTo>
                  <a:cubicBezTo>
                    <a:pt x="146156" y="203909"/>
                    <a:pt x="108808" y="255258"/>
                    <a:pt x="55584" y="277192"/>
                  </a:cubicBezTo>
                  <a:close/>
                </a:path>
              </a:pathLst>
            </a:custGeom>
            <a:solidFill>
              <a:srgbClr val="7DD5E7"/>
            </a:solidFill>
            <a:ln w="16523"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9B966A40-FD71-47C6-A7FA-ACCAD9B0190A}"/>
                </a:ext>
              </a:extLst>
            </p:cNvPr>
            <p:cNvSpPr/>
            <p:nvPr/>
          </p:nvSpPr>
          <p:spPr>
            <a:xfrm rot="5400000">
              <a:off x="1008611" y="2514934"/>
              <a:ext cx="36576" cy="18288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A532F4-2FA4-46EE-8F38-FA01994A4BD4}"/>
                </a:ext>
              </a:extLst>
            </p:cNvPr>
            <p:cNvSpPr/>
            <p:nvPr/>
          </p:nvSpPr>
          <p:spPr>
            <a:xfrm rot="5400000">
              <a:off x="1008611" y="3191463"/>
              <a:ext cx="36576" cy="18288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DC5E3E91-367D-4C21-BEE7-1F2D81CE209B}"/>
                </a:ext>
              </a:extLst>
            </p:cNvPr>
            <p:cNvSpPr/>
            <p:nvPr/>
          </p:nvSpPr>
          <p:spPr>
            <a:xfrm rot="5400000">
              <a:off x="620908" y="2852396"/>
              <a:ext cx="36576" cy="22860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C72439E-62A9-4D16-B775-08FB993CA552}"/>
                </a:ext>
              </a:extLst>
            </p:cNvPr>
            <p:cNvSpPr/>
            <p:nvPr/>
          </p:nvSpPr>
          <p:spPr>
            <a:xfrm rot="5400000">
              <a:off x="483748" y="2287879"/>
              <a:ext cx="36576" cy="27432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3E85BD3B-9E17-40BA-9110-8A22137DD64D}"/>
                </a:ext>
              </a:extLst>
            </p:cNvPr>
            <p:cNvSpPr/>
            <p:nvPr/>
          </p:nvSpPr>
          <p:spPr>
            <a:xfrm rot="5400000">
              <a:off x="483748" y="3352905"/>
              <a:ext cx="36576" cy="27432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endParaRPr lang="en-US"/>
            </a:p>
          </p:txBody>
        </p:sp>
      </p:grpSp>
      <p:grpSp>
        <p:nvGrpSpPr>
          <p:cNvPr id="56" name="Group 55">
            <a:extLst>
              <a:ext uri="{FF2B5EF4-FFF2-40B4-BE49-F238E27FC236}">
                <a16:creationId xmlns:a16="http://schemas.microsoft.com/office/drawing/2014/main" id="{61854EDE-1E44-48D0-864D-7DE14FE87DE3}"/>
              </a:ext>
              <a:ext uri="{C183D7F6-B498-43B3-948B-1728B52AA6E4}">
                <adec:decorative xmlns:adec="http://schemas.microsoft.com/office/drawing/2017/decorative" val="1"/>
              </a:ext>
            </a:extLst>
          </p:cNvPr>
          <p:cNvGrpSpPr/>
          <p:nvPr/>
        </p:nvGrpSpPr>
        <p:grpSpPr>
          <a:xfrm>
            <a:off x="1575385" y="6103758"/>
            <a:ext cx="1070736" cy="349490"/>
            <a:chOff x="715956" y="2128938"/>
            <a:chExt cx="2886593" cy="942188"/>
          </a:xfrm>
        </p:grpSpPr>
        <p:pic>
          <p:nvPicPr>
            <p:cNvPr id="57" name="Picture 2" descr="See the source image">
              <a:extLst>
                <a:ext uri="{FF2B5EF4-FFF2-40B4-BE49-F238E27FC236}">
                  <a16:creationId xmlns:a16="http://schemas.microsoft.com/office/drawing/2014/main" id="{4350D3C4-B802-4EAE-AEB1-5EF6315281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715956" y="2457365"/>
              <a:ext cx="1785885" cy="392311"/>
            </a:xfrm>
            <a:prstGeom prst="rect">
              <a:avLst/>
            </a:prstGeom>
            <a:noFill/>
            <a:extLst>
              <a:ext uri="{909E8E84-426E-40DD-AFC4-6F175D3DCCD1}">
                <a14:hiddenFill xmlns:a14="http://schemas.microsoft.com/office/drawing/2010/main">
                  <a:solidFill>
                    <a:srgbClr val="FFFFFF"/>
                  </a:solidFill>
                </a14:hiddenFill>
              </a:ext>
            </a:extLst>
          </p:spPr>
        </p:pic>
        <p:pic>
          <p:nvPicPr>
            <p:cNvPr id="58" name="Graphic 57">
              <a:extLst>
                <a:ext uri="{FF2B5EF4-FFF2-40B4-BE49-F238E27FC236}">
                  <a16:creationId xmlns:a16="http://schemas.microsoft.com/office/drawing/2014/main" id="{22D00B0F-DF93-436B-B390-93D1896AF8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0361" y="2128938"/>
              <a:ext cx="942188" cy="942188"/>
            </a:xfrm>
            <a:prstGeom prst="rect">
              <a:avLst/>
            </a:prstGeom>
          </p:spPr>
        </p:pic>
        <p:sp>
          <p:nvSpPr>
            <p:cNvPr id="59" name="Arrow: Right 58">
              <a:extLst>
                <a:ext uri="{FF2B5EF4-FFF2-40B4-BE49-F238E27FC236}">
                  <a16:creationId xmlns:a16="http://schemas.microsoft.com/office/drawing/2014/main" id="{4ECB2AE3-06F3-4C5B-83B0-340CCC6C11D6}"/>
                </a:ext>
              </a:extLst>
            </p:cNvPr>
            <p:cNvSpPr/>
            <p:nvPr/>
          </p:nvSpPr>
          <p:spPr bwMode="auto">
            <a:xfrm>
              <a:off x="2589451" y="2479031"/>
              <a:ext cx="152267" cy="3923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nvGrpSpPr>
          <p:cNvPr id="60" name="Group 59">
            <a:extLst>
              <a:ext uri="{FF2B5EF4-FFF2-40B4-BE49-F238E27FC236}">
                <a16:creationId xmlns:a16="http://schemas.microsoft.com/office/drawing/2014/main" id="{39D4B719-3149-4066-9859-E89A835FCEC7}"/>
              </a:ext>
              <a:ext uri="{C183D7F6-B498-43B3-948B-1728B52AA6E4}">
                <adec:decorative xmlns:adec="http://schemas.microsoft.com/office/drawing/2017/decorative" val="1"/>
              </a:ext>
            </a:extLst>
          </p:cNvPr>
          <p:cNvGrpSpPr>
            <a:grpSpLocks noChangeAspect="1"/>
          </p:cNvGrpSpPr>
          <p:nvPr/>
        </p:nvGrpSpPr>
        <p:grpSpPr>
          <a:xfrm>
            <a:off x="640573" y="6176646"/>
            <a:ext cx="576824" cy="299297"/>
            <a:chOff x="364876" y="2347293"/>
            <a:chExt cx="2344987" cy="1216745"/>
          </a:xfrm>
        </p:grpSpPr>
        <p:sp>
          <p:nvSpPr>
            <p:cNvPr id="61" name="Freeform: Shape 60">
              <a:extLst>
                <a:ext uri="{FF2B5EF4-FFF2-40B4-BE49-F238E27FC236}">
                  <a16:creationId xmlns:a16="http://schemas.microsoft.com/office/drawing/2014/main" id="{B05FC4B4-750C-43DE-9FBD-181EC6800369}"/>
                </a:ext>
              </a:extLst>
            </p:cNvPr>
            <p:cNvSpPr/>
            <p:nvPr/>
          </p:nvSpPr>
          <p:spPr>
            <a:xfrm rot="5400000">
              <a:off x="2197862" y="2729643"/>
              <a:ext cx="572032" cy="451970"/>
            </a:xfrm>
            <a:custGeom>
              <a:avLst/>
              <a:gdLst>
                <a:gd name="connsiteX0" fmla="*/ 105604 w 210982"/>
                <a:gd name="connsiteY0" fmla="*/ 0 h 170336"/>
                <a:gd name="connsiteX1" fmla="*/ 0 w 210982"/>
                <a:gd name="connsiteY1" fmla="*/ 170337 h 170336"/>
                <a:gd name="connsiteX2" fmla="*/ 210983 w 210982"/>
                <a:gd name="connsiteY2" fmla="*/ 170337 h 170336"/>
                <a:gd name="connsiteX3" fmla="*/ 105604 w 210982"/>
                <a:gd name="connsiteY3" fmla="*/ 0 h 170336"/>
              </a:gdLst>
              <a:ahLst/>
              <a:cxnLst>
                <a:cxn ang="0">
                  <a:pos x="connsiteX0" y="connsiteY0"/>
                </a:cxn>
                <a:cxn ang="0">
                  <a:pos x="connsiteX1" y="connsiteY1"/>
                </a:cxn>
                <a:cxn ang="0">
                  <a:pos x="connsiteX2" y="connsiteY2"/>
                </a:cxn>
                <a:cxn ang="0">
                  <a:pos x="connsiteX3" y="connsiteY3"/>
                </a:cxn>
              </a:cxnLst>
              <a:rect l="l" t="t" r="r" b="b"/>
              <a:pathLst>
                <a:path w="210982" h="170336">
                  <a:moveTo>
                    <a:pt x="105604" y="0"/>
                  </a:moveTo>
                  <a:cubicBezTo>
                    <a:pt x="105604" y="0"/>
                    <a:pt x="28162" y="72421"/>
                    <a:pt x="0" y="170337"/>
                  </a:cubicBezTo>
                  <a:lnTo>
                    <a:pt x="210983" y="170337"/>
                  </a:lnTo>
                  <a:cubicBezTo>
                    <a:pt x="182640" y="72016"/>
                    <a:pt x="105604" y="0"/>
                    <a:pt x="105604" y="0"/>
                  </a:cubicBezTo>
                  <a:close/>
                </a:path>
              </a:pathLst>
            </a:custGeom>
            <a:solidFill>
              <a:srgbClr val="7DD5E7"/>
            </a:solidFill>
            <a:ln w="16523"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9561CB64-32B5-4474-878C-25602DDE7A0B}"/>
                </a:ext>
              </a:extLst>
            </p:cNvPr>
            <p:cNvSpPr/>
            <p:nvPr/>
          </p:nvSpPr>
          <p:spPr>
            <a:xfrm rot="5400000">
              <a:off x="1453858" y="3052451"/>
              <a:ext cx="317727" cy="705447"/>
            </a:xfrm>
            <a:custGeom>
              <a:avLst/>
              <a:gdLst>
                <a:gd name="connsiteX0" fmla="*/ 224 w 117187"/>
                <a:gd name="connsiteY0" fmla="*/ 0 h 265865"/>
                <a:gd name="connsiteX1" fmla="*/ 0 w 117187"/>
                <a:gd name="connsiteY1" fmla="*/ 214162 h 265865"/>
                <a:gd name="connsiteX2" fmla="*/ 116964 w 117187"/>
                <a:gd name="connsiteY2" fmla="*/ 265865 h 265865"/>
                <a:gd name="connsiteX3" fmla="*/ 117188 w 117187"/>
                <a:gd name="connsiteY3" fmla="*/ 145777 h 265865"/>
                <a:gd name="connsiteX4" fmla="*/ 224 w 117187"/>
                <a:gd name="connsiteY4" fmla="*/ 0 h 26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7" h="265865">
                  <a:moveTo>
                    <a:pt x="224" y="0"/>
                  </a:moveTo>
                  <a:lnTo>
                    <a:pt x="0" y="214162"/>
                  </a:lnTo>
                  <a:lnTo>
                    <a:pt x="116964" y="265865"/>
                  </a:lnTo>
                  <a:lnTo>
                    <a:pt x="117188" y="145777"/>
                  </a:lnTo>
                  <a:lnTo>
                    <a:pt x="224" y="0"/>
                  </a:lnTo>
                  <a:close/>
                </a:path>
              </a:pathLst>
            </a:custGeom>
            <a:solidFill>
              <a:srgbClr val="347ABC"/>
            </a:solidFill>
            <a:ln w="16523"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939C3961-BFA7-4575-AA2F-5A9CB0133C3A}"/>
                </a:ext>
              </a:extLst>
            </p:cNvPr>
            <p:cNvSpPr/>
            <p:nvPr/>
          </p:nvSpPr>
          <p:spPr>
            <a:xfrm rot="5400000">
              <a:off x="1452989" y="2154004"/>
              <a:ext cx="318869" cy="705447"/>
            </a:xfrm>
            <a:custGeom>
              <a:avLst/>
              <a:gdLst>
                <a:gd name="connsiteX0" fmla="*/ 117384 w 117608"/>
                <a:gd name="connsiteY0" fmla="*/ 0 h 265865"/>
                <a:gd name="connsiteX1" fmla="*/ 117608 w 117608"/>
                <a:gd name="connsiteY1" fmla="*/ 214164 h 265865"/>
                <a:gd name="connsiteX2" fmla="*/ 224 w 117608"/>
                <a:gd name="connsiteY2" fmla="*/ 265865 h 265865"/>
                <a:gd name="connsiteX3" fmla="*/ 0 w 117608"/>
                <a:gd name="connsiteY3" fmla="*/ 145778 h 265865"/>
                <a:gd name="connsiteX4" fmla="*/ 117384 w 117608"/>
                <a:gd name="connsiteY4" fmla="*/ 0 h 26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608" h="265865">
                  <a:moveTo>
                    <a:pt x="117384" y="0"/>
                  </a:moveTo>
                  <a:lnTo>
                    <a:pt x="117608" y="214164"/>
                  </a:lnTo>
                  <a:lnTo>
                    <a:pt x="224" y="265865"/>
                  </a:lnTo>
                  <a:lnTo>
                    <a:pt x="0" y="145778"/>
                  </a:lnTo>
                  <a:lnTo>
                    <a:pt x="117384" y="0"/>
                  </a:lnTo>
                  <a:close/>
                </a:path>
              </a:pathLst>
            </a:custGeom>
            <a:solidFill>
              <a:srgbClr val="347ABC"/>
            </a:solidFill>
            <a:ln w="16523"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57F87EF-DD8F-411E-857F-F667747F5908}"/>
                </a:ext>
              </a:extLst>
            </p:cNvPr>
            <p:cNvSpPr/>
            <p:nvPr/>
          </p:nvSpPr>
          <p:spPr>
            <a:xfrm rot="5400000">
              <a:off x="1428368" y="2416887"/>
              <a:ext cx="581437" cy="1079987"/>
            </a:xfrm>
            <a:custGeom>
              <a:avLst/>
              <a:gdLst>
                <a:gd name="connsiteX0" fmla="*/ 0 w 554137"/>
                <a:gd name="connsiteY0" fmla="*/ 781748 h 992197"/>
                <a:gd name="connsiteX1" fmla="*/ 18911 w 554137"/>
                <a:gd name="connsiteY1" fmla="*/ 38979 h 992197"/>
                <a:gd name="connsiteX2" fmla="*/ 25612 w 554137"/>
                <a:gd name="connsiteY2" fmla="*/ 19367 h 992197"/>
                <a:gd name="connsiteX3" fmla="*/ 29441 w 554137"/>
                <a:gd name="connsiteY3" fmla="*/ 63 h 992197"/>
                <a:gd name="connsiteX4" fmla="*/ 524995 w 554137"/>
                <a:gd name="connsiteY4" fmla="*/ 63 h 992197"/>
                <a:gd name="connsiteX5" fmla="*/ 533184 w 554137"/>
                <a:gd name="connsiteY5" fmla="*/ 0 h 992197"/>
                <a:gd name="connsiteX6" fmla="*/ 548855 w 554137"/>
                <a:gd name="connsiteY6" fmla="*/ 680402 h 992197"/>
                <a:gd name="connsiteX7" fmla="*/ 551078 w 554137"/>
                <a:gd name="connsiteY7" fmla="*/ 780736 h 992197"/>
                <a:gd name="connsiteX8" fmla="*/ 554137 w 554137"/>
                <a:gd name="connsiteY8" fmla="*/ 780736 h 992197"/>
                <a:gd name="connsiteX9" fmla="*/ 551185 w 554137"/>
                <a:gd name="connsiteY9" fmla="*/ 785563 h 992197"/>
                <a:gd name="connsiteX10" fmla="*/ 551215 w 554137"/>
                <a:gd name="connsiteY10" fmla="*/ 786899 h 992197"/>
                <a:gd name="connsiteX11" fmla="*/ 550373 w 554137"/>
                <a:gd name="connsiteY11" fmla="*/ 786891 h 992197"/>
                <a:gd name="connsiteX12" fmla="*/ 424818 w 554137"/>
                <a:gd name="connsiteY12" fmla="*/ 992197 h 992197"/>
                <a:gd name="connsiteX13" fmla="*/ 134777 w 554137"/>
                <a:gd name="connsiteY13" fmla="*/ 992197 h 992197"/>
                <a:gd name="connsiteX14" fmla="*/ 7095 w 554137"/>
                <a:gd name="connsiteY14"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1760 w 547042"/>
                <a:gd name="connsiteY6" fmla="*/ 680402 h 992197"/>
                <a:gd name="connsiteX7" fmla="*/ 543983 w 547042"/>
                <a:gd name="connsiteY7" fmla="*/ 780736 h 992197"/>
                <a:gd name="connsiteX8" fmla="*/ 547042 w 547042"/>
                <a:gd name="connsiteY8" fmla="*/ 780736 h 992197"/>
                <a:gd name="connsiteX9" fmla="*/ 544090 w 547042"/>
                <a:gd name="connsiteY9" fmla="*/ 785563 h 992197"/>
                <a:gd name="connsiteX10" fmla="*/ 544120 w 547042"/>
                <a:gd name="connsiteY10" fmla="*/ 786899 h 992197"/>
                <a:gd name="connsiteX11" fmla="*/ 543278 w 547042"/>
                <a:gd name="connsiteY11" fmla="*/ 786891 h 992197"/>
                <a:gd name="connsiteX12" fmla="*/ 417723 w 547042"/>
                <a:gd name="connsiteY12" fmla="*/ 992197 h 992197"/>
                <a:gd name="connsiteX13" fmla="*/ 127682 w 547042"/>
                <a:gd name="connsiteY13" fmla="*/ 992197 h 992197"/>
                <a:gd name="connsiteX14" fmla="*/ 0 w 547042"/>
                <a:gd name="connsiteY14"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3983 w 547042"/>
                <a:gd name="connsiteY6" fmla="*/ 780736 h 992197"/>
                <a:gd name="connsiteX7" fmla="*/ 547042 w 547042"/>
                <a:gd name="connsiteY7" fmla="*/ 780736 h 992197"/>
                <a:gd name="connsiteX8" fmla="*/ 544090 w 547042"/>
                <a:gd name="connsiteY8" fmla="*/ 785563 h 992197"/>
                <a:gd name="connsiteX9" fmla="*/ 544120 w 547042"/>
                <a:gd name="connsiteY9" fmla="*/ 786899 h 992197"/>
                <a:gd name="connsiteX10" fmla="*/ 543278 w 547042"/>
                <a:gd name="connsiteY10" fmla="*/ 786891 h 992197"/>
                <a:gd name="connsiteX11" fmla="*/ 417723 w 547042"/>
                <a:gd name="connsiteY11" fmla="*/ 992197 h 992197"/>
                <a:gd name="connsiteX12" fmla="*/ 127682 w 547042"/>
                <a:gd name="connsiteY12" fmla="*/ 992197 h 992197"/>
                <a:gd name="connsiteX13" fmla="*/ 0 w 547042"/>
                <a:gd name="connsiteY13"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3983 w 547042"/>
                <a:gd name="connsiteY6" fmla="*/ 780736 h 992197"/>
                <a:gd name="connsiteX7" fmla="*/ 547042 w 547042"/>
                <a:gd name="connsiteY7" fmla="*/ 780736 h 992197"/>
                <a:gd name="connsiteX8" fmla="*/ 544090 w 547042"/>
                <a:gd name="connsiteY8" fmla="*/ 785563 h 992197"/>
                <a:gd name="connsiteX9" fmla="*/ 544120 w 547042"/>
                <a:gd name="connsiteY9" fmla="*/ 786899 h 992197"/>
                <a:gd name="connsiteX10" fmla="*/ 417723 w 547042"/>
                <a:gd name="connsiteY10" fmla="*/ 992197 h 992197"/>
                <a:gd name="connsiteX11" fmla="*/ 127682 w 547042"/>
                <a:gd name="connsiteY11" fmla="*/ 992197 h 992197"/>
                <a:gd name="connsiteX12" fmla="*/ 0 w 547042"/>
                <a:gd name="connsiteY12"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3983 w 547042"/>
                <a:gd name="connsiteY6" fmla="*/ 780736 h 992197"/>
                <a:gd name="connsiteX7" fmla="*/ 547042 w 547042"/>
                <a:gd name="connsiteY7" fmla="*/ 780736 h 992197"/>
                <a:gd name="connsiteX8" fmla="*/ 544120 w 547042"/>
                <a:gd name="connsiteY8" fmla="*/ 786899 h 992197"/>
                <a:gd name="connsiteX9" fmla="*/ 417723 w 547042"/>
                <a:gd name="connsiteY9" fmla="*/ 992197 h 992197"/>
                <a:gd name="connsiteX10" fmla="*/ 127682 w 547042"/>
                <a:gd name="connsiteY10" fmla="*/ 992197 h 992197"/>
                <a:gd name="connsiteX11" fmla="*/ 0 w 547042"/>
                <a:gd name="connsiteY11"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3983 w 547042"/>
                <a:gd name="connsiteY6" fmla="*/ 780736 h 992197"/>
                <a:gd name="connsiteX7" fmla="*/ 547042 w 547042"/>
                <a:gd name="connsiteY7" fmla="*/ 780736 h 992197"/>
                <a:gd name="connsiteX8" fmla="*/ 417723 w 547042"/>
                <a:gd name="connsiteY8" fmla="*/ 992197 h 992197"/>
                <a:gd name="connsiteX9" fmla="*/ 127682 w 547042"/>
                <a:gd name="connsiteY9" fmla="*/ 992197 h 992197"/>
                <a:gd name="connsiteX10" fmla="*/ 0 w 547042"/>
                <a:gd name="connsiteY10" fmla="*/ 781814 h 992197"/>
                <a:gd name="connsiteX0" fmla="*/ 0 w 543983"/>
                <a:gd name="connsiteY0" fmla="*/ 781814 h 992197"/>
                <a:gd name="connsiteX1" fmla="*/ 11816 w 543983"/>
                <a:gd name="connsiteY1" fmla="*/ 38979 h 992197"/>
                <a:gd name="connsiteX2" fmla="*/ 18517 w 543983"/>
                <a:gd name="connsiteY2" fmla="*/ 19367 h 992197"/>
                <a:gd name="connsiteX3" fmla="*/ 22346 w 543983"/>
                <a:gd name="connsiteY3" fmla="*/ 63 h 992197"/>
                <a:gd name="connsiteX4" fmla="*/ 517900 w 543983"/>
                <a:gd name="connsiteY4" fmla="*/ 63 h 992197"/>
                <a:gd name="connsiteX5" fmla="*/ 526089 w 543983"/>
                <a:gd name="connsiteY5" fmla="*/ 0 h 992197"/>
                <a:gd name="connsiteX6" fmla="*/ 543983 w 543983"/>
                <a:gd name="connsiteY6" fmla="*/ 780736 h 992197"/>
                <a:gd name="connsiteX7" fmla="*/ 417723 w 543983"/>
                <a:gd name="connsiteY7" fmla="*/ 992197 h 992197"/>
                <a:gd name="connsiteX8" fmla="*/ 127682 w 543983"/>
                <a:gd name="connsiteY8" fmla="*/ 992197 h 992197"/>
                <a:gd name="connsiteX9" fmla="*/ 0 w 543983"/>
                <a:gd name="connsiteY9" fmla="*/ 781814 h 992197"/>
                <a:gd name="connsiteX0" fmla="*/ 0 w 541407"/>
                <a:gd name="connsiteY0" fmla="*/ 781814 h 992197"/>
                <a:gd name="connsiteX1" fmla="*/ 11816 w 541407"/>
                <a:gd name="connsiteY1" fmla="*/ 38979 h 992197"/>
                <a:gd name="connsiteX2" fmla="*/ 18517 w 541407"/>
                <a:gd name="connsiteY2" fmla="*/ 19367 h 992197"/>
                <a:gd name="connsiteX3" fmla="*/ 22346 w 541407"/>
                <a:gd name="connsiteY3" fmla="*/ 63 h 992197"/>
                <a:gd name="connsiteX4" fmla="*/ 517900 w 541407"/>
                <a:gd name="connsiteY4" fmla="*/ 63 h 992197"/>
                <a:gd name="connsiteX5" fmla="*/ 526089 w 541407"/>
                <a:gd name="connsiteY5" fmla="*/ 0 h 992197"/>
                <a:gd name="connsiteX6" fmla="*/ 541407 w 541407"/>
                <a:gd name="connsiteY6" fmla="*/ 780736 h 992197"/>
                <a:gd name="connsiteX7" fmla="*/ 417723 w 541407"/>
                <a:gd name="connsiteY7" fmla="*/ 992197 h 992197"/>
                <a:gd name="connsiteX8" fmla="*/ 127682 w 541407"/>
                <a:gd name="connsiteY8" fmla="*/ 992197 h 992197"/>
                <a:gd name="connsiteX9" fmla="*/ 0 w 541407"/>
                <a:gd name="connsiteY9" fmla="*/ 781814 h 992197"/>
                <a:gd name="connsiteX0" fmla="*/ 0 w 527274"/>
                <a:gd name="connsiteY0" fmla="*/ 781814 h 992197"/>
                <a:gd name="connsiteX1" fmla="*/ 11816 w 527274"/>
                <a:gd name="connsiteY1" fmla="*/ 38979 h 992197"/>
                <a:gd name="connsiteX2" fmla="*/ 18517 w 527274"/>
                <a:gd name="connsiteY2" fmla="*/ 19367 h 992197"/>
                <a:gd name="connsiteX3" fmla="*/ 22346 w 527274"/>
                <a:gd name="connsiteY3" fmla="*/ 63 h 992197"/>
                <a:gd name="connsiteX4" fmla="*/ 517900 w 527274"/>
                <a:gd name="connsiteY4" fmla="*/ 63 h 992197"/>
                <a:gd name="connsiteX5" fmla="*/ 526089 w 527274"/>
                <a:gd name="connsiteY5" fmla="*/ 0 h 992197"/>
                <a:gd name="connsiteX6" fmla="*/ 524664 w 527274"/>
                <a:gd name="connsiteY6" fmla="*/ 782024 h 992197"/>
                <a:gd name="connsiteX7" fmla="*/ 417723 w 527274"/>
                <a:gd name="connsiteY7" fmla="*/ 992197 h 992197"/>
                <a:gd name="connsiteX8" fmla="*/ 127682 w 527274"/>
                <a:gd name="connsiteY8" fmla="*/ 992197 h 992197"/>
                <a:gd name="connsiteX9" fmla="*/ 0 w 527274"/>
                <a:gd name="connsiteY9" fmla="*/ 781814 h 992197"/>
                <a:gd name="connsiteX0" fmla="*/ 0 w 533681"/>
                <a:gd name="connsiteY0" fmla="*/ 781814 h 992197"/>
                <a:gd name="connsiteX1" fmla="*/ 11816 w 533681"/>
                <a:gd name="connsiteY1" fmla="*/ 38979 h 992197"/>
                <a:gd name="connsiteX2" fmla="*/ 18517 w 533681"/>
                <a:gd name="connsiteY2" fmla="*/ 19367 h 992197"/>
                <a:gd name="connsiteX3" fmla="*/ 22346 w 533681"/>
                <a:gd name="connsiteY3" fmla="*/ 63 h 992197"/>
                <a:gd name="connsiteX4" fmla="*/ 517900 w 533681"/>
                <a:gd name="connsiteY4" fmla="*/ 63 h 992197"/>
                <a:gd name="connsiteX5" fmla="*/ 526089 w 533681"/>
                <a:gd name="connsiteY5" fmla="*/ 0 h 992197"/>
                <a:gd name="connsiteX6" fmla="*/ 533681 w 533681"/>
                <a:gd name="connsiteY6" fmla="*/ 783312 h 992197"/>
                <a:gd name="connsiteX7" fmla="*/ 417723 w 533681"/>
                <a:gd name="connsiteY7" fmla="*/ 992197 h 992197"/>
                <a:gd name="connsiteX8" fmla="*/ 127682 w 533681"/>
                <a:gd name="connsiteY8" fmla="*/ 992197 h 992197"/>
                <a:gd name="connsiteX9" fmla="*/ 0 w 533681"/>
                <a:gd name="connsiteY9" fmla="*/ 781814 h 992197"/>
                <a:gd name="connsiteX0" fmla="*/ 327 w 534008"/>
                <a:gd name="connsiteY0" fmla="*/ 781814 h 992197"/>
                <a:gd name="connsiteX1" fmla="*/ 0 w 534008"/>
                <a:gd name="connsiteY1" fmla="*/ 42264 h 992197"/>
                <a:gd name="connsiteX2" fmla="*/ 18844 w 534008"/>
                <a:gd name="connsiteY2" fmla="*/ 19367 h 992197"/>
                <a:gd name="connsiteX3" fmla="*/ 22673 w 534008"/>
                <a:gd name="connsiteY3" fmla="*/ 63 h 992197"/>
                <a:gd name="connsiteX4" fmla="*/ 518227 w 534008"/>
                <a:gd name="connsiteY4" fmla="*/ 63 h 992197"/>
                <a:gd name="connsiteX5" fmla="*/ 526416 w 534008"/>
                <a:gd name="connsiteY5" fmla="*/ 0 h 992197"/>
                <a:gd name="connsiteX6" fmla="*/ 534008 w 534008"/>
                <a:gd name="connsiteY6" fmla="*/ 783312 h 992197"/>
                <a:gd name="connsiteX7" fmla="*/ 418050 w 534008"/>
                <a:gd name="connsiteY7" fmla="*/ 992197 h 992197"/>
                <a:gd name="connsiteX8" fmla="*/ 128009 w 534008"/>
                <a:gd name="connsiteY8" fmla="*/ 992197 h 992197"/>
                <a:gd name="connsiteX9" fmla="*/ 327 w 534008"/>
                <a:gd name="connsiteY9" fmla="*/ 781814 h 992197"/>
                <a:gd name="connsiteX0" fmla="*/ 327 w 534008"/>
                <a:gd name="connsiteY0" fmla="*/ 781814 h 992197"/>
                <a:gd name="connsiteX1" fmla="*/ 0 w 534008"/>
                <a:gd name="connsiteY1" fmla="*/ 42264 h 992197"/>
                <a:gd name="connsiteX2" fmla="*/ 22673 w 534008"/>
                <a:gd name="connsiteY2" fmla="*/ 63 h 992197"/>
                <a:gd name="connsiteX3" fmla="*/ 518227 w 534008"/>
                <a:gd name="connsiteY3" fmla="*/ 63 h 992197"/>
                <a:gd name="connsiteX4" fmla="*/ 526416 w 534008"/>
                <a:gd name="connsiteY4" fmla="*/ 0 h 992197"/>
                <a:gd name="connsiteX5" fmla="*/ 534008 w 534008"/>
                <a:gd name="connsiteY5" fmla="*/ 783312 h 992197"/>
                <a:gd name="connsiteX6" fmla="*/ 418050 w 534008"/>
                <a:gd name="connsiteY6" fmla="*/ 992197 h 992197"/>
                <a:gd name="connsiteX7" fmla="*/ 128009 w 534008"/>
                <a:gd name="connsiteY7" fmla="*/ 992197 h 992197"/>
                <a:gd name="connsiteX8" fmla="*/ 327 w 534008"/>
                <a:gd name="connsiteY8" fmla="*/ 781814 h 992197"/>
                <a:gd name="connsiteX0" fmla="*/ 327 w 534008"/>
                <a:gd name="connsiteY0" fmla="*/ 781814 h 992197"/>
                <a:gd name="connsiteX1" fmla="*/ 0 w 534008"/>
                <a:gd name="connsiteY1" fmla="*/ 42264 h 992197"/>
                <a:gd name="connsiteX2" fmla="*/ 518227 w 534008"/>
                <a:gd name="connsiteY2" fmla="*/ 63 h 992197"/>
                <a:gd name="connsiteX3" fmla="*/ 526416 w 534008"/>
                <a:gd name="connsiteY3" fmla="*/ 0 h 992197"/>
                <a:gd name="connsiteX4" fmla="*/ 534008 w 534008"/>
                <a:gd name="connsiteY4" fmla="*/ 783312 h 992197"/>
                <a:gd name="connsiteX5" fmla="*/ 418050 w 534008"/>
                <a:gd name="connsiteY5" fmla="*/ 992197 h 992197"/>
                <a:gd name="connsiteX6" fmla="*/ 128009 w 534008"/>
                <a:gd name="connsiteY6" fmla="*/ 992197 h 992197"/>
                <a:gd name="connsiteX7" fmla="*/ 327 w 534008"/>
                <a:gd name="connsiteY7" fmla="*/ 781814 h 992197"/>
                <a:gd name="connsiteX0" fmla="*/ 0 w 533681"/>
                <a:gd name="connsiteY0" fmla="*/ 782257 h 992640"/>
                <a:gd name="connsiteX1" fmla="*/ 4090 w 533681"/>
                <a:gd name="connsiteY1" fmla="*/ 0 h 992640"/>
                <a:gd name="connsiteX2" fmla="*/ 517900 w 533681"/>
                <a:gd name="connsiteY2" fmla="*/ 506 h 992640"/>
                <a:gd name="connsiteX3" fmla="*/ 526089 w 533681"/>
                <a:gd name="connsiteY3" fmla="*/ 443 h 992640"/>
                <a:gd name="connsiteX4" fmla="*/ 533681 w 533681"/>
                <a:gd name="connsiteY4" fmla="*/ 783755 h 992640"/>
                <a:gd name="connsiteX5" fmla="*/ 417723 w 533681"/>
                <a:gd name="connsiteY5" fmla="*/ 992640 h 992640"/>
                <a:gd name="connsiteX6" fmla="*/ 127682 w 533681"/>
                <a:gd name="connsiteY6" fmla="*/ 992640 h 992640"/>
                <a:gd name="connsiteX7" fmla="*/ 0 w 533681"/>
                <a:gd name="connsiteY7" fmla="*/ 782257 h 992640"/>
                <a:gd name="connsiteX0" fmla="*/ 0 w 533681"/>
                <a:gd name="connsiteY0" fmla="*/ 782257 h 992640"/>
                <a:gd name="connsiteX1" fmla="*/ 4090 w 533681"/>
                <a:gd name="connsiteY1" fmla="*/ 0 h 992640"/>
                <a:gd name="connsiteX2" fmla="*/ 526089 w 533681"/>
                <a:gd name="connsiteY2" fmla="*/ 443 h 992640"/>
                <a:gd name="connsiteX3" fmla="*/ 533681 w 533681"/>
                <a:gd name="connsiteY3" fmla="*/ 783755 h 992640"/>
                <a:gd name="connsiteX4" fmla="*/ 417723 w 533681"/>
                <a:gd name="connsiteY4" fmla="*/ 992640 h 992640"/>
                <a:gd name="connsiteX5" fmla="*/ 127682 w 533681"/>
                <a:gd name="connsiteY5" fmla="*/ 992640 h 992640"/>
                <a:gd name="connsiteX6" fmla="*/ 0 w 533681"/>
                <a:gd name="connsiteY6" fmla="*/ 782257 h 992640"/>
                <a:gd name="connsiteX0" fmla="*/ 0 w 534209"/>
                <a:gd name="connsiteY0" fmla="*/ 782257 h 992640"/>
                <a:gd name="connsiteX1" fmla="*/ 4090 w 534209"/>
                <a:gd name="connsiteY1" fmla="*/ 0 h 992640"/>
                <a:gd name="connsiteX2" fmla="*/ 532715 w 534209"/>
                <a:gd name="connsiteY2" fmla="*/ 443 h 992640"/>
                <a:gd name="connsiteX3" fmla="*/ 533681 w 534209"/>
                <a:gd name="connsiteY3" fmla="*/ 783755 h 992640"/>
                <a:gd name="connsiteX4" fmla="*/ 417723 w 534209"/>
                <a:gd name="connsiteY4" fmla="*/ 992640 h 992640"/>
                <a:gd name="connsiteX5" fmla="*/ 127682 w 534209"/>
                <a:gd name="connsiteY5" fmla="*/ 992640 h 992640"/>
                <a:gd name="connsiteX6" fmla="*/ 0 w 534209"/>
                <a:gd name="connsiteY6" fmla="*/ 782257 h 992640"/>
                <a:gd name="connsiteX0" fmla="*/ 0 w 539202"/>
                <a:gd name="connsiteY0" fmla="*/ 782257 h 992640"/>
                <a:gd name="connsiteX1" fmla="*/ 4090 w 539202"/>
                <a:gd name="connsiteY1" fmla="*/ 0 h 992640"/>
                <a:gd name="connsiteX2" fmla="*/ 532715 w 539202"/>
                <a:gd name="connsiteY2" fmla="*/ 443 h 992640"/>
                <a:gd name="connsiteX3" fmla="*/ 539202 w 539202"/>
                <a:gd name="connsiteY3" fmla="*/ 784849 h 992640"/>
                <a:gd name="connsiteX4" fmla="*/ 417723 w 539202"/>
                <a:gd name="connsiteY4" fmla="*/ 992640 h 992640"/>
                <a:gd name="connsiteX5" fmla="*/ 127682 w 539202"/>
                <a:gd name="connsiteY5" fmla="*/ 992640 h 992640"/>
                <a:gd name="connsiteX6" fmla="*/ 0 w 539202"/>
                <a:gd name="connsiteY6" fmla="*/ 782257 h 992640"/>
                <a:gd name="connsiteX0" fmla="*/ 0 w 540673"/>
                <a:gd name="connsiteY0" fmla="*/ 782257 h 992640"/>
                <a:gd name="connsiteX1" fmla="*/ 4090 w 540673"/>
                <a:gd name="connsiteY1" fmla="*/ 0 h 992640"/>
                <a:gd name="connsiteX2" fmla="*/ 539340 w 540673"/>
                <a:gd name="connsiteY2" fmla="*/ 443 h 992640"/>
                <a:gd name="connsiteX3" fmla="*/ 539202 w 540673"/>
                <a:gd name="connsiteY3" fmla="*/ 784849 h 992640"/>
                <a:gd name="connsiteX4" fmla="*/ 417723 w 540673"/>
                <a:gd name="connsiteY4" fmla="*/ 992640 h 992640"/>
                <a:gd name="connsiteX5" fmla="*/ 127682 w 540673"/>
                <a:gd name="connsiteY5" fmla="*/ 992640 h 992640"/>
                <a:gd name="connsiteX6" fmla="*/ 0 w 540673"/>
                <a:gd name="connsiteY6" fmla="*/ 782257 h 992640"/>
                <a:gd name="connsiteX0" fmla="*/ 0 w 539202"/>
                <a:gd name="connsiteY0" fmla="*/ 782908 h 993291"/>
                <a:gd name="connsiteX1" fmla="*/ 4090 w 539202"/>
                <a:gd name="connsiteY1" fmla="*/ 651 h 993291"/>
                <a:gd name="connsiteX2" fmla="*/ 533820 w 539202"/>
                <a:gd name="connsiteY2" fmla="*/ 0 h 993291"/>
                <a:gd name="connsiteX3" fmla="*/ 539202 w 539202"/>
                <a:gd name="connsiteY3" fmla="*/ 785500 h 993291"/>
                <a:gd name="connsiteX4" fmla="*/ 417723 w 539202"/>
                <a:gd name="connsiteY4" fmla="*/ 993291 h 993291"/>
                <a:gd name="connsiteX5" fmla="*/ 127682 w 539202"/>
                <a:gd name="connsiteY5" fmla="*/ 993291 h 993291"/>
                <a:gd name="connsiteX6" fmla="*/ 0 w 539202"/>
                <a:gd name="connsiteY6" fmla="*/ 782908 h 993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202" h="993291">
                  <a:moveTo>
                    <a:pt x="0" y="782908"/>
                  </a:moveTo>
                  <a:cubicBezTo>
                    <a:pt x="1363" y="522156"/>
                    <a:pt x="2727" y="261403"/>
                    <a:pt x="4090" y="651"/>
                  </a:cubicBezTo>
                  <a:lnTo>
                    <a:pt x="533820" y="0"/>
                  </a:lnTo>
                  <a:cubicBezTo>
                    <a:pt x="538167" y="130112"/>
                    <a:pt x="535710" y="655377"/>
                    <a:pt x="539202" y="785500"/>
                  </a:cubicBezTo>
                  <a:lnTo>
                    <a:pt x="417723" y="993291"/>
                  </a:lnTo>
                  <a:lnTo>
                    <a:pt x="127682" y="993291"/>
                  </a:lnTo>
                  <a:lnTo>
                    <a:pt x="0" y="782908"/>
                  </a:lnTo>
                  <a:close/>
                </a:path>
              </a:pathLst>
            </a:custGeom>
            <a:solidFill>
              <a:srgbClr val="FFFFFF"/>
            </a:solidFill>
            <a:ln w="16523"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7FFF5623-D85D-49F5-AC3A-1FC695C02AA6}"/>
                </a:ext>
              </a:extLst>
            </p:cNvPr>
            <p:cNvSpPr/>
            <p:nvPr/>
          </p:nvSpPr>
          <p:spPr>
            <a:xfrm rot="5400000">
              <a:off x="1820617" y="2811265"/>
              <a:ext cx="296587" cy="288964"/>
            </a:xfrm>
            <a:custGeom>
              <a:avLst/>
              <a:gdLst>
                <a:gd name="connsiteX0" fmla="*/ 54696 w 109390"/>
                <a:gd name="connsiteY0" fmla="*/ 108904 h 108903"/>
                <a:gd name="connsiteX1" fmla="*/ 109391 w 109390"/>
                <a:gd name="connsiteY1" fmla="*/ 54452 h 108903"/>
                <a:gd name="connsiteX2" fmla="*/ 54696 w 109390"/>
                <a:gd name="connsiteY2" fmla="*/ 0 h 108903"/>
                <a:gd name="connsiteX3" fmla="*/ 0 w 109390"/>
                <a:gd name="connsiteY3" fmla="*/ 54452 h 108903"/>
                <a:gd name="connsiteX4" fmla="*/ 54696 w 109390"/>
                <a:gd name="connsiteY4" fmla="*/ 108904 h 108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90" h="108903">
                  <a:moveTo>
                    <a:pt x="54696" y="108904"/>
                  </a:moveTo>
                  <a:cubicBezTo>
                    <a:pt x="84902" y="108904"/>
                    <a:pt x="109391" y="84525"/>
                    <a:pt x="109391" y="54452"/>
                  </a:cubicBezTo>
                  <a:cubicBezTo>
                    <a:pt x="109391" y="24379"/>
                    <a:pt x="84902" y="0"/>
                    <a:pt x="54696" y="0"/>
                  </a:cubicBezTo>
                  <a:cubicBezTo>
                    <a:pt x="24488" y="0"/>
                    <a:pt x="0" y="24379"/>
                    <a:pt x="0" y="54452"/>
                  </a:cubicBezTo>
                  <a:cubicBezTo>
                    <a:pt x="0" y="84525"/>
                    <a:pt x="24488" y="108904"/>
                    <a:pt x="54696" y="108904"/>
                  </a:cubicBezTo>
                  <a:close/>
                </a:path>
              </a:pathLst>
            </a:custGeom>
            <a:solidFill>
              <a:srgbClr val="347ABC"/>
            </a:solidFill>
            <a:ln w="16523"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43E9E49E-C545-4416-B23A-D2B9B6CBF9AB}"/>
                </a:ext>
              </a:extLst>
            </p:cNvPr>
            <p:cNvSpPr/>
            <p:nvPr/>
          </p:nvSpPr>
          <p:spPr>
            <a:xfrm rot="5400000">
              <a:off x="998706" y="3000856"/>
              <a:ext cx="58710" cy="173604"/>
            </a:xfrm>
            <a:custGeom>
              <a:avLst/>
              <a:gdLst>
                <a:gd name="connsiteX0" fmla="*/ 10827 w 21654"/>
                <a:gd name="connsiteY0" fmla="*/ 65427 h 65427"/>
                <a:gd name="connsiteX1" fmla="*/ 0 w 21654"/>
                <a:gd name="connsiteY1" fmla="*/ 54648 h 65427"/>
                <a:gd name="connsiteX2" fmla="*/ 0 w 21654"/>
                <a:gd name="connsiteY2" fmla="*/ 10779 h 65427"/>
                <a:gd name="connsiteX3" fmla="*/ 10827 w 21654"/>
                <a:gd name="connsiteY3" fmla="*/ 0 h 65427"/>
                <a:gd name="connsiteX4" fmla="*/ 21654 w 21654"/>
                <a:gd name="connsiteY4" fmla="*/ 10779 h 65427"/>
                <a:gd name="connsiteX5" fmla="*/ 21654 w 21654"/>
                <a:gd name="connsiteY5" fmla="*/ 54648 h 65427"/>
                <a:gd name="connsiteX6" fmla="*/ 10827 w 21654"/>
                <a:gd name="connsiteY6" fmla="*/ 65427 h 6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4" h="65427">
                  <a:moveTo>
                    <a:pt x="10827" y="65427"/>
                  </a:moveTo>
                  <a:cubicBezTo>
                    <a:pt x="4853" y="65427"/>
                    <a:pt x="0" y="60595"/>
                    <a:pt x="0" y="54648"/>
                  </a:cubicBezTo>
                  <a:lnTo>
                    <a:pt x="0" y="10779"/>
                  </a:lnTo>
                  <a:cubicBezTo>
                    <a:pt x="0" y="4832"/>
                    <a:pt x="4853" y="0"/>
                    <a:pt x="10827" y="0"/>
                  </a:cubicBezTo>
                  <a:cubicBezTo>
                    <a:pt x="16803" y="0"/>
                    <a:pt x="21654" y="4832"/>
                    <a:pt x="21654" y="10779"/>
                  </a:cubicBezTo>
                  <a:lnTo>
                    <a:pt x="21654" y="54648"/>
                  </a:lnTo>
                  <a:cubicBezTo>
                    <a:pt x="21654" y="60595"/>
                    <a:pt x="16803" y="65427"/>
                    <a:pt x="10827" y="65427"/>
                  </a:cubicBezTo>
                  <a:close/>
                </a:path>
              </a:pathLst>
            </a:custGeom>
            <a:solidFill>
              <a:srgbClr val="FFFFFF"/>
            </a:solidFill>
            <a:ln w="16523"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F9407F7-36B6-45EF-A8CB-290554E5013B}"/>
                </a:ext>
              </a:extLst>
            </p:cNvPr>
            <p:cNvSpPr/>
            <p:nvPr/>
          </p:nvSpPr>
          <p:spPr>
            <a:xfrm rot="5400000">
              <a:off x="997547" y="2736804"/>
              <a:ext cx="58705" cy="173599"/>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solidFill>
            <a:ln w="16523"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98D8635C-11A4-4481-8629-FB305720CF67}"/>
                </a:ext>
              </a:extLst>
            </p:cNvPr>
            <p:cNvSpPr/>
            <p:nvPr/>
          </p:nvSpPr>
          <p:spPr>
            <a:xfrm rot="5400000">
              <a:off x="956828" y="2826949"/>
              <a:ext cx="58705" cy="257364"/>
            </a:xfrm>
            <a:custGeom>
              <a:avLst/>
              <a:gdLst>
                <a:gd name="connsiteX0" fmla="*/ 10826 w 21652"/>
                <a:gd name="connsiteY0" fmla="*/ 96995 h 96994"/>
                <a:gd name="connsiteX1" fmla="*/ 0 w 21652"/>
                <a:gd name="connsiteY1" fmla="*/ 86215 h 96994"/>
                <a:gd name="connsiteX2" fmla="*/ 0 w 21652"/>
                <a:gd name="connsiteY2" fmla="*/ 10779 h 96994"/>
                <a:gd name="connsiteX3" fmla="*/ 10826 w 21652"/>
                <a:gd name="connsiteY3" fmla="*/ 0 h 96994"/>
                <a:gd name="connsiteX4" fmla="*/ 21653 w 21652"/>
                <a:gd name="connsiteY4" fmla="*/ 10779 h 96994"/>
                <a:gd name="connsiteX5" fmla="*/ 21653 w 21652"/>
                <a:gd name="connsiteY5" fmla="*/ 86215 h 96994"/>
                <a:gd name="connsiteX6" fmla="*/ 10826 w 21652"/>
                <a:gd name="connsiteY6" fmla="*/ 96995 h 9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96994">
                  <a:moveTo>
                    <a:pt x="10826" y="96995"/>
                  </a:moveTo>
                  <a:cubicBezTo>
                    <a:pt x="4852" y="96995"/>
                    <a:pt x="0" y="92164"/>
                    <a:pt x="0" y="86215"/>
                  </a:cubicBezTo>
                  <a:lnTo>
                    <a:pt x="0" y="10779"/>
                  </a:lnTo>
                  <a:cubicBezTo>
                    <a:pt x="0" y="4832"/>
                    <a:pt x="4852" y="0"/>
                    <a:pt x="10826" y="0"/>
                  </a:cubicBezTo>
                  <a:cubicBezTo>
                    <a:pt x="16801" y="0"/>
                    <a:pt x="21653" y="4832"/>
                    <a:pt x="21653" y="10779"/>
                  </a:cubicBezTo>
                  <a:lnTo>
                    <a:pt x="21653" y="86215"/>
                  </a:lnTo>
                  <a:cubicBezTo>
                    <a:pt x="21653" y="92164"/>
                    <a:pt x="16801" y="96995"/>
                    <a:pt x="10826" y="96995"/>
                  </a:cubicBezTo>
                  <a:close/>
                </a:path>
              </a:pathLst>
            </a:custGeom>
            <a:solidFill>
              <a:srgbClr val="FFFFFF"/>
            </a:solidFill>
            <a:ln w="16523"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10D2CF89-0EFF-4785-9D81-4EA82538FFFF}"/>
                </a:ext>
              </a:extLst>
            </p:cNvPr>
            <p:cNvSpPr/>
            <p:nvPr/>
          </p:nvSpPr>
          <p:spPr>
            <a:xfrm rot="5400000">
              <a:off x="1048017" y="3050167"/>
              <a:ext cx="58710" cy="74983"/>
            </a:xfrm>
            <a:custGeom>
              <a:avLst/>
              <a:gdLst>
                <a:gd name="connsiteX0" fmla="*/ 10827 w 21654"/>
                <a:gd name="connsiteY0" fmla="*/ 28260 h 28259"/>
                <a:gd name="connsiteX1" fmla="*/ 0 w 21654"/>
                <a:gd name="connsiteY1" fmla="*/ 17481 h 28259"/>
                <a:gd name="connsiteX2" fmla="*/ 0 w 21654"/>
                <a:gd name="connsiteY2" fmla="*/ 10779 h 28259"/>
                <a:gd name="connsiteX3" fmla="*/ 10827 w 21654"/>
                <a:gd name="connsiteY3" fmla="*/ 0 h 28259"/>
                <a:gd name="connsiteX4" fmla="*/ 21654 w 21654"/>
                <a:gd name="connsiteY4" fmla="*/ 10779 h 28259"/>
                <a:gd name="connsiteX5" fmla="*/ 21654 w 21654"/>
                <a:gd name="connsiteY5" fmla="*/ 17481 h 28259"/>
                <a:gd name="connsiteX6" fmla="*/ 10827 w 21654"/>
                <a:gd name="connsiteY6" fmla="*/ 28260 h 2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4" h="28259">
                  <a:moveTo>
                    <a:pt x="10827" y="28260"/>
                  </a:moveTo>
                  <a:cubicBezTo>
                    <a:pt x="4853" y="28260"/>
                    <a:pt x="0" y="23428"/>
                    <a:pt x="0" y="17481"/>
                  </a:cubicBezTo>
                  <a:lnTo>
                    <a:pt x="0" y="10779"/>
                  </a:lnTo>
                  <a:cubicBezTo>
                    <a:pt x="0" y="4832"/>
                    <a:pt x="4853" y="0"/>
                    <a:pt x="10827" y="0"/>
                  </a:cubicBezTo>
                  <a:cubicBezTo>
                    <a:pt x="16803" y="0"/>
                    <a:pt x="21654" y="4832"/>
                    <a:pt x="21654" y="10779"/>
                  </a:cubicBezTo>
                  <a:lnTo>
                    <a:pt x="21654" y="17481"/>
                  </a:lnTo>
                  <a:cubicBezTo>
                    <a:pt x="21654" y="23428"/>
                    <a:pt x="16803" y="28260"/>
                    <a:pt x="10827" y="28260"/>
                  </a:cubicBezTo>
                  <a:close/>
                </a:path>
              </a:pathLst>
            </a:custGeom>
            <a:solidFill>
              <a:srgbClr val="FFFFFF">
                <a:alpha val="20000"/>
              </a:srgbClr>
            </a:solidFill>
            <a:ln w="16523"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CD12223-B5E3-4BE8-9001-F9BC285A667E}"/>
                </a:ext>
              </a:extLst>
            </p:cNvPr>
            <p:cNvSpPr/>
            <p:nvPr/>
          </p:nvSpPr>
          <p:spPr>
            <a:xfrm rot="5400000">
              <a:off x="1047505" y="2786113"/>
              <a:ext cx="58705" cy="74983"/>
            </a:xfrm>
            <a:custGeom>
              <a:avLst/>
              <a:gdLst>
                <a:gd name="connsiteX0" fmla="*/ 10827 w 21652"/>
                <a:gd name="connsiteY0" fmla="*/ 28260 h 28259"/>
                <a:gd name="connsiteX1" fmla="*/ 0 w 21652"/>
                <a:gd name="connsiteY1" fmla="*/ 17481 h 28259"/>
                <a:gd name="connsiteX2" fmla="*/ 0 w 21652"/>
                <a:gd name="connsiteY2" fmla="*/ 10779 h 28259"/>
                <a:gd name="connsiteX3" fmla="*/ 10827 w 21652"/>
                <a:gd name="connsiteY3" fmla="*/ 0 h 28259"/>
                <a:gd name="connsiteX4" fmla="*/ 21653 w 21652"/>
                <a:gd name="connsiteY4" fmla="*/ 10779 h 28259"/>
                <a:gd name="connsiteX5" fmla="*/ 21653 w 21652"/>
                <a:gd name="connsiteY5" fmla="*/ 17481 h 28259"/>
                <a:gd name="connsiteX6" fmla="*/ 10827 w 21652"/>
                <a:gd name="connsiteY6" fmla="*/ 28260 h 2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28259">
                  <a:moveTo>
                    <a:pt x="10827" y="28260"/>
                  </a:moveTo>
                  <a:cubicBezTo>
                    <a:pt x="4852" y="28260"/>
                    <a:pt x="0" y="23430"/>
                    <a:pt x="0" y="17481"/>
                  </a:cubicBezTo>
                  <a:lnTo>
                    <a:pt x="0" y="10779"/>
                  </a:lnTo>
                  <a:cubicBezTo>
                    <a:pt x="0" y="4832"/>
                    <a:pt x="4852" y="0"/>
                    <a:pt x="10827" y="0"/>
                  </a:cubicBezTo>
                  <a:cubicBezTo>
                    <a:pt x="16801" y="0"/>
                    <a:pt x="21653" y="4832"/>
                    <a:pt x="21653" y="10779"/>
                  </a:cubicBezTo>
                  <a:lnTo>
                    <a:pt x="21653" y="17481"/>
                  </a:lnTo>
                  <a:cubicBezTo>
                    <a:pt x="21653" y="23430"/>
                    <a:pt x="16801" y="28260"/>
                    <a:pt x="10827" y="28260"/>
                  </a:cubicBezTo>
                  <a:close/>
                </a:path>
              </a:pathLst>
            </a:custGeom>
            <a:solidFill>
              <a:srgbClr val="FFFFFF">
                <a:alpha val="20000"/>
              </a:srgbClr>
            </a:solidFill>
            <a:ln w="16523"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B890B2C8-DC72-4564-BF78-5DAD7199A4FB}"/>
                </a:ext>
              </a:extLst>
            </p:cNvPr>
            <p:cNvSpPr/>
            <p:nvPr/>
          </p:nvSpPr>
          <p:spPr>
            <a:xfrm rot="5400000">
              <a:off x="1029940" y="2900061"/>
              <a:ext cx="58705" cy="111140"/>
            </a:xfrm>
            <a:custGeom>
              <a:avLst/>
              <a:gdLst>
                <a:gd name="connsiteX0" fmla="*/ 10826 w 21652"/>
                <a:gd name="connsiteY0" fmla="*/ 41886 h 41886"/>
                <a:gd name="connsiteX1" fmla="*/ 0 w 21652"/>
                <a:gd name="connsiteY1" fmla="*/ 31107 h 41886"/>
                <a:gd name="connsiteX2" fmla="*/ 0 w 21652"/>
                <a:gd name="connsiteY2" fmla="*/ 10779 h 41886"/>
                <a:gd name="connsiteX3" fmla="*/ 10826 w 21652"/>
                <a:gd name="connsiteY3" fmla="*/ 0 h 41886"/>
                <a:gd name="connsiteX4" fmla="*/ 21653 w 21652"/>
                <a:gd name="connsiteY4" fmla="*/ 10779 h 41886"/>
                <a:gd name="connsiteX5" fmla="*/ 21653 w 21652"/>
                <a:gd name="connsiteY5" fmla="*/ 31107 h 41886"/>
                <a:gd name="connsiteX6" fmla="*/ 10826 w 21652"/>
                <a:gd name="connsiteY6" fmla="*/ 41886 h 4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41886">
                  <a:moveTo>
                    <a:pt x="10826" y="41886"/>
                  </a:moveTo>
                  <a:cubicBezTo>
                    <a:pt x="4852" y="41886"/>
                    <a:pt x="0" y="37056"/>
                    <a:pt x="0" y="31107"/>
                  </a:cubicBezTo>
                  <a:lnTo>
                    <a:pt x="0" y="10779"/>
                  </a:lnTo>
                  <a:cubicBezTo>
                    <a:pt x="0" y="4832"/>
                    <a:pt x="4852" y="0"/>
                    <a:pt x="10826" y="0"/>
                  </a:cubicBezTo>
                  <a:cubicBezTo>
                    <a:pt x="16801" y="0"/>
                    <a:pt x="21653" y="4832"/>
                    <a:pt x="21653" y="10779"/>
                  </a:cubicBezTo>
                  <a:lnTo>
                    <a:pt x="21653" y="31107"/>
                  </a:lnTo>
                  <a:cubicBezTo>
                    <a:pt x="21653" y="37056"/>
                    <a:pt x="16801" y="41886"/>
                    <a:pt x="10826" y="41886"/>
                  </a:cubicBezTo>
                  <a:close/>
                </a:path>
              </a:pathLst>
            </a:custGeom>
            <a:solidFill>
              <a:srgbClr val="FFFFFF">
                <a:alpha val="20000"/>
              </a:srgbClr>
            </a:solidFill>
            <a:ln w="16523"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B085F861-AD8D-4443-ADCC-8809341E4B22}"/>
                </a:ext>
              </a:extLst>
            </p:cNvPr>
            <p:cNvSpPr/>
            <p:nvPr/>
          </p:nvSpPr>
          <p:spPr>
            <a:xfrm rot="5400000">
              <a:off x="1895412" y="2893579"/>
              <a:ext cx="146156" cy="288125"/>
            </a:xfrm>
            <a:custGeom>
              <a:avLst/>
              <a:gdLst>
                <a:gd name="connsiteX0" fmla="*/ 0 w 146156"/>
                <a:gd name="connsiteY0" fmla="*/ 288125 h 288125"/>
                <a:gd name="connsiteX1" fmla="*/ 0 w 146156"/>
                <a:gd name="connsiteY1" fmla="*/ 0 h 288125"/>
                <a:gd name="connsiteX2" fmla="*/ 55584 w 146156"/>
                <a:gd name="connsiteY2" fmla="*/ 10933 h 288125"/>
                <a:gd name="connsiteX3" fmla="*/ 146156 w 146156"/>
                <a:gd name="connsiteY3" fmla="*/ 144062 h 288125"/>
                <a:gd name="connsiteX4" fmla="*/ 55584 w 146156"/>
                <a:gd name="connsiteY4" fmla="*/ 277192 h 28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156" h="288125">
                  <a:moveTo>
                    <a:pt x="0" y="288125"/>
                  </a:moveTo>
                  <a:lnTo>
                    <a:pt x="0" y="0"/>
                  </a:lnTo>
                  <a:lnTo>
                    <a:pt x="55584" y="10933"/>
                  </a:lnTo>
                  <a:cubicBezTo>
                    <a:pt x="108808" y="32867"/>
                    <a:pt x="146156" y="84216"/>
                    <a:pt x="146156" y="144062"/>
                  </a:cubicBezTo>
                  <a:cubicBezTo>
                    <a:pt x="146156" y="203909"/>
                    <a:pt x="108808" y="255258"/>
                    <a:pt x="55584" y="277192"/>
                  </a:cubicBezTo>
                  <a:close/>
                </a:path>
              </a:pathLst>
            </a:custGeom>
            <a:solidFill>
              <a:srgbClr val="7DD5E7"/>
            </a:solidFill>
            <a:ln w="16523"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007EFBE-49E4-4876-BF05-C3A948134716}"/>
                </a:ext>
              </a:extLst>
            </p:cNvPr>
            <p:cNvSpPr/>
            <p:nvPr/>
          </p:nvSpPr>
          <p:spPr>
            <a:xfrm rot="5400000">
              <a:off x="1008611" y="2514934"/>
              <a:ext cx="36576" cy="18288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A73592C-B936-46E6-AC4C-ACCACA7074B3}"/>
                </a:ext>
              </a:extLst>
            </p:cNvPr>
            <p:cNvSpPr/>
            <p:nvPr/>
          </p:nvSpPr>
          <p:spPr>
            <a:xfrm rot="5400000">
              <a:off x="1008611" y="3191463"/>
              <a:ext cx="36576" cy="18288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4985B8E-8EDE-48AC-B65E-548CC7CECBFA}"/>
                </a:ext>
              </a:extLst>
            </p:cNvPr>
            <p:cNvSpPr/>
            <p:nvPr/>
          </p:nvSpPr>
          <p:spPr>
            <a:xfrm rot="5400000">
              <a:off x="620908" y="2852396"/>
              <a:ext cx="36576" cy="22860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E4DBF1C-09BD-4B43-A5FF-18D4D7716033}"/>
                </a:ext>
              </a:extLst>
            </p:cNvPr>
            <p:cNvSpPr/>
            <p:nvPr/>
          </p:nvSpPr>
          <p:spPr>
            <a:xfrm rot="5400000">
              <a:off x="483748" y="2287879"/>
              <a:ext cx="36576" cy="27432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BE55ED2-08F3-4839-94C1-A1ECC89896A6}"/>
                </a:ext>
              </a:extLst>
            </p:cNvPr>
            <p:cNvSpPr/>
            <p:nvPr/>
          </p:nvSpPr>
          <p:spPr>
            <a:xfrm rot="5400000">
              <a:off x="483748" y="3352905"/>
              <a:ext cx="36576" cy="27432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endParaRPr lang="en-US"/>
            </a:p>
          </p:txBody>
        </p:sp>
      </p:grpSp>
      <p:sp>
        <p:nvSpPr>
          <p:cNvPr id="28" name="Rectangle 27">
            <a:extLst>
              <a:ext uri="{FF2B5EF4-FFF2-40B4-BE49-F238E27FC236}">
                <a16:creationId xmlns:a16="http://schemas.microsoft.com/office/drawing/2014/main" id="{8FFF5EA4-8421-463B-BC24-E41F6F3F0978}"/>
              </a:ext>
              <a:ext uri="{C183D7F6-B498-43B3-948B-1728B52AA6E4}">
                <adec:decorative xmlns:adec="http://schemas.microsoft.com/office/drawing/2017/decorative" val="1"/>
              </a:ext>
            </a:extLst>
          </p:cNvPr>
          <p:cNvSpPr/>
          <p:nvPr/>
        </p:nvSpPr>
        <p:spPr bwMode="auto">
          <a:xfrm>
            <a:off x="1186843" y="5733458"/>
            <a:ext cx="3139455" cy="984250"/>
          </a:xfrm>
          <a:prstGeom prst="rect">
            <a:avLst/>
          </a:prstGeom>
          <a:solidFill>
            <a:schemeClr val="bg1">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808560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Homogeneous migration</a:t>
            </a:r>
          </a:p>
        </p:txBody>
      </p:sp>
      <p:sp>
        <p:nvSpPr>
          <p:cNvPr id="3" name="Content Placeholder 2"/>
          <p:cNvSpPr>
            <a:spLocks noGrp="1"/>
          </p:cNvSpPr>
          <p:nvPr>
            <p:ph type="body" sz="quarter" idx="11"/>
          </p:nvPr>
        </p:nvSpPr>
        <p:spPr>
          <a:xfrm>
            <a:off x="4936237" y="1951672"/>
            <a:ext cx="6667500" cy="2954655"/>
          </a:xfrm>
        </p:spPr>
        <p:txBody>
          <a:bodyPr/>
          <a:lstStyle/>
          <a:p>
            <a:r>
              <a:rPr lang="en-US"/>
              <a:t>Modernize your applications with seamless migration from on-premises PostgreSQL databases to Azure Database for PostgreSQL</a:t>
            </a:r>
          </a:p>
          <a:p>
            <a:pPr lvl="1"/>
            <a:r>
              <a:rPr lang="en-US"/>
              <a:t>Focus on application development, not database management, with fully managed, community edition PostgreSQL</a:t>
            </a:r>
          </a:p>
          <a:p>
            <a:pPr lvl="1"/>
            <a:r>
              <a:rPr lang="en-US"/>
              <a:t>Enjoy high availability with up to 99.99% SLA</a:t>
            </a:r>
          </a:p>
          <a:p>
            <a:pPr lvl="1"/>
            <a:r>
              <a:rPr lang="en-US"/>
              <a:t>Protect your data with advanced security and compliance controls</a:t>
            </a:r>
          </a:p>
          <a:p>
            <a:pPr lvl="1"/>
            <a:r>
              <a:rPr lang="en-US"/>
              <a:t>Accelerate your migration using Azure Database Migration Service</a:t>
            </a:r>
          </a:p>
          <a:p>
            <a:pPr lvl="1"/>
            <a:r>
              <a:rPr lang="en-US"/>
              <a:t>Offline migrations can be done via dump/restore or Azure Data Factory</a:t>
            </a:r>
          </a:p>
        </p:txBody>
      </p:sp>
      <p:grpSp>
        <p:nvGrpSpPr>
          <p:cNvPr id="22" name="Group 21">
            <a:extLst>
              <a:ext uri="{FF2B5EF4-FFF2-40B4-BE49-F238E27FC236}">
                <a16:creationId xmlns:a16="http://schemas.microsoft.com/office/drawing/2014/main" id="{331ABA7C-6DE2-48F2-B8B6-2C19F1681CE1}"/>
              </a:ext>
              <a:ext uri="{C183D7F6-B498-43B3-948B-1728B52AA6E4}">
                <adec:decorative xmlns:adec="http://schemas.microsoft.com/office/drawing/2017/decorative" val="1"/>
              </a:ext>
            </a:extLst>
          </p:cNvPr>
          <p:cNvGrpSpPr>
            <a:grpSpLocks noChangeAspect="1"/>
          </p:cNvGrpSpPr>
          <p:nvPr/>
        </p:nvGrpSpPr>
        <p:grpSpPr>
          <a:xfrm>
            <a:off x="648060" y="2232549"/>
            <a:ext cx="921796" cy="478293"/>
            <a:chOff x="364876" y="2347293"/>
            <a:chExt cx="2344987" cy="1216745"/>
          </a:xfrm>
        </p:grpSpPr>
        <p:sp>
          <p:nvSpPr>
            <p:cNvPr id="41" name="Freeform: Shape 40">
              <a:extLst>
                <a:ext uri="{FF2B5EF4-FFF2-40B4-BE49-F238E27FC236}">
                  <a16:creationId xmlns:a16="http://schemas.microsoft.com/office/drawing/2014/main" id="{430E2A69-0646-4024-837E-AF55CE7A339B}"/>
                </a:ext>
              </a:extLst>
            </p:cNvPr>
            <p:cNvSpPr/>
            <p:nvPr/>
          </p:nvSpPr>
          <p:spPr>
            <a:xfrm rot="5400000">
              <a:off x="2197862" y="2729643"/>
              <a:ext cx="572032" cy="451970"/>
            </a:xfrm>
            <a:custGeom>
              <a:avLst/>
              <a:gdLst>
                <a:gd name="connsiteX0" fmla="*/ 105604 w 210982"/>
                <a:gd name="connsiteY0" fmla="*/ 0 h 170336"/>
                <a:gd name="connsiteX1" fmla="*/ 0 w 210982"/>
                <a:gd name="connsiteY1" fmla="*/ 170337 h 170336"/>
                <a:gd name="connsiteX2" fmla="*/ 210983 w 210982"/>
                <a:gd name="connsiteY2" fmla="*/ 170337 h 170336"/>
                <a:gd name="connsiteX3" fmla="*/ 105604 w 210982"/>
                <a:gd name="connsiteY3" fmla="*/ 0 h 170336"/>
              </a:gdLst>
              <a:ahLst/>
              <a:cxnLst>
                <a:cxn ang="0">
                  <a:pos x="connsiteX0" y="connsiteY0"/>
                </a:cxn>
                <a:cxn ang="0">
                  <a:pos x="connsiteX1" y="connsiteY1"/>
                </a:cxn>
                <a:cxn ang="0">
                  <a:pos x="connsiteX2" y="connsiteY2"/>
                </a:cxn>
                <a:cxn ang="0">
                  <a:pos x="connsiteX3" y="connsiteY3"/>
                </a:cxn>
              </a:cxnLst>
              <a:rect l="l" t="t" r="r" b="b"/>
              <a:pathLst>
                <a:path w="210982" h="170336">
                  <a:moveTo>
                    <a:pt x="105604" y="0"/>
                  </a:moveTo>
                  <a:cubicBezTo>
                    <a:pt x="105604" y="0"/>
                    <a:pt x="28162" y="72421"/>
                    <a:pt x="0" y="170337"/>
                  </a:cubicBezTo>
                  <a:lnTo>
                    <a:pt x="210983" y="170337"/>
                  </a:lnTo>
                  <a:cubicBezTo>
                    <a:pt x="182640" y="72016"/>
                    <a:pt x="105604" y="0"/>
                    <a:pt x="105604" y="0"/>
                  </a:cubicBezTo>
                  <a:close/>
                </a:path>
              </a:pathLst>
            </a:custGeom>
            <a:solidFill>
              <a:srgbClr val="7DD5E7"/>
            </a:solidFill>
            <a:ln w="16523"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C0ACBE5-F730-4996-B5F5-AAC9B007F277}"/>
                </a:ext>
              </a:extLst>
            </p:cNvPr>
            <p:cNvSpPr/>
            <p:nvPr/>
          </p:nvSpPr>
          <p:spPr>
            <a:xfrm rot="5400000">
              <a:off x="1453858" y="3052451"/>
              <a:ext cx="317727" cy="705447"/>
            </a:xfrm>
            <a:custGeom>
              <a:avLst/>
              <a:gdLst>
                <a:gd name="connsiteX0" fmla="*/ 224 w 117187"/>
                <a:gd name="connsiteY0" fmla="*/ 0 h 265865"/>
                <a:gd name="connsiteX1" fmla="*/ 0 w 117187"/>
                <a:gd name="connsiteY1" fmla="*/ 214162 h 265865"/>
                <a:gd name="connsiteX2" fmla="*/ 116964 w 117187"/>
                <a:gd name="connsiteY2" fmla="*/ 265865 h 265865"/>
                <a:gd name="connsiteX3" fmla="*/ 117188 w 117187"/>
                <a:gd name="connsiteY3" fmla="*/ 145777 h 265865"/>
                <a:gd name="connsiteX4" fmla="*/ 224 w 117187"/>
                <a:gd name="connsiteY4" fmla="*/ 0 h 26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7" h="265865">
                  <a:moveTo>
                    <a:pt x="224" y="0"/>
                  </a:moveTo>
                  <a:lnTo>
                    <a:pt x="0" y="214162"/>
                  </a:lnTo>
                  <a:lnTo>
                    <a:pt x="116964" y="265865"/>
                  </a:lnTo>
                  <a:lnTo>
                    <a:pt x="117188" y="145777"/>
                  </a:lnTo>
                  <a:lnTo>
                    <a:pt x="224" y="0"/>
                  </a:lnTo>
                  <a:close/>
                </a:path>
              </a:pathLst>
            </a:custGeom>
            <a:solidFill>
              <a:srgbClr val="347ABC"/>
            </a:solidFill>
            <a:ln w="16523"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7D93688-50D9-4C44-BE78-1C9A8D5A8C0C}"/>
                </a:ext>
              </a:extLst>
            </p:cNvPr>
            <p:cNvSpPr/>
            <p:nvPr/>
          </p:nvSpPr>
          <p:spPr>
            <a:xfrm rot="5400000">
              <a:off x="1452989" y="2154004"/>
              <a:ext cx="318869" cy="705447"/>
            </a:xfrm>
            <a:custGeom>
              <a:avLst/>
              <a:gdLst>
                <a:gd name="connsiteX0" fmla="*/ 117384 w 117608"/>
                <a:gd name="connsiteY0" fmla="*/ 0 h 265865"/>
                <a:gd name="connsiteX1" fmla="*/ 117608 w 117608"/>
                <a:gd name="connsiteY1" fmla="*/ 214164 h 265865"/>
                <a:gd name="connsiteX2" fmla="*/ 224 w 117608"/>
                <a:gd name="connsiteY2" fmla="*/ 265865 h 265865"/>
                <a:gd name="connsiteX3" fmla="*/ 0 w 117608"/>
                <a:gd name="connsiteY3" fmla="*/ 145778 h 265865"/>
                <a:gd name="connsiteX4" fmla="*/ 117384 w 117608"/>
                <a:gd name="connsiteY4" fmla="*/ 0 h 26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608" h="265865">
                  <a:moveTo>
                    <a:pt x="117384" y="0"/>
                  </a:moveTo>
                  <a:lnTo>
                    <a:pt x="117608" y="214164"/>
                  </a:lnTo>
                  <a:lnTo>
                    <a:pt x="224" y="265865"/>
                  </a:lnTo>
                  <a:lnTo>
                    <a:pt x="0" y="145778"/>
                  </a:lnTo>
                  <a:lnTo>
                    <a:pt x="117384" y="0"/>
                  </a:lnTo>
                  <a:close/>
                </a:path>
              </a:pathLst>
            </a:custGeom>
            <a:solidFill>
              <a:srgbClr val="347ABC"/>
            </a:solidFill>
            <a:ln w="16523"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1B30049E-7E9D-40C5-8525-8D678ABAFF19}"/>
                </a:ext>
              </a:extLst>
            </p:cNvPr>
            <p:cNvSpPr/>
            <p:nvPr/>
          </p:nvSpPr>
          <p:spPr>
            <a:xfrm rot="5400000">
              <a:off x="1428368" y="2416887"/>
              <a:ext cx="581437" cy="1079987"/>
            </a:xfrm>
            <a:custGeom>
              <a:avLst/>
              <a:gdLst>
                <a:gd name="connsiteX0" fmla="*/ 0 w 554137"/>
                <a:gd name="connsiteY0" fmla="*/ 781748 h 992197"/>
                <a:gd name="connsiteX1" fmla="*/ 18911 w 554137"/>
                <a:gd name="connsiteY1" fmla="*/ 38979 h 992197"/>
                <a:gd name="connsiteX2" fmla="*/ 25612 w 554137"/>
                <a:gd name="connsiteY2" fmla="*/ 19367 h 992197"/>
                <a:gd name="connsiteX3" fmla="*/ 29441 w 554137"/>
                <a:gd name="connsiteY3" fmla="*/ 63 h 992197"/>
                <a:gd name="connsiteX4" fmla="*/ 524995 w 554137"/>
                <a:gd name="connsiteY4" fmla="*/ 63 h 992197"/>
                <a:gd name="connsiteX5" fmla="*/ 533184 w 554137"/>
                <a:gd name="connsiteY5" fmla="*/ 0 h 992197"/>
                <a:gd name="connsiteX6" fmla="*/ 548855 w 554137"/>
                <a:gd name="connsiteY6" fmla="*/ 680402 h 992197"/>
                <a:gd name="connsiteX7" fmla="*/ 551078 w 554137"/>
                <a:gd name="connsiteY7" fmla="*/ 780736 h 992197"/>
                <a:gd name="connsiteX8" fmla="*/ 554137 w 554137"/>
                <a:gd name="connsiteY8" fmla="*/ 780736 h 992197"/>
                <a:gd name="connsiteX9" fmla="*/ 551185 w 554137"/>
                <a:gd name="connsiteY9" fmla="*/ 785563 h 992197"/>
                <a:gd name="connsiteX10" fmla="*/ 551215 w 554137"/>
                <a:gd name="connsiteY10" fmla="*/ 786899 h 992197"/>
                <a:gd name="connsiteX11" fmla="*/ 550373 w 554137"/>
                <a:gd name="connsiteY11" fmla="*/ 786891 h 992197"/>
                <a:gd name="connsiteX12" fmla="*/ 424818 w 554137"/>
                <a:gd name="connsiteY12" fmla="*/ 992197 h 992197"/>
                <a:gd name="connsiteX13" fmla="*/ 134777 w 554137"/>
                <a:gd name="connsiteY13" fmla="*/ 992197 h 992197"/>
                <a:gd name="connsiteX14" fmla="*/ 7095 w 554137"/>
                <a:gd name="connsiteY14"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1760 w 547042"/>
                <a:gd name="connsiteY6" fmla="*/ 680402 h 992197"/>
                <a:gd name="connsiteX7" fmla="*/ 543983 w 547042"/>
                <a:gd name="connsiteY7" fmla="*/ 780736 h 992197"/>
                <a:gd name="connsiteX8" fmla="*/ 547042 w 547042"/>
                <a:gd name="connsiteY8" fmla="*/ 780736 h 992197"/>
                <a:gd name="connsiteX9" fmla="*/ 544090 w 547042"/>
                <a:gd name="connsiteY9" fmla="*/ 785563 h 992197"/>
                <a:gd name="connsiteX10" fmla="*/ 544120 w 547042"/>
                <a:gd name="connsiteY10" fmla="*/ 786899 h 992197"/>
                <a:gd name="connsiteX11" fmla="*/ 543278 w 547042"/>
                <a:gd name="connsiteY11" fmla="*/ 786891 h 992197"/>
                <a:gd name="connsiteX12" fmla="*/ 417723 w 547042"/>
                <a:gd name="connsiteY12" fmla="*/ 992197 h 992197"/>
                <a:gd name="connsiteX13" fmla="*/ 127682 w 547042"/>
                <a:gd name="connsiteY13" fmla="*/ 992197 h 992197"/>
                <a:gd name="connsiteX14" fmla="*/ 0 w 547042"/>
                <a:gd name="connsiteY14"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3983 w 547042"/>
                <a:gd name="connsiteY6" fmla="*/ 780736 h 992197"/>
                <a:gd name="connsiteX7" fmla="*/ 547042 w 547042"/>
                <a:gd name="connsiteY7" fmla="*/ 780736 h 992197"/>
                <a:gd name="connsiteX8" fmla="*/ 544090 w 547042"/>
                <a:gd name="connsiteY8" fmla="*/ 785563 h 992197"/>
                <a:gd name="connsiteX9" fmla="*/ 544120 w 547042"/>
                <a:gd name="connsiteY9" fmla="*/ 786899 h 992197"/>
                <a:gd name="connsiteX10" fmla="*/ 543278 w 547042"/>
                <a:gd name="connsiteY10" fmla="*/ 786891 h 992197"/>
                <a:gd name="connsiteX11" fmla="*/ 417723 w 547042"/>
                <a:gd name="connsiteY11" fmla="*/ 992197 h 992197"/>
                <a:gd name="connsiteX12" fmla="*/ 127682 w 547042"/>
                <a:gd name="connsiteY12" fmla="*/ 992197 h 992197"/>
                <a:gd name="connsiteX13" fmla="*/ 0 w 547042"/>
                <a:gd name="connsiteY13"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3983 w 547042"/>
                <a:gd name="connsiteY6" fmla="*/ 780736 h 992197"/>
                <a:gd name="connsiteX7" fmla="*/ 547042 w 547042"/>
                <a:gd name="connsiteY7" fmla="*/ 780736 h 992197"/>
                <a:gd name="connsiteX8" fmla="*/ 544090 w 547042"/>
                <a:gd name="connsiteY8" fmla="*/ 785563 h 992197"/>
                <a:gd name="connsiteX9" fmla="*/ 544120 w 547042"/>
                <a:gd name="connsiteY9" fmla="*/ 786899 h 992197"/>
                <a:gd name="connsiteX10" fmla="*/ 417723 w 547042"/>
                <a:gd name="connsiteY10" fmla="*/ 992197 h 992197"/>
                <a:gd name="connsiteX11" fmla="*/ 127682 w 547042"/>
                <a:gd name="connsiteY11" fmla="*/ 992197 h 992197"/>
                <a:gd name="connsiteX12" fmla="*/ 0 w 547042"/>
                <a:gd name="connsiteY12"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3983 w 547042"/>
                <a:gd name="connsiteY6" fmla="*/ 780736 h 992197"/>
                <a:gd name="connsiteX7" fmla="*/ 547042 w 547042"/>
                <a:gd name="connsiteY7" fmla="*/ 780736 h 992197"/>
                <a:gd name="connsiteX8" fmla="*/ 544120 w 547042"/>
                <a:gd name="connsiteY8" fmla="*/ 786899 h 992197"/>
                <a:gd name="connsiteX9" fmla="*/ 417723 w 547042"/>
                <a:gd name="connsiteY9" fmla="*/ 992197 h 992197"/>
                <a:gd name="connsiteX10" fmla="*/ 127682 w 547042"/>
                <a:gd name="connsiteY10" fmla="*/ 992197 h 992197"/>
                <a:gd name="connsiteX11" fmla="*/ 0 w 547042"/>
                <a:gd name="connsiteY11"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3983 w 547042"/>
                <a:gd name="connsiteY6" fmla="*/ 780736 h 992197"/>
                <a:gd name="connsiteX7" fmla="*/ 547042 w 547042"/>
                <a:gd name="connsiteY7" fmla="*/ 780736 h 992197"/>
                <a:gd name="connsiteX8" fmla="*/ 417723 w 547042"/>
                <a:gd name="connsiteY8" fmla="*/ 992197 h 992197"/>
                <a:gd name="connsiteX9" fmla="*/ 127682 w 547042"/>
                <a:gd name="connsiteY9" fmla="*/ 992197 h 992197"/>
                <a:gd name="connsiteX10" fmla="*/ 0 w 547042"/>
                <a:gd name="connsiteY10" fmla="*/ 781814 h 992197"/>
                <a:gd name="connsiteX0" fmla="*/ 0 w 543983"/>
                <a:gd name="connsiteY0" fmla="*/ 781814 h 992197"/>
                <a:gd name="connsiteX1" fmla="*/ 11816 w 543983"/>
                <a:gd name="connsiteY1" fmla="*/ 38979 h 992197"/>
                <a:gd name="connsiteX2" fmla="*/ 18517 w 543983"/>
                <a:gd name="connsiteY2" fmla="*/ 19367 h 992197"/>
                <a:gd name="connsiteX3" fmla="*/ 22346 w 543983"/>
                <a:gd name="connsiteY3" fmla="*/ 63 h 992197"/>
                <a:gd name="connsiteX4" fmla="*/ 517900 w 543983"/>
                <a:gd name="connsiteY4" fmla="*/ 63 h 992197"/>
                <a:gd name="connsiteX5" fmla="*/ 526089 w 543983"/>
                <a:gd name="connsiteY5" fmla="*/ 0 h 992197"/>
                <a:gd name="connsiteX6" fmla="*/ 543983 w 543983"/>
                <a:gd name="connsiteY6" fmla="*/ 780736 h 992197"/>
                <a:gd name="connsiteX7" fmla="*/ 417723 w 543983"/>
                <a:gd name="connsiteY7" fmla="*/ 992197 h 992197"/>
                <a:gd name="connsiteX8" fmla="*/ 127682 w 543983"/>
                <a:gd name="connsiteY8" fmla="*/ 992197 h 992197"/>
                <a:gd name="connsiteX9" fmla="*/ 0 w 543983"/>
                <a:gd name="connsiteY9" fmla="*/ 781814 h 992197"/>
                <a:gd name="connsiteX0" fmla="*/ 0 w 541407"/>
                <a:gd name="connsiteY0" fmla="*/ 781814 h 992197"/>
                <a:gd name="connsiteX1" fmla="*/ 11816 w 541407"/>
                <a:gd name="connsiteY1" fmla="*/ 38979 h 992197"/>
                <a:gd name="connsiteX2" fmla="*/ 18517 w 541407"/>
                <a:gd name="connsiteY2" fmla="*/ 19367 h 992197"/>
                <a:gd name="connsiteX3" fmla="*/ 22346 w 541407"/>
                <a:gd name="connsiteY3" fmla="*/ 63 h 992197"/>
                <a:gd name="connsiteX4" fmla="*/ 517900 w 541407"/>
                <a:gd name="connsiteY4" fmla="*/ 63 h 992197"/>
                <a:gd name="connsiteX5" fmla="*/ 526089 w 541407"/>
                <a:gd name="connsiteY5" fmla="*/ 0 h 992197"/>
                <a:gd name="connsiteX6" fmla="*/ 541407 w 541407"/>
                <a:gd name="connsiteY6" fmla="*/ 780736 h 992197"/>
                <a:gd name="connsiteX7" fmla="*/ 417723 w 541407"/>
                <a:gd name="connsiteY7" fmla="*/ 992197 h 992197"/>
                <a:gd name="connsiteX8" fmla="*/ 127682 w 541407"/>
                <a:gd name="connsiteY8" fmla="*/ 992197 h 992197"/>
                <a:gd name="connsiteX9" fmla="*/ 0 w 541407"/>
                <a:gd name="connsiteY9" fmla="*/ 781814 h 992197"/>
                <a:gd name="connsiteX0" fmla="*/ 0 w 527274"/>
                <a:gd name="connsiteY0" fmla="*/ 781814 h 992197"/>
                <a:gd name="connsiteX1" fmla="*/ 11816 w 527274"/>
                <a:gd name="connsiteY1" fmla="*/ 38979 h 992197"/>
                <a:gd name="connsiteX2" fmla="*/ 18517 w 527274"/>
                <a:gd name="connsiteY2" fmla="*/ 19367 h 992197"/>
                <a:gd name="connsiteX3" fmla="*/ 22346 w 527274"/>
                <a:gd name="connsiteY3" fmla="*/ 63 h 992197"/>
                <a:gd name="connsiteX4" fmla="*/ 517900 w 527274"/>
                <a:gd name="connsiteY4" fmla="*/ 63 h 992197"/>
                <a:gd name="connsiteX5" fmla="*/ 526089 w 527274"/>
                <a:gd name="connsiteY5" fmla="*/ 0 h 992197"/>
                <a:gd name="connsiteX6" fmla="*/ 524664 w 527274"/>
                <a:gd name="connsiteY6" fmla="*/ 782024 h 992197"/>
                <a:gd name="connsiteX7" fmla="*/ 417723 w 527274"/>
                <a:gd name="connsiteY7" fmla="*/ 992197 h 992197"/>
                <a:gd name="connsiteX8" fmla="*/ 127682 w 527274"/>
                <a:gd name="connsiteY8" fmla="*/ 992197 h 992197"/>
                <a:gd name="connsiteX9" fmla="*/ 0 w 527274"/>
                <a:gd name="connsiteY9" fmla="*/ 781814 h 992197"/>
                <a:gd name="connsiteX0" fmla="*/ 0 w 533681"/>
                <a:gd name="connsiteY0" fmla="*/ 781814 h 992197"/>
                <a:gd name="connsiteX1" fmla="*/ 11816 w 533681"/>
                <a:gd name="connsiteY1" fmla="*/ 38979 h 992197"/>
                <a:gd name="connsiteX2" fmla="*/ 18517 w 533681"/>
                <a:gd name="connsiteY2" fmla="*/ 19367 h 992197"/>
                <a:gd name="connsiteX3" fmla="*/ 22346 w 533681"/>
                <a:gd name="connsiteY3" fmla="*/ 63 h 992197"/>
                <a:gd name="connsiteX4" fmla="*/ 517900 w 533681"/>
                <a:gd name="connsiteY4" fmla="*/ 63 h 992197"/>
                <a:gd name="connsiteX5" fmla="*/ 526089 w 533681"/>
                <a:gd name="connsiteY5" fmla="*/ 0 h 992197"/>
                <a:gd name="connsiteX6" fmla="*/ 533681 w 533681"/>
                <a:gd name="connsiteY6" fmla="*/ 783312 h 992197"/>
                <a:gd name="connsiteX7" fmla="*/ 417723 w 533681"/>
                <a:gd name="connsiteY7" fmla="*/ 992197 h 992197"/>
                <a:gd name="connsiteX8" fmla="*/ 127682 w 533681"/>
                <a:gd name="connsiteY8" fmla="*/ 992197 h 992197"/>
                <a:gd name="connsiteX9" fmla="*/ 0 w 533681"/>
                <a:gd name="connsiteY9" fmla="*/ 781814 h 992197"/>
                <a:gd name="connsiteX0" fmla="*/ 327 w 534008"/>
                <a:gd name="connsiteY0" fmla="*/ 781814 h 992197"/>
                <a:gd name="connsiteX1" fmla="*/ 0 w 534008"/>
                <a:gd name="connsiteY1" fmla="*/ 42264 h 992197"/>
                <a:gd name="connsiteX2" fmla="*/ 18844 w 534008"/>
                <a:gd name="connsiteY2" fmla="*/ 19367 h 992197"/>
                <a:gd name="connsiteX3" fmla="*/ 22673 w 534008"/>
                <a:gd name="connsiteY3" fmla="*/ 63 h 992197"/>
                <a:gd name="connsiteX4" fmla="*/ 518227 w 534008"/>
                <a:gd name="connsiteY4" fmla="*/ 63 h 992197"/>
                <a:gd name="connsiteX5" fmla="*/ 526416 w 534008"/>
                <a:gd name="connsiteY5" fmla="*/ 0 h 992197"/>
                <a:gd name="connsiteX6" fmla="*/ 534008 w 534008"/>
                <a:gd name="connsiteY6" fmla="*/ 783312 h 992197"/>
                <a:gd name="connsiteX7" fmla="*/ 418050 w 534008"/>
                <a:gd name="connsiteY7" fmla="*/ 992197 h 992197"/>
                <a:gd name="connsiteX8" fmla="*/ 128009 w 534008"/>
                <a:gd name="connsiteY8" fmla="*/ 992197 h 992197"/>
                <a:gd name="connsiteX9" fmla="*/ 327 w 534008"/>
                <a:gd name="connsiteY9" fmla="*/ 781814 h 992197"/>
                <a:gd name="connsiteX0" fmla="*/ 327 w 534008"/>
                <a:gd name="connsiteY0" fmla="*/ 781814 h 992197"/>
                <a:gd name="connsiteX1" fmla="*/ 0 w 534008"/>
                <a:gd name="connsiteY1" fmla="*/ 42264 h 992197"/>
                <a:gd name="connsiteX2" fmla="*/ 22673 w 534008"/>
                <a:gd name="connsiteY2" fmla="*/ 63 h 992197"/>
                <a:gd name="connsiteX3" fmla="*/ 518227 w 534008"/>
                <a:gd name="connsiteY3" fmla="*/ 63 h 992197"/>
                <a:gd name="connsiteX4" fmla="*/ 526416 w 534008"/>
                <a:gd name="connsiteY4" fmla="*/ 0 h 992197"/>
                <a:gd name="connsiteX5" fmla="*/ 534008 w 534008"/>
                <a:gd name="connsiteY5" fmla="*/ 783312 h 992197"/>
                <a:gd name="connsiteX6" fmla="*/ 418050 w 534008"/>
                <a:gd name="connsiteY6" fmla="*/ 992197 h 992197"/>
                <a:gd name="connsiteX7" fmla="*/ 128009 w 534008"/>
                <a:gd name="connsiteY7" fmla="*/ 992197 h 992197"/>
                <a:gd name="connsiteX8" fmla="*/ 327 w 534008"/>
                <a:gd name="connsiteY8" fmla="*/ 781814 h 992197"/>
                <a:gd name="connsiteX0" fmla="*/ 327 w 534008"/>
                <a:gd name="connsiteY0" fmla="*/ 781814 h 992197"/>
                <a:gd name="connsiteX1" fmla="*/ 0 w 534008"/>
                <a:gd name="connsiteY1" fmla="*/ 42264 h 992197"/>
                <a:gd name="connsiteX2" fmla="*/ 518227 w 534008"/>
                <a:gd name="connsiteY2" fmla="*/ 63 h 992197"/>
                <a:gd name="connsiteX3" fmla="*/ 526416 w 534008"/>
                <a:gd name="connsiteY3" fmla="*/ 0 h 992197"/>
                <a:gd name="connsiteX4" fmla="*/ 534008 w 534008"/>
                <a:gd name="connsiteY4" fmla="*/ 783312 h 992197"/>
                <a:gd name="connsiteX5" fmla="*/ 418050 w 534008"/>
                <a:gd name="connsiteY5" fmla="*/ 992197 h 992197"/>
                <a:gd name="connsiteX6" fmla="*/ 128009 w 534008"/>
                <a:gd name="connsiteY6" fmla="*/ 992197 h 992197"/>
                <a:gd name="connsiteX7" fmla="*/ 327 w 534008"/>
                <a:gd name="connsiteY7" fmla="*/ 781814 h 992197"/>
                <a:gd name="connsiteX0" fmla="*/ 0 w 533681"/>
                <a:gd name="connsiteY0" fmla="*/ 782257 h 992640"/>
                <a:gd name="connsiteX1" fmla="*/ 4090 w 533681"/>
                <a:gd name="connsiteY1" fmla="*/ 0 h 992640"/>
                <a:gd name="connsiteX2" fmla="*/ 517900 w 533681"/>
                <a:gd name="connsiteY2" fmla="*/ 506 h 992640"/>
                <a:gd name="connsiteX3" fmla="*/ 526089 w 533681"/>
                <a:gd name="connsiteY3" fmla="*/ 443 h 992640"/>
                <a:gd name="connsiteX4" fmla="*/ 533681 w 533681"/>
                <a:gd name="connsiteY4" fmla="*/ 783755 h 992640"/>
                <a:gd name="connsiteX5" fmla="*/ 417723 w 533681"/>
                <a:gd name="connsiteY5" fmla="*/ 992640 h 992640"/>
                <a:gd name="connsiteX6" fmla="*/ 127682 w 533681"/>
                <a:gd name="connsiteY6" fmla="*/ 992640 h 992640"/>
                <a:gd name="connsiteX7" fmla="*/ 0 w 533681"/>
                <a:gd name="connsiteY7" fmla="*/ 782257 h 992640"/>
                <a:gd name="connsiteX0" fmla="*/ 0 w 533681"/>
                <a:gd name="connsiteY0" fmla="*/ 782257 h 992640"/>
                <a:gd name="connsiteX1" fmla="*/ 4090 w 533681"/>
                <a:gd name="connsiteY1" fmla="*/ 0 h 992640"/>
                <a:gd name="connsiteX2" fmla="*/ 526089 w 533681"/>
                <a:gd name="connsiteY2" fmla="*/ 443 h 992640"/>
                <a:gd name="connsiteX3" fmla="*/ 533681 w 533681"/>
                <a:gd name="connsiteY3" fmla="*/ 783755 h 992640"/>
                <a:gd name="connsiteX4" fmla="*/ 417723 w 533681"/>
                <a:gd name="connsiteY4" fmla="*/ 992640 h 992640"/>
                <a:gd name="connsiteX5" fmla="*/ 127682 w 533681"/>
                <a:gd name="connsiteY5" fmla="*/ 992640 h 992640"/>
                <a:gd name="connsiteX6" fmla="*/ 0 w 533681"/>
                <a:gd name="connsiteY6" fmla="*/ 782257 h 992640"/>
                <a:gd name="connsiteX0" fmla="*/ 0 w 534209"/>
                <a:gd name="connsiteY0" fmla="*/ 782257 h 992640"/>
                <a:gd name="connsiteX1" fmla="*/ 4090 w 534209"/>
                <a:gd name="connsiteY1" fmla="*/ 0 h 992640"/>
                <a:gd name="connsiteX2" fmla="*/ 532715 w 534209"/>
                <a:gd name="connsiteY2" fmla="*/ 443 h 992640"/>
                <a:gd name="connsiteX3" fmla="*/ 533681 w 534209"/>
                <a:gd name="connsiteY3" fmla="*/ 783755 h 992640"/>
                <a:gd name="connsiteX4" fmla="*/ 417723 w 534209"/>
                <a:gd name="connsiteY4" fmla="*/ 992640 h 992640"/>
                <a:gd name="connsiteX5" fmla="*/ 127682 w 534209"/>
                <a:gd name="connsiteY5" fmla="*/ 992640 h 992640"/>
                <a:gd name="connsiteX6" fmla="*/ 0 w 534209"/>
                <a:gd name="connsiteY6" fmla="*/ 782257 h 992640"/>
                <a:gd name="connsiteX0" fmla="*/ 0 w 539202"/>
                <a:gd name="connsiteY0" fmla="*/ 782257 h 992640"/>
                <a:gd name="connsiteX1" fmla="*/ 4090 w 539202"/>
                <a:gd name="connsiteY1" fmla="*/ 0 h 992640"/>
                <a:gd name="connsiteX2" fmla="*/ 532715 w 539202"/>
                <a:gd name="connsiteY2" fmla="*/ 443 h 992640"/>
                <a:gd name="connsiteX3" fmla="*/ 539202 w 539202"/>
                <a:gd name="connsiteY3" fmla="*/ 784849 h 992640"/>
                <a:gd name="connsiteX4" fmla="*/ 417723 w 539202"/>
                <a:gd name="connsiteY4" fmla="*/ 992640 h 992640"/>
                <a:gd name="connsiteX5" fmla="*/ 127682 w 539202"/>
                <a:gd name="connsiteY5" fmla="*/ 992640 h 992640"/>
                <a:gd name="connsiteX6" fmla="*/ 0 w 539202"/>
                <a:gd name="connsiteY6" fmla="*/ 782257 h 992640"/>
                <a:gd name="connsiteX0" fmla="*/ 0 w 540673"/>
                <a:gd name="connsiteY0" fmla="*/ 782257 h 992640"/>
                <a:gd name="connsiteX1" fmla="*/ 4090 w 540673"/>
                <a:gd name="connsiteY1" fmla="*/ 0 h 992640"/>
                <a:gd name="connsiteX2" fmla="*/ 539340 w 540673"/>
                <a:gd name="connsiteY2" fmla="*/ 443 h 992640"/>
                <a:gd name="connsiteX3" fmla="*/ 539202 w 540673"/>
                <a:gd name="connsiteY3" fmla="*/ 784849 h 992640"/>
                <a:gd name="connsiteX4" fmla="*/ 417723 w 540673"/>
                <a:gd name="connsiteY4" fmla="*/ 992640 h 992640"/>
                <a:gd name="connsiteX5" fmla="*/ 127682 w 540673"/>
                <a:gd name="connsiteY5" fmla="*/ 992640 h 992640"/>
                <a:gd name="connsiteX6" fmla="*/ 0 w 540673"/>
                <a:gd name="connsiteY6" fmla="*/ 782257 h 992640"/>
                <a:gd name="connsiteX0" fmla="*/ 0 w 539202"/>
                <a:gd name="connsiteY0" fmla="*/ 782908 h 993291"/>
                <a:gd name="connsiteX1" fmla="*/ 4090 w 539202"/>
                <a:gd name="connsiteY1" fmla="*/ 651 h 993291"/>
                <a:gd name="connsiteX2" fmla="*/ 533820 w 539202"/>
                <a:gd name="connsiteY2" fmla="*/ 0 h 993291"/>
                <a:gd name="connsiteX3" fmla="*/ 539202 w 539202"/>
                <a:gd name="connsiteY3" fmla="*/ 785500 h 993291"/>
                <a:gd name="connsiteX4" fmla="*/ 417723 w 539202"/>
                <a:gd name="connsiteY4" fmla="*/ 993291 h 993291"/>
                <a:gd name="connsiteX5" fmla="*/ 127682 w 539202"/>
                <a:gd name="connsiteY5" fmla="*/ 993291 h 993291"/>
                <a:gd name="connsiteX6" fmla="*/ 0 w 539202"/>
                <a:gd name="connsiteY6" fmla="*/ 782908 h 993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202" h="993291">
                  <a:moveTo>
                    <a:pt x="0" y="782908"/>
                  </a:moveTo>
                  <a:cubicBezTo>
                    <a:pt x="1363" y="522156"/>
                    <a:pt x="2727" y="261403"/>
                    <a:pt x="4090" y="651"/>
                  </a:cubicBezTo>
                  <a:lnTo>
                    <a:pt x="533820" y="0"/>
                  </a:lnTo>
                  <a:cubicBezTo>
                    <a:pt x="538167" y="130112"/>
                    <a:pt x="535710" y="655377"/>
                    <a:pt x="539202" y="785500"/>
                  </a:cubicBezTo>
                  <a:lnTo>
                    <a:pt x="417723" y="993291"/>
                  </a:lnTo>
                  <a:lnTo>
                    <a:pt x="127682" y="993291"/>
                  </a:lnTo>
                  <a:lnTo>
                    <a:pt x="0" y="782908"/>
                  </a:lnTo>
                  <a:close/>
                </a:path>
              </a:pathLst>
            </a:custGeom>
            <a:solidFill>
              <a:srgbClr val="FFFFFF"/>
            </a:solidFill>
            <a:ln w="16523"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F8AB992-1091-43D8-B685-C9C74DBEA43E}"/>
                </a:ext>
              </a:extLst>
            </p:cNvPr>
            <p:cNvSpPr/>
            <p:nvPr/>
          </p:nvSpPr>
          <p:spPr>
            <a:xfrm rot="5400000">
              <a:off x="1820617" y="2811265"/>
              <a:ext cx="296587" cy="288964"/>
            </a:xfrm>
            <a:custGeom>
              <a:avLst/>
              <a:gdLst>
                <a:gd name="connsiteX0" fmla="*/ 54696 w 109390"/>
                <a:gd name="connsiteY0" fmla="*/ 108904 h 108903"/>
                <a:gd name="connsiteX1" fmla="*/ 109391 w 109390"/>
                <a:gd name="connsiteY1" fmla="*/ 54452 h 108903"/>
                <a:gd name="connsiteX2" fmla="*/ 54696 w 109390"/>
                <a:gd name="connsiteY2" fmla="*/ 0 h 108903"/>
                <a:gd name="connsiteX3" fmla="*/ 0 w 109390"/>
                <a:gd name="connsiteY3" fmla="*/ 54452 h 108903"/>
                <a:gd name="connsiteX4" fmla="*/ 54696 w 109390"/>
                <a:gd name="connsiteY4" fmla="*/ 108904 h 108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90" h="108903">
                  <a:moveTo>
                    <a:pt x="54696" y="108904"/>
                  </a:moveTo>
                  <a:cubicBezTo>
                    <a:pt x="84902" y="108904"/>
                    <a:pt x="109391" y="84525"/>
                    <a:pt x="109391" y="54452"/>
                  </a:cubicBezTo>
                  <a:cubicBezTo>
                    <a:pt x="109391" y="24379"/>
                    <a:pt x="84902" y="0"/>
                    <a:pt x="54696" y="0"/>
                  </a:cubicBezTo>
                  <a:cubicBezTo>
                    <a:pt x="24488" y="0"/>
                    <a:pt x="0" y="24379"/>
                    <a:pt x="0" y="54452"/>
                  </a:cubicBezTo>
                  <a:cubicBezTo>
                    <a:pt x="0" y="84525"/>
                    <a:pt x="24488" y="108904"/>
                    <a:pt x="54696" y="108904"/>
                  </a:cubicBezTo>
                  <a:close/>
                </a:path>
              </a:pathLst>
            </a:custGeom>
            <a:solidFill>
              <a:srgbClr val="347ABC"/>
            </a:solidFill>
            <a:ln w="16523"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3BA1846-5E90-4976-96BB-0119CACFA754}"/>
                </a:ext>
              </a:extLst>
            </p:cNvPr>
            <p:cNvSpPr/>
            <p:nvPr/>
          </p:nvSpPr>
          <p:spPr>
            <a:xfrm rot="5400000">
              <a:off x="998706" y="3000856"/>
              <a:ext cx="58710" cy="173604"/>
            </a:xfrm>
            <a:custGeom>
              <a:avLst/>
              <a:gdLst>
                <a:gd name="connsiteX0" fmla="*/ 10827 w 21654"/>
                <a:gd name="connsiteY0" fmla="*/ 65427 h 65427"/>
                <a:gd name="connsiteX1" fmla="*/ 0 w 21654"/>
                <a:gd name="connsiteY1" fmla="*/ 54648 h 65427"/>
                <a:gd name="connsiteX2" fmla="*/ 0 w 21654"/>
                <a:gd name="connsiteY2" fmla="*/ 10779 h 65427"/>
                <a:gd name="connsiteX3" fmla="*/ 10827 w 21654"/>
                <a:gd name="connsiteY3" fmla="*/ 0 h 65427"/>
                <a:gd name="connsiteX4" fmla="*/ 21654 w 21654"/>
                <a:gd name="connsiteY4" fmla="*/ 10779 h 65427"/>
                <a:gd name="connsiteX5" fmla="*/ 21654 w 21654"/>
                <a:gd name="connsiteY5" fmla="*/ 54648 h 65427"/>
                <a:gd name="connsiteX6" fmla="*/ 10827 w 21654"/>
                <a:gd name="connsiteY6" fmla="*/ 65427 h 6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4" h="65427">
                  <a:moveTo>
                    <a:pt x="10827" y="65427"/>
                  </a:moveTo>
                  <a:cubicBezTo>
                    <a:pt x="4853" y="65427"/>
                    <a:pt x="0" y="60595"/>
                    <a:pt x="0" y="54648"/>
                  </a:cubicBezTo>
                  <a:lnTo>
                    <a:pt x="0" y="10779"/>
                  </a:lnTo>
                  <a:cubicBezTo>
                    <a:pt x="0" y="4832"/>
                    <a:pt x="4853" y="0"/>
                    <a:pt x="10827" y="0"/>
                  </a:cubicBezTo>
                  <a:cubicBezTo>
                    <a:pt x="16803" y="0"/>
                    <a:pt x="21654" y="4832"/>
                    <a:pt x="21654" y="10779"/>
                  </a:cubicBezTo>
                  <a:lnTo>
                    <a:pt x="21654" y="54648"/>
                  </a:lnTo>
                  <a:cubicBezTo>
                    <a:pt x="21654" y="60595"/>
                    <a:pt x="16803" y="65427"/>
                    <a:pt x="10827" y="65427"/>
                  </a:cubicBezTo>
                  <a:close/>
                </a:path>
              </a:pathLst>
            </a:custGeom>
            <a:solidFill>
              <a:srgbClr val="FFFFFF"/>
            </a:solidFill>
            <a:ln w="16523"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DC9C2E8-AAC4-40AC-B837-88535F8E140E}"/>
                </a:ext>
              </a:extLst>
            </p:cNvPr>
            <p:cNvSpPr/>
            <p:nvPr/>
          </p:nvSpPr>
          <p:spPr>
            <a:xfrm rot="5400000">
              <a:off x="997547" y="2736804"/>
              <a:ext cx="58705" cy="173599"/>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solidFill>
            <a:ln w="16523"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7FC86B4-67F4-4624-ABAD-D276296D698E}"/>
                </a:ext>
              </a:extLst>
            </p:cNvPr>
            <p:cNvSpPr/>
            <p:nvPr/>
          </p:nvSpPr>
          <p:spPr>
            <a:xfrm rot="5400000">
              <a:off x="956828" y="2826949"/>
              <a:ext cx="58705" cy="257364"/>
            </a:xfrm>
            <a:custGeom>
              <a:avLst/>
              <a:gdLst>
                <a:gd name="connsiteX0" fmla="*/ 10826 w 21652"/>
                <a:gd name="connsiteY0" fmla="*/ 96995 h 96994"/>
                <a:gd name="connsiteX1" fmla="*/ 0 w 21652"/>
                <a:gd name="connsiteY1" fmla="*/ 86215 h 96994"/>
                <a:gd name="connsiteX2" fmla="*/ 0 w 21652"/>
                <a:gd name="connsiteY2" fmla="*/ 10779 h 96994"/>
                <a:gd name="connsiteX3" fmla="*/ 10826 w 21652"/>
                <a:gd name="connsiteY3" fmla="*/ 0 h 96994"/>
                <a:gd name="connsiteX4" fmla="*/ 21653 w 21652"/>
                <a:gd name="connsiteY4" fmla="*/ 10779 h 96994"/>
                <a:gd name="connsiteX5" fmla="*/ 21653 w 21652"/>
                <a:gd name="connsiteY5" fmla="*/ 86215 h 96994"/>
                <a:gd name="connsiteX6" fmla="*/ 10826 w 21652"/>
                <a:gd name="connsiteY6" fmla="*/ 96995 h 9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96994">
                  <a:moveTo>
                    <a:pt x="10826" y="96995"/>
                  </a:moveTo>
                  <a:cubicBezTo>
                    <a:pt x="4852" y="96995"/>
                    <a:pt x="0" y="92164"/>
                    <a:pt x="0" y="86215"/>
                  </a:cubicBezTo>
                  <a:lnTo>
                    <a:pt x="0" y="10779"/>
                  </a:lnTo>
                  <a:cubicBezTo>
                    <a:pt x="0" y="4832"/>
                    <a:pt x="4852" y="0"/>
                    <a:pt x="10826" y="0"/>
                  </a:cubicBezTo>
                  <a:cubicBezTo>
                    <a:pt x="16801" y="0"/>
                    <a:pt x="21653" y="4832"/>
                    <a:pt x="21653" y="10779"/>
                  </a:cubicBezTo>
                  <a:lnTo>
                    <a:pt x="21653" y="86215"/>
                  </a:lnTo>
                  <a:cubicBezTo>
                    <a:pt x="21653" y="92164"/>
                    <a:pt x="16801" y="96995"/>
                    <a:pt x="10826" y="96995"/>
                  </a:cubicBezTo>
                  <a:close/>
                </a:path>
              </a:pathLst>
            </a:custGeom>
            <a:solidFill>
              <a:srgbClr val="FFFFFF"/>
            </a:solidFill>
            <a:ln w="16523"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6066483-61A9-4E60-817D-0C0422742ACE}"/>
                </a:ext>
              </a:extLst>
            </p:cNvPr>
            <p:cNvSpPr/>
            <p:nvPr/>
          </p:nvSpPr>
          <p:spPr>
            <a:xfrm rot="5400000">
              <a:off x="1048017" y="3050167"/>
              <a:ext cx="58710" cy="74983"/>
            </a:xfrm>
            <a:custGeom>
              <a:avLst/>
              <a:gdLst>
                <a:gd name="connsiteX0" fmla="*/ 10827 w 21654"/>
                <a:gd name="connsiteY0" fmla="*/ 28260 h 28259"/>
                <a:gd name="connsiteX1" fmla="*/ 0 w 21654"/>
                <a:gd name="connsiteY1" fmla="*/ 17481 h 28259"/>
                <a:gd name="connsiteX2" fmla="*/ 0 w 21654"/>
                <a:gd name="connsiteY2" fmla="*/ 10779 h 28259"/>
                <a:gd name="connsiteX3" fmla="*/ 10827 w 21654"/>
                <a:gd name="connsiteY3" fmla="*/ 0 h 28259"/>
                <a:gd name="connsiteX4" fmla="*/ 21654 w 21654"/>
                <a:gd name="connsiteY4" fmla="*/ 10779 h 28259"/>
                <a:gd name="connsiteX5" fmla="*/ 21654 w 21654"/>
                <a:gd name="connsiteY5" fmla="*/ 17481 h 28259"/>
                <a:gd name="connsiteX6" fmla="*/ 10827 w 21654"/>
                <a:gd name="connsiteY6" fmla="*/ 28260 h 2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4" h="28259">
                  <a:moveTo>
                    <a:pt x="10827" y="28260"/>
                  </a:moveTo>
                  <a:cubicBezTo>
                    <a:pt x="4853" y="28260"/>
                    <a:pt x="0" y="23428"/>
                    <a:pt x="0" y="17481"/>
                  </a:cubicBezTo>
                  <a:lnTo>
                    <a:pt x="0" y="10779"/>
                  </a:lnTo>
                  <a:cubicBezTo>
                    <a:pt x="0" y="4832"/>
                    <a:pt x="4853" y="0"/>
                    <a:pt x="10827" y="0"/>
                  </a:cubicBezTo>
                  <a:cubicBezTo>
                    <a:pt x="16803" y="0"/>
                    <a:pt x="21654" y="4832"/>
                    <a:pt x="21654" y="10779"/>
                  </a:cubicBezTo>
                  <a:lnTo>
                    <a:pt x="21654" y="17481"/>
                  </a:lnTo>
                  <a:cubicBezTo>
                    <a:pt x="21654" y="23428"/>
                    <a:pt x="16803" y="28260"/>
                    <a:pt x="10827" y="28260"/>
                  </a:cubicBezTo>
                  <a:close/>
                </a:path>
              </a:pathLst>
            </a:custGeom>
            <a:solidFill>
              <a:srgbClr val="FFFFFF">
                <a:alpha val="20000"/>
              </a:srgbClr>
            </a:solidFill>
            <a:ln w="16523"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EEE9CD6-7FBA-4F58-A5B3-259BA0AAD0C3}"/>
                </a:ext>
              </a:extLst>
            </p:cNvPr>
            <p:cNvSpPr/>
            <p:nvPr/>
          </p:nvSpPr>
          <p:spPr>
            <a:xfrm rot="5400000">
              <a:off x="1047505" y="2786113"/>
              <a:ext cx="58705" cy="74983"/>
            </a:xfrm>
            <a:custGeom>
              <a:avLst/>
              <a:gdLst>
                <a:gd name="connsiteX0" fmla="*/ 10827 w 21652"/>
                <a:gd name="connsiteY0" fmla="*/ 28260 h 28259"/>
                <a:gd name="connsiteX1" fmla="*/ 0 w 21652"/>
                <a:gd name="connsiteY1" fmla="*/ 17481 h 28259"/>
                <a:gd name="connsiteX2" fmla="*/ 0 w 21652"/>
                <a:gd name="connsiteY2" fmla="*/ 10779 h 28259"/>
                <a:gd name="connsiteX3" fmla="*/ 10827 w 21652"/>
                <a:gd name="connsiteY3" fmla="*/ 0 h 28259"/>
                <a:gd name="connsiteX4" fmla="*/ 21653 w 21652"/>
                <a:gd name="connsiteY4" fmla="*/ 10779 h 28259"/>
                <a:gd name="connsiteX5" fmla="*/ 21653 w 21652"/>
                <a:gd name="connsiteY5" fmla="*/ 17481 h 28259"/>
                <a:gd name="connsiteX6" fmla="*/ 10827 w 21652"/>
                <a:gd name="connsiteY6" fmla="*/ 28260 h 2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28259">
                  <a:moveTo>
                    <a:pt x="10827" y="28260"/>
                  </a:moveTo>
                  <a:cubicBezTo>
                    <a:pt x="4852" y="28260"/>
                    <a:pt x="0" y="23430"/>
                    <a:pt x="0" y="17481"/>
                  </a:cubicBezTo>
                  <a:lnTo>
                    <a:pt x="0" y="10779"/>
                  </a:lnTo>
                  <a:cubicBezTo>
                    <a:pt x="0" y="4832"/>
                    <a:pt x="4852" y="0"/>
                    <a:pt x="10827" y="0"/>
                  </a:cubicBezTo>
                  <a:cubicBezTo>
                    <a:pt x="16801" y="0"/>
                    <a:pt x="21653" y="4832"/>
                    <a:pt x="21653" y="10779"/>
                  </a:cubicBezTo>
                  <a:lnTo>
                    <a:pt x="21653" y="17481"/>
                  </a:lnTo>
                  <a:cubicBezTo>
                    <a:pt x="21653" y="23430"/>
                    <a:pt x="16801" y="28260"/>
                    <a:pt x="10827" y="28260"/>
                  </a:cubicBezTo>
                  <a:close/>
                </a:path>
              </a:pathLst>
            </a:custGeom>
            <a:solidFill>
              <a:srgbClr val="FFFFFF">
                <a:alpha val="20000"/>
              </a:srgbClr>
            </a:solidFill>
            <a:ln w="16523"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68C47E7-FB39-469F-AB6A-5E0CE63066A4}"/>
                </a:ext>
              </a:extLst>
            </p:cNvPr>
            <p:cNvSpPr/>
            <p:nvPr/>
          </p:nvSpPr>
          <p:spPr>
            <a:xfrm rot="5400000">
              <a:off x="1029940" y="2900061"/>
              <a:ext cx="58705" cy="111140"/>
            </a:xfrm>
            <a:custGeom>
              <a:avLst/>
              <a:gdLst>
                <a:gd name="connsiteX0" fmla="*/ 10826 w 21652"/>
                <a:gd name="connsiteY0" fmla="*/ 41886 h 41886"/>
                <a:gd name="connsiteX1" fmla="*/ 0 w 21652"/>
                <a:gd name="connsiteY1" fmla="*/ 31107 h 41886"/>
                <a:gd name="connsiteX2" fmla="*/ 0 w 21652"/>
                <a:gd name="connsiteY2" fmla="*/ 10779 h 41886"/>
                <a:gd name="connsiteX3" fmla="*/ 10826 w 21652"/>
                <a:gd name="connsiteY3" fmla="*/ 0 h 41886"/>
                <a:gd name="connsiteX4" fmla="*/ 21653 w 21652"/>
                <a:gd name="connsiteY4" fmla="*/ 10779 h 41886"/>
                <a:gd name="connsiteX5" fmla="*/ 21653 w 21652"/>
                <a:gd name="connsiteY5" fmla="*/ 31107 h 41886"/>
                <a:gd name="connsiteX6" fmla="*/ 10826 w 21652"/>
                <a:gd name="connsiteY6" fmla="*/ 41886 h 4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41886">
                  <a:moveTo>
                    <a:pt x="10826" y="41886"/>
                  </a:moveTo>
                  <a:cubicBezTo>
                    <a:pt x="4852" y="41886"/>
                    <a:pt x="0" y="37056"/>
                    <a:pt x="0" y="31107"/>
                  </a:cubicBezTo>
                  <a:lnTo>
                    <a:pt x="0" y="10779"/>
                  </a:lnTo>
                  <a:cubicBezTo>
                    <a:pt x="0" y="4832"/>
                    <a:pt x="4852" y="0"/>
                    <a:pt x="10826" y="0"/>
                  </a:cubicBezTo>
                  <a:cubicBezTo>
                    <a:pt x="16801" y="0"/>
                    <a:pt x="21653" y="4832"/>
                    <a:pt x="21653" y="10779"/>
                  </a:cubicBezTo>
                  <a:lnTo>
                    <a:pt x="21653" y="31107"/>
                  </a:lnTo>
                  <a:cubicBezTo>
                    <a:pt x="21653" y="37056"/>
                    <a:pt x="16801" y="41886"/>
                    <a:pt x="10826" y="41886"/>
                  </a:cubicBezTo>
                  <a:close/>
                </a:path>
              </a:pathLst>
            </a:custGeom>
            <a:solidFill>
              <a:srgbClr val="FFFFFF">
                <a:alpha val="20000"/>
              </a:srgbClr>
            </a:solidFill>
            <a:ln w="16523"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47B0A891-AFB6-452B-B5D1-755FCEB0D9E4}"/>
                </a:ext>
              </a:extLst>
            </p:cNvPr>
            <p:cNvSpPr/>
            <p:nvPr/>
          </p:nvSpPr>
          <p:spPr>
            <a:xfrm rot="5400000">
              <a:off x="1895412" y="2893579"/>
              <a:ext cx="146156" cy="288125"/>
            </a:xfrm>
            <a:custGeom>
              <a:avLst/>
              <a:gdLst>
                <a:gd name="connsiteX0" fmla="*/ 0 w 146156"/>
                <a:gd name="connsiteY0" fmla="*/ 288125 h 288125"/>
                <a:gd name="connsiteX1" fmla="*/ 0 w 146156"/>
                <a:gd name="connsiteY1" fmla="*/ 0 h 288125"/>
                <a:gd name="connsiteX2" fmla="*/ 55584 w 146156"/>
                <a:gd name="connsiteY2" fmla="*/ 10933 h 288125"/>
                <a:gd name="connsiteX3" fmla="*/ 146156 w 146156"/>
                <a:gd name="connsiteY3" fmla="*/ 144062 h 288125"/>
                <a:gd name="connsiteX4" fmla="*/ 55584 w 146156"/>
                <a:gd name="connsiteY4" fmla="*/ 277192 h 28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156" h="288125">
                  <a:moveTo>
                    <a:pt x="0" y="288125"/>
                  </a:moveTo>
                  <a:lnTo>
                    <a:pt x="0" y="0"/>
                  </a:lnTo>
                  <a:lnTo>
                    <a:pt x="55584" y="10933"/>
                  </a:lnTo>
                  <a:cubicBezTo>
                    <a:pt x="108808" y="32867"/>
                    <a:pt x="146156" y="84216"/>
                    <a:pt x="146156" y="144062"/>
                  </a:cubicBezTo>
                  <a:cubicBezTo>
                    <a:pt x="146156" y="203909"/>
                    <a:pt x="108808" y="255258"/>
                    <a:pt x="55584" y="277192"/>
                  </a:cubicBezTo>
                  <a:close/>
                </a:path>
              </a:pathLst>
            </a:custGeom>
            <a:solidFill>
              <a:srgbClr val="7DD5E7"/>
            </a:solidFill>
            <a:ln w="16523"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3B64AB58-DFAE-4D48-BF9B-650BF1B12889}"/>
                </a:ext>
              </a:extLst>
            </p:cNvPr>
            <p:cNvSpPr/>
            <p:nvPr/>
          </p:nvSpPr>
          <p:spPr>
            <a:xfrm rot="5400000">
              <a:off x="1008611" y="2514934"/>
              <a:ext cx="36576" cy="18288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FA5742E-02DF-432F-AAC6-E3E4BDE0397A}"/>
                </a:ext>
              </a:extLst>
            </p:cNvPr>
            <p:cNvSpPr/>
            <p:nvPr/>
          </p:nvSpPr>
          <p:spPr>
            <a:xfrm rot="5400000">
              <a:off x="1008611" y="3191463"/>
              <a:ext cx="36576" cy="18288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ABCC504E-EB5B-4FAE-87D8-B93547903078}"/>
                </a:ext>
              </a:extLst>
            </p:cNvPr>
            <p:cNvSpPr/>
            <p:nvPr/>
          </p:nvSpPr>
          <p:spPr>
            <a:xfrm rot="5400000">
              <a:off x="620908" y="2852396"/>
              <a:ext cx="36576" cy="22860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E7468F3-8932-494B-8629-420C38229C8A}"/>
                </a:ext>
              </a:extLst>
            </p:cNvPr>
            <p:cNvSpPr/>
            <p:nvPr/>
          </p:nvSpPr>
          <p:spPr>
            <a:xfrm rot="5400000">
              <a:off x="483748" y="2287879"/>
              <a:ext cx="36576" cy="27432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03E4A05-DE00-4652-B741-BFBD064000B3}"/>
                </a:ext>
              </a:extLst>
            </p:cNvPr>
            <p:cNvSpPr/>
            <p:nvPr/>
          </p:nvSpPr>
          <p:spPr>
            <a:xfrm rot="5400000">
              <a:off x="483748" y="3352905"/>
              <a:ext cx="36576" cy="27432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endParaRPr lang="en-US"/>
            </a:p>
          </p:txBody>
        </p:sp>
      </p:grpSp>
    </p:spTree>
    <p:extLst>
      <p:ext uri="{BB962C8B-B14F-4D97-AF65-F5344CB8AC3E}">
        <p14:creationId xmlns:p14="http://schemas.microsoft.com/office/powerpoint/2010/main" val="3688777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92C3E02-4CC0-4EE4-ACA2-4031B99B31F7}"/>
              </a:ext>
            </a:extLst>
          </p:cNvPr>
          <p:cNvSpPr>
            <a:spLocks noGrp="1"/>
          </p:cNvSpPr>
          <p:nvPr>
            <p:ph type="body" sz="quarter" idx="10"/>
          </p:nvPr>
        </p:nvSpPr>
        <p:spPr>
          <a:xfrm>
            <a:off x="636588" y="1436688"/>
            <a:ext cx="3719512" cy="2052197"/>
          </a:xfrm>
        </p:spPr>
        <p:txBody>
          <a:bodyPr/>
          <a:lstStyle/>
          <a:p>
            <a:pPr lvl="1"/>
            <a:r>
              <a:rPr lang="en-US"/>
              <a:t>Startup faced issues with their customer-facing, multi-tenant app on Heroku PostgreSQL (powered by AWS). It was a 3.5 TB database with 0.5 TB RAM and 3 read-replicas.</a:t>
            </a:r>
          </a:p>
          <a:p>
            <a:pPr lvl="1"/>
            <a:r>
              <a:rPr lang="en-US"/>
              <a:t>Some of their customers did not want their data on AWS, costs with their Heroku database were high, and they had performance issues and were hitting a ceiling in terms of infrastructure and scale in Heroku.</a:t>
            </a:r>
          </a:p>
          <a:p>
            <a:pPr lvl="1"/>
            <a:r>
              <a:rPr lang="en-US"/>
              <a:t>They chose Azure Database for PostgreSQL Single Server to reduce costs and improve performance and scalability.</a:t>
            </a:r>
          </a:p>
          <a:p>
            <a:pPr lvl="1"/>
            <a:r>
              <a:rPr lang="en-US"/>
              <a:t>Successfully migrated using a combination of Azure Database Migration Service and a homegrown parallel loader script.</a:t>
            </a:r>
          </a:p>
        </p:txBody>
      </p:sp>
      <p:sp>
        <p:nvSpPr>
          <p:cNvPr id="2" name="Title 1"/>
          <p:cNvSpPr>
            <a:spLocks noGrp="1"/>
          </p:cNvSpPr>
          <p:nvPr>
            <p:ph type="title"/>
          </p:nvPr>
        </p:nvSpPr>
        <p:spPr>
          <a:xfrm>
            <a:off x="588263" y="457200"/>
            <a:ext cx="11018520" cy="492443"/>
          </a:xfrm>
        </p:spPr>
        <p:txBody>
          <a:bodyPr/>
          <a:lstStyle/>
          <a:p>
            <a:r>
              <a:rPr lang="en-US" noProof="0" dirty="0"/>
              <a:t>Heroku PostgreSQL </a:t>
            </a:r>
            <a:r>
              <a:rPr lang="en-US" dirty="0"/>
              <a:t>M</a:t>
            </a:r>
            <a:r>
              <a:rPr lang="en-US" noProof="0" dirty="0" err="1"/>
              <a:t>igration</a:t>
            </a:r>
            <a:r>
              <a:rPr lang="en-US" noProof="0" dirty="0"/>
              <a:t> to Azure</a:t>
            </a:r>
            <a:endParaRPr lang="en-US" dirty="0"/>
          </a:p>
        </p:txBody>
      </p:sp>
      <p:grpSp>
        <p:nvGrpSpPr>
          <p:cNvPr id="214" name="Group 213">
            <a:extLst>
              <a:ext uri="{FF2B5EF4-FFF2-40B4-BE49-F238E27FC236}">
                <a16:creationId xmlns:a16="http://schemas.microsoft.com/office/drawing/2014/main" id="{5A46064D-8F21-414C-879B-0369CCE4C351}"/>
              </a:ext>
              <a:ext uri="{C183D7F6-B498-43B3-948B-1728B52AA6E4}">
                <adec:decorative xmlns:adec="http://schemas.microsoft.com/office/drawing/2017/decorative" val="1"/>
              </a:ext>
            </a:extLst>
          </p:cNvPr>
          <p:cNvGrpSpPr/>
          <p:nvPr/>
        </p:nvGrpSpPr>
        <p:grpSpPr>
          <a:xfrm>
            <a:off x="4878363" y="1436688"/>
            <a:ext cx="6903719" cy="5261828"/>
            <a:chOff x="4878363" y="1436688"/>
            <a:chExt cx="6903719" cy="5261828"/>
          </a:xfrm>
        </p:grpSpPr>
        <p:sp>
          <p:nvSpPr>
            <p:cNvPr id="112" name="Rectangle: Rounded Corners 111">
              <a:extLst>
                <a:ext uri="{FF2B5EF4-FFF2-40B4-BE49-F238E27FC236}">
                  <a16:creationId xmlns:a16="http://schemas.microsoft.com/office/drawing/2014/main" id="{641F87F6-BEFB-447B-905A-309BBD919914}"/>
                </a:ext>
              </a:extLst>
            </p:cNvPr>
            <p:cNvSpPr/>
            <p:nvPr/>
          </p:nvSpPr>
          <p:spPr bwMode="auto">
            <a:xfrm>
              <a:off x="4878363" y="1436688"/>
              <a:ext cx="6903719" cy="3982918"/>
            </a:xfrm>
            <a:prstGeom prst="roundRect">
              <a:avLst>
                <a:gd name="adj" fmla="val 501"/>
              </a:avLst>
            </a:prstGeom>
            <a:solidFill>
              <a:schemeClr val="accent2">
                <a:alpha val="50000"/>
              </a:schemeClr>
            </a:solid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1000">
                  <a:solidFill>
                    <a:schemeClr val="accent1"/>
                  </a:solidFill>
                  <a:cs typeface="Segoe UI" pitchFamily="34" charset="0"/>
                </a:rPr>
                <a:t>Azure</a:t>
              </a:r>
            </a:p>
          </p:txBody>
        </p:sp>
        <p:sp>
          <p:nvSpPr>
            <p:cNvPr id="36" name="Rectangle 35">
              <a:extLst>
                <a:ext uri="{FF2B5EF4-FFF2-40B4-BE49-F238E27FC236}">
                  <a16:creationId xmlns:a16="http://schemas.microsoft.com/office/drawing/2014/main" id="{2C7E5774-D76A-4541-8EB6-1D5C9F08F65F}"/>
                </a:ext>
              </a:extLst>
            </p:cNvPr>
            <p:cNvSpPr/>
            <p:nvPr/>
          </p:nvSpPr>
          <p:spPr bwMode="auto">
            <a:xfrm>
              <a:off x="5236652" y="3812836"/>
              <a:ext cx="6187140" cy="1083307"/>
            </a:xfrm>
            <a:prstGeom prst="rect">
              <a:avLst/>
            </a:pr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900" err="1">
                <a:solidFill>
                  <a:srgbClr val="000000"/>
                </a:soli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D77D420F-1694-464C-9222-5C483C85610A}"/>
                </a:ext>
              </a:extLst>
            </p:cNvPr>
            <p:cNvSpPr txBox="1"/>
            <p:nvPr/>
          </p:nvSpPr>
          <p:spPr>
            <a:xfrm>
              <a:off x="7361989" y="4880086"/>
              <a:ext cx="1936467" cy="235059"/>
            </a:xfrm>
            <a:prstGeom prst="rect">
              <a:avLst/>
            </a:prstGeom>
            <a:solidFill>
              <a:schemeClr val="accent4"/>
            </a:solidFill>
          </p:spPr>
          <p:txBody>
            <a:bodyPr wrap="square" lIns="0" tIns="0" rIns="0" bIns="0" rtlCol="0" anchor="ctr" anchorCtr="0">
              <a:noAutofit/>
            </a:bodyPr>
            <a:lstStyle/>
            <a:p>
              <a:pPr algn="ctr"/>
              <a:r>
                <a:rPr lang="en-US" sz="900" b="1">
                  <a:solidFill>
                    <a:schemeClr val="accent5"/>
                  </a:solidFill>
                </a:rPr>
                <a:t>Public IP</a:t>
              </a:r>
            </a:p>
          </p:txBody>
        </p:sp>
        <p:grpSp>
          <p:nvGrpSpPr>
            <p:cNvPr id="128" name="Group 127">
              <a:extLst>
                <a:ext uri="{FF2B5EF4-FFF2-40B4-BE49-F238E27FC236}">
                  <a16:creationId xmlns:a16="http://schemas.microsoft.com/office/drawing/2014/main" id="{3B6425F6-022A-409E-A7D3-06E80428E407}"/>
                </a:ext>
              </a:extLst>
            </p:cNvPr>
            <p:cNvGrpSpPr/>
            <p:nvPr/>
          </p:nvGrpSpPr>
          <p:grpSpPr>
            <a:xfrm>
              <a:off x="7727742" y="5427548"/>
              <a:ext cx="1204961" cy="570879"/>
              <a:chOff x="8276783" y="5502194"/>
              <a:chExt cx="897289" cy="425112"/>
            </a:xfrm>
          </p:grpSpPr>
          <p:sp>
            <p:nvSpPr>
              <p:cNvPr id="124" name="TextBox 123">
                <a:extLst>
                  <a:ext uri="{FF2B5EF4-FFF2-40B4-BE49-F238E27FC236}">
                    <a16:creationId xmlns:a16="http://schemas.microsoft.com/office/drawing/2014/main" id="{6BEBCBCA-CF97-45BC-B49D-79724C55C19E}"/>
                  </a:ext>
                </a:extLst>
              </p:cNvPr>
              <p:cNvSpPr txBox="1"/>
              <p:nvPr/>
            </p:nvSpPr>
            <p:spPr>
              <a:xfrm>
                <a:off x="8276783" y="5824171"/>
                <a:ext cx="897289" cy="103135"/>
              </a:xfrm>
              <a:prstGeom prst="rect">
                <a:avLst/>
              </a:prstGeom>
              <a:noFill/>
            </p:spPr>
            <p:txBody>
              <a:bodyPr wrap="square" lIns="0" tIns="0" rIns="0" bIns="0" rtlCol="0">
                <a:spAutoFit/>
              </a:bodyPr>
              <a:lstStyle/>
              <a:p>
                <a:pPr algn="ctr"/>
                <a:r>
                  <a:rPr lang="en-US" sz="900"/>
                  <a:t>DNS Zone</a:t>
                </a:r>
              </a:p>
            </p:txBody>
          </p:sp>
          <p:pic>
            <p:nvPicPr>
              <p:cNvPr id="127" name="Graphic 126">
                <a:extLst>
                  <a:ext uri="{FF2B5EF4-FFF2-40B4-BE49-F238E27FC236}">
                    <a16:creationId xmlns:a16="http://schemas.microsoft.com/office/drawing/2014/main" id="{10F59067-A27B-4ED2-9CD3-4479F1E944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62020" y="5502194"/>
                <a:ext cx="326815" cy="326815"/>
              </a:xfrm>
              <a:prstGeom prst="rect">
                <a:avLst/>
              </a:prstGeom>
            </p:spPr>
          </p:pic>
        </p:grpSp>
        <p:grpSp>
          <p:nvGrpSpPr>
            <p:cNvPr id="129" name="Group 128">
              <a:extLst>
                <a:ext uri="{FF2B5EF4-FFF2-40B4-BE49-F238E27FC236}">
                  <a16:creationId xmlns:a16="http://schemas.microsoft.com/office/drawing/2014/main" id="{8A36C7AF-BEC1-4BC0-B3E5-12041CE98F04}"/>
                </a:ext>
              </a:extLst>
            </p:cNvPr>
            <p:cNvGrpSpPr/>
            <p:nvPr/>
          </p:nvGrpSpPr>
          <p:grpSpPr>
            <a:xfrm>
              <a:off x="7686266" y="6313910"/>
              <a:ext cx="1287913" cy="384606"/>
              <a:chOff x="1933575" y="2185988"/>
              <a:chExt cx="8324850" cy="2486025"/>
            </a:xfrm>
          </p:grpSpPr>
          <p:pic>
            <p:nvPicPr>
              <p:cNvPr id="130" name="Picture 2" descr="See the source image">
                <a:extLst>
                  <a:ext uri="{FF2B5EF4-FFF2-40B4-BE49-F238E27FC236}">
                    <a16:creationId xmlns:a16="http://schemas.microsoft.com/office/drawing/2014/main" id="{78CDA42F-D8CE-488F-BD04-81748F57EA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3575" y="2185988"/>
                <a:ext cx="8324850" cy="2486025"/>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See the source image">
                <a:extLst>
                  <a:ext uri="{FF2B5EF4-FFF2-40B4-BE49-F238E27FC236}">
                    <a16:creationId xmlns:a16="http://schemas.microsoft.com/office/drawing/2014/main" id="{5F675E73-46F2-49A0-8063-E055BF9BEEB6}"/>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1933575" y="3815051"/>
                <a:ext cx="8324850" cy="85696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2" name="Straight Arrow Connector 131">
              <a:extLst>
                <a:ext uri="{FF2B5EF4-FFF2-40B4-BE49-F238E27FC236}">
                  <a16:creationId xmlns:a16="http://schemas.microsoft.com/office/drawing/2014/main" id="{4DB37D70-EFA3-4874-A70D-0BED79AB98EE}"/>
                </a:ext>
              </a:extLst>
            </p:cNvPr>
            <p:cNvCxnSpPr/>
            <p:nvPr/>
          </p:nvCxnSpPr>
          <p:spPr>
            <a:xfrm flipV="1">
              <a:off x="8330222" y="5119604"/>
              <a:ext cx="0" cy="244109"/>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9DE421B6-B979-4D15-9AB5-131D08DFF95E}"/>
                </a:ext>
              </a:extLst>
            </p:cNvPr>
            <p:cNvCxnSpPr/>
            <p:nvPr/>
          </p:nvCxnSpPr>
          <p:spPr>
            <a:xfrm flipV="1">
              <a:off x="8330222" y="6099900"/>
              <a:ext cx="0" cy="244109"/>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grpSp>
          <p:nvGrpSpPr>
            <p:cNvPr id="211" name="Group 210">
              <a:extLst>
                <a:ext uri="{FF2B5EF4-FFF2-40B4-BE49-F238E27FC236}">
                  <a16:creationId xmlns:a16="http://schemas.microsoft.com/office/drawing/2014/main" id="{653E0A62-32BC-4F72-90A3-90FB4EAFAF85}"/>
                </a:ext>
              </a:extLst>
            </p:cNvPr>
            <p:cNvGrpSpPr/>
            <p:nvPr/>
          </p:nvGrpSpPr>
          <p:grpSpPr>
            <a:xfrm>
              <a:off x="5480370" y="1599416"/>
              <a:ext cx="902491" cy="3102166"/>
              <a:chOff x="6291989" y="1393158"/>
              <a:chExt cx="902491" cy="3102166"/>
            </a:xfrm>
          </p:grpSpPr>
          <p:grpSp>
            <p:nvGrpSpPr>
              <p:cNvPr id="17" name="Group 16">
                <a:extLst>
                  <a:ext uri="{FF2B5EF4-FFF2-40B4-BE49-F238E27FC236}">
                    <a16:creationId xmlns:a16="http://schemas.microsoft.com/office/drawing/2014/main" id="{4E3CD154-66A6-4AEC-81F9-B848C0CF6055}"/>
                  </a:ext>
                </a:extLst>
              </p:cNvPr>
              <p:cNvGrpSpPr/>
              <p:nvPr/>
            </p:nvGrpSpPr>
            <p:grpSpPr>
              <a:xfrm>
                <a:off x="6328541" y="1393158"/>
                <a:ext cx="829386" cy="797867"/>
                <a:chOff x="6976259" y="2984299"/>
                <a:chExt cx="1242711" cy="1195483"/>
              </a:xfrm>
            </p:grpSpPr>
            <p:pic>
              <p:nvPicPr>
                <p:cNvPr id="18" name="Graphic 17">
                  <a:extLst>
                    <a:ext uri="{FF2B5EF4-FFF2-40B4-BE49-F238E27FC236}">
                      <a16:creationId xmlns:a16="http://schemas.microsoft.com/office/drawing/2014/main" id="{DAF913DC-9C7F-48E9-9170-1A9F42DD7A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37037" y="2984299"/>
                  <a:ext cx="721156" cy="721156"/>
                </a:xfrm>
                <a:prstGeom prst="rect">
                  <a:avLst/>
                </a:prstGeom>
              </p:spPr>
            </p:pic>
            <p:sp>
              <p:nvSpPr>
                <p:cNvPr id="19" name="TextBox 18">
                  <a:extLst>
                    <a:ext uri="{FF2B5EF4-FFF2-40B4-BE49-F238E27FC236}">
                      <a16:creationId xmlns:a16="http://schemas.microsoft.com/office/drawing/2014/main" id="{53DCBA5D-D1A5-4F3D-98F4-F7E126177E43}"/>
                    </a:ext>
                  </a:extLst>
                </p:cNvPr>
                <p:cNvSpPr txBox="1"/>
                <p:nvPr/>
              </p:nvSpPr>
              <p:spPr>
                <a:xfrm>
                  <a:off x="6976259" y="3764741"/>
                  <a:ext cx="1242711" cy="415041"/>
                </a:xfrm>
                <a:prstGeom prst="rect">
                  <a:avLst/>
                </a:prstGeom>
                <a:noFill/>
              </p:spPr>
              <p:txBody>
                <a:bodyPr wrap="square" lIns="0" tIns="0" rIns="0" bIns="0" rtlCol="0">
                  <a:spAutoFit/>
                </a:bodyPr>
                <a:lstStyle/>
                <a:p>
                  <a:pPr algn="ctr"/>
                  <a:r>
                    <a:rPr lang="en-US" sz="900"/>
                    <a:t>Azure Database </a:t>
                  </a:r>
                  <a:br>
                    <a:rPr lang="en-US" sz="900"/>
                  </a:br>
                  <a:r>
                    <a:rPr lang="en-US" sz="900"/>
                    <a:t>for PostgreSQL </a:t>
                  </a:r>
                </a:p>
              </p:txBody>
            </p:sp>
          </p:grpSp>
          <p:grpSp>
            <p:nvGrpSpPr>
              <p:cNvPr id="26" name="Group 25">
                <a:extLst>
                  <a:ext uri="{FF2B5EF4-FFF2-40B4-BE49-F238E27FC236}">
                    <a16:creationId xmlns:a16="http://schemas.microsoft.com/office/drawing/2014/main" id="{EE9A0C17-57AB-4CA9-9FB0-C7D39FC77BC4}"/>
                  </a:ext>
                </a:extLst>
              </p:cNvPr>
              <p:cNvGrpSpPr/>
              <p:nvPr/>
            </p:nvGrpSpPr>
            <p:grpSpPr>
              <a:xfrm>
                <a:off x="6353118" y="2548747"/>
                <a:ext cx="780232" cy="737658"/>
                <a:chOff x="8476156" y="3080517"/>
                <a:chExt cx="1169060" cy="1105270"/>
              </a:xfrm>
            </p:grpSpPr>
            <p:pic>
              <p:nvPicPr>
                <p:cNvPr id="27" name="Graphic 26">
                  <a:extLst>
                    <a:ext uri="{FF2B5EF4-FFF2-40B4-BE49-F238E27FC236}">
                      <a16:creationId xmlns:a16="http://schemas.microsoft.com/office/drawing/2014/main" id="{92157BFF-A1F5-4ACF-B1C1-0CA709AFECD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664956" y="3080517"/>
                  <a:ext cx="684225" cy="684225"/>
                </a:xfrm>
                <a:prstGeom prst="rect">
                  <a:avLst/>
                </a:prstGeom>
              </p:spPr>
            </p:pic>
            <p:sp>
              <p:nvSpPr>
                <p:cNvPr id="28" name="TextBox 27">
                  <a:extLst>
                    <a:ext uri="{FF2B5EF4-FFF2-40B4-BE49-F238E27FC236}">
                      <a16:creationId xmlns:a16="http://schemas.microsoft.com/office/drawing/2014/main" id="{89300202-C451-42AD-85CD-0C7F61B44D1E}"/>
                    </a:ext>
                  </a:extLst>
                </p:cNvPr>
                <p:cNvSpPr txBox="1"/>
                <p:nvPr/>
              </p:nvSpPr>
              <p:spPr>
                <a:xfrm>
                  <a:off x="8476156" y="3764742"/>
                  <a:ext cx="1169060" cy="421045"/>
                </a:xfrm>
                <a:prstGeom prst="rect">
                  <a:avLst/>
                </a:prstGeom>
                <a:noFill/>
              </p:spPr>
              <p:txBody>
                <a:bodyPr wrap="square" lIns="0" tIns="0" rIns="0" bIns="0" rtlCol="0">
                  <a:spAutoFit/>
                </a:bodyPr>
                <a:lstStyle/>
                <a:p>
                  <a:pPr algn="ctr"/>
                  <a:r>
                    <a:rPr lang="en-US" sz="900"/>
                    <a:t>Azure Cache for Redis</a:t>
                  </a:r>
                </a:p>
              </p:txBody>
            </p:sp>
          </p:grpSp>
          <p:cxnSp>
            <p:nvCxnSpPr>
              <p:cNvPr id="30" name="Straight Arrow Connector 29">
                <a:extLst>
                  <a:ext uri="{FF2B5EF4-FFF2-40B4-BE49-F238E27FC236}">
                    <a16:creationId xmlns:a16="http://schemas.microsoft.com/office/drawing/2014/main" id="{34C7F9AF-9E40-489A-9A9A-E82EAB6D38D2}"/>
                  </a:ext>
                </a:extLst>
              </p:cNvPr>
              <p:cNvCxnSpPr/>
              <p:nvPr/>
            </p:nvCxnSpPr>
            <p:spPr>
              <a:xfrm flipV="1">
                <a:off x="6743234" y="2245645"/>
                <a:ext cx="0" cy="244109"/>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CEC301C-18FD-46CF-B9B0-E69E04DB5558}"/>
                  </a:ext>
                </a:extLst>
              </p:cNvPr>
              <p:cNvCxnSpPr/>
              <p:nvPr/>
            </p:nvCxnSpPr>
            <p:spPr>
              <a:xfrm flipV="1">
                <a:off x="6743234" y="3294347"/>
                <a:ext cx="0" cy="183082"/>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grpSp>
            <p:nvGrpSpPr>
              <p:cNvPr id="37" name="Group 5">
                <a:extLst>
                  <a:ext uri="{FF2B5EF4-FFF2-40B4-BE49-F238E27FC236}">
                    <a16:creationId xmlns:a16="http://schemas.microsoft.com/office/drawing/2014/main" id="{0444FA80-66A2-4015-961C-C3E5D072DA6D}"/>
                  </a:ext>
                </a:extLst>
              </p:cNvPr>
              <p:cNvGrpSpPr>
                <a:grpSpLocks noChangeAspect="1"/>
              </p:cNvGrpSpPr>
              <p:nvPr/>
            </p:nvGrpSpPr>
            <p:grpSpPr bwMode="auto">
              <a:xfrm>
                <a:off x="6451586" y="3757053"/>
                <a:ext cx="583297" cy="428497"/>
                <a:chOff x="2099" y="2414"/>
                <a:chExt cx="260" cy="191"/>
              </a:xfrm>
            </p:grpSpPr>
            <p:sp>
              <p:nvSpPr>
                <p:cNvPr id="38" name="AutoShape 4">
                  <a:extLst>
                    <a:ext uri="{FF2B5EF4-FFF2-40B4-BE49-F238E27FC236}">
                      <a16:creationId xmlns:a16="http://schemas.microsoft.com/office/drawing/2014/main" id="{0BBB0B30-6DB5-465A-8BAD-8F7280142DDE}"/>
                    </a:ext>
                  </a:extLst>
                </p:cNvPr>
                <p:cNvSpPr>
                  <a:spLocks noChangeAspect="1" noChangeArrowheads="1" noTextEdit="1"/>
                </p:cNvSpPr>
                <p:nvPr/>
              </p:nvSpPr>
              <p:spPr bwMode="auto">
                <a:xfrm>
                  <a:off x="2099" y="2416"/>
                  <a:ext cx="260"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9" name="Freeform 6">
                  <a:extLst>
                    <a:ext uri="{FF2B5EF4-FFF2-40B4-BE49-F238E27FC236}">
                      <a16:creationId xmlns:a16="http://schemas.microsoft.com/office/drawing/2014/main" id="{8F0F19E5-38F8-40F5-98F7-C6253C1650DD}"/>
                    </a:ext>
                  </a:extLst>
                </p:cNvPr>
                <p:cNvSpPr>
                  <a:spLocks noEditPoints="1"/>
                </p:cNvSpPr>
                <p:nvPr/>
              </p:nvSpPr>
              <p:spPr bwMode="auto">
                <a:xfrm>
                  <a:off x="2234"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8 w 29"/>
                    <a:gd name="T11" fmla="*/ 54 h 64"/>
                    <a:gd name="T12" fmla="*/ 18 w 29"/>
                    <a:gd name="T13" fmla="*/ 11 h 64"/>
                    <a:gd name="T14" fmla="*/ 27 w 29"/>
                    <a:gd name="T15" fmla="*/ 8 h 64"/>
                    <a:gd name="T16" fmla="*/ 27 w 29"/>
                    <a:gd name="T17" fmla="*/ 57 h 64"/>
                    <a:gd name="T18" fmla="*/ 18 w 29"/>
                    <a:gd name="T19" fmla="*/ 54 h 64"/>
                    <a:gd name="T20" fmla="*/ 9 w 29"/>
                    <a:gd name="T21" fmla="*/ 51 h 64"/>
                    <a:gd name="T22" fmla="*/ 9 w 29"/>
                    <a:gd name="T23" fmla="*/ 12 h 64"/>
                    <a:gd name="T24" fmla="*/ 16 w 29"/>
                    <a:gd name="T25" fmla="*/ 11 h 64"/>
                    <a:gd name="T26" fmla="*/ 16 w 29"/>
                    <a:gd name="T27" fmla="*/ 54 h 64"/>
                    <a:gd name="T28" fmla="*/ 9 w 29"/>
                    <a:gd name="T29" fmla="*/ 51 h 64"/>
                    <a:gd name="T30" fmla="*/ 2 w 29"/>
                    <a:gd name="T31" fmla="*/ 49 h 64"/>
                    <a:gd name="T32" fmla="*/ 2 w 29"/>
                    <a:gd name="T33" fmla="*/ 15 h 64"/>
                    <a:gd name="T34" fmla="*/ 7 w 29"/>
                    <a:gd name="T35" fmla="*/ 14 h 64"/>
                    <a:gd name="T36" fmla="*/ 7 w 29"/>
                    <a:gd name="T37" fmla="*/ 51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8" y="54"/>
                      </a:moveTo>
                      <a:lnTo>
                        <a:pt x="18" y="11"/>
                      </a:lnTo>
                      <a:lnTo>
                        <a:pt x="27" y="8"/>
                      </a:lnTo>
                      <a:lnTo>
                        <a:pt x="27" y="57"/>
                      </a:lnTo>
                      <a:lnTo>
                        <a:pt x="18" y="54"/>
                      </a:lnTo>
                      <a:close/>
                      <a:moveTo>
                        <a:pt x="9" y="51"/>
                      </a:moveTo>
                      <a:lnTo>
                        <a:pt x="9" y="12"/>
                      </a:lnTo>
                      <a:lnTo>
                        <a:pt x="16" y="11"/>
                      </a:lnTo>
                      <a:lnTo>
                        <a:pt x="16" y="54"/>
                      </a:lnTo>
                      <a:lnTo>
                        <a:pt x="9" y="51"/>
                      </a:lnTo>
                      <a:close/>
                      <a:moveTo>
                        <a:pt x="2" y="49"/>
                      </a:moveTo>
                      <a:lnTo>
                        <a:pt x="2" y="15"/>
                      </a:lnTo>
                      <a:lnTo>
                        <a:pt x="7" y="14"/>
                      </a:lnTo>
                      <a:lnTo>
                        <a:pt x="7" y="51"/>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0" name="Freeform 7">
                  <a:extLst>
                    <a:ext uri="{FF2B5EF4-FFF2-40B4-BE49-F238E27FC236}">
                      <a16:creationId xmlns:a16="http://schemas.microsoft.com/office/drawing/2014/main" id="{AA96C3BB-7674-47F4-9146-B495AD2CCB65}"/>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1" name="Freeform 8">
                  <a:extLst>
                    <a:ext uri="{FF2B5EF4-FFF2-40B4-BE49-F238E27FC236}">
                      <a16:creationId xmlns:a16="http://schemas.microsoft.com/office/drawing/2014/main" id="{F2925F57-7DAB-481A-97CB-C9FEB7962CA9}"/>
                    </a:ext>
                  </a:extLst>
                </p:cNvPr>
                <p:cNvSpPr>
                  <a:spLocks noEditPoints="1"/>
                </p:cNvSpPr>
                <p:nvPr/>
              </p:nvSpPr>
              <p:spPr bwMode="auto">
                <a:xfrm>
                  <a:off x="2142"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7 w 29"/>
                    <a:gd name="T11" fmla="*/ 54 h 64"/>
                    <a:gd name="T12" fmla="*/ 17 w 29"/>
                    <a:gd name="T13" fmla="*/ 11 h 64"/>
                    <a:gd name="T14" fmla="*/ 26 w 29"/>
                    <a:gd name="T15" fmla="*/ 8 h 64"/>
                    <a:gd name="T16" fmla="*/ 26 w 29"/>
                    <a:gd name="T17" fmla="*/ 57 h 64"/>
                    <a:gd name="T18" fmla="*/ 17 w 29"/>
                    <a:gd name="T19" fmla="*/ 54 h 64"/>
                    <a:gd name="T20" fmla="*/ 8 w 29"/>
                    <a:gd name="T21" fmla="*/ 51 h 64"/>
                    <a:gd name="T22" fmla="*/ 8 w 29"/>
                    <a:gd name="T23" fmla="*/ 12 h 64"/>
                    <a:gd name="T24" fmla="*/ 16 w 29"/>
                    <a:gd name="T25" fmla="*/ 11 h 64"/>
                    <a:gd name="T26" fmla="*/ 16 w 29"/>
                    <a:gd name="T27" fmla="*/ 54 h 64"/>
                    <a:gd name="T28" fmla="*/ 8 w 29"/>
                    <a:gd name="T29" fmla="*/ 51 h 64"/>
                    <a:gd name="T30" fmla="*/ 1 w 29"/>
                    <a:gd name="T31" fmla="*/ 49 h 64"/>
                    <a:gd name="T32" fmla="*/ 1 w 29"/>
                    <a:gd name="T33" fmla="*/ 15 h 64"/>
                    <a:gd name="T34" fmla="*/ 7 w 29"/>
                    <a:gd name="T35" fmla="*/ 14 h 64"/>
                    <a:gd name="T36" fmla="*/ 7 w 29"/>
                    <a:gd name="T37" fmla="*/ 51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7" y="54"/>
                      </a:moveTo>
                      <a:lnTo>
                        <a:pt x="17" y="11"/>
                      </a:lnTo>
                      <a:lnTo>
                        <a:pt x="26" y="8"/>
                      </a:lnTo>
                      <a:lnTo>
                        <a:pt x="26" y="57"/>
                      </a:lnTo>
                      <a:lnTo>
                        <a:pt x="17" y="54"/>
                      </a:lnTo>
                      <a:close/>
                      <a:moveTo>
                        <a:pt x="8" y="51"/>
                      </a:moveTo>
                      <a:lnTo>
                        <a:pt x="8" y="12"/>
                      </a:lnTo>
                      <a:lnTo>
                        <a:pt x="16" y="11"/>
                      </a:lnTo>
                      <a:lnTo>
                        <a:pt x="16" y="54"/>
                      </a:lnTo>
                      <a:lnTo>
                        <a:pt x="8" y="51"/>
                      </a:lnTo>
                      <a:close/>
                      <a:moveTo>
                        <a:pt x="1" y="49"/>
                      </a:moveTo>
                      <a:lnTo>
                        <a:pt x="1" y="15"/>
                      </a:lnTo>
                      <a:lnTo>
                        <a:pt x="7" y="14"/>
                      </a:lnTo>
                      <a:lnTo>
                        <a:pt x="7" y="51"/>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2" name="Freeform 9">
                  <a:extLst>
                    <a:ext uri="{FF2B5EF4-FFF2-40B4-BE49-F238E27FC236}">
                      <a16:creationId xmlns:a16="http://schemas.microsoft.com/office/drawing/2014/main" id="{948B04F1-90DD-4932-B469-7B39D288F4C9}"/>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3" name="Freeform 10">
                  <a:extLst>
                    <a:ext uri="{FF2B5EF4-FFF2-40B4-BE49-F238E27FC236}">
                      <a16:creationId xmlns:a16="http://schemas.microsoft.com/office/drawing/2014/main" id="{4D474EE6-53EA-4427-A80B-E073F444658B}"/>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4" name="Freeform 11">
                  <a:extLst>
                    <a:ext uri="{FF2B5EF4-FFF2-40B4-BE49-F238E27FC236}">
                      <a16:creationId xmlns:a16="http://schemas.microsoft.com/office/drawing/2014/main" id="{6E477298-E3D3-492E-BD12-DDFD6E7CAA06}"/>
                    </a:ext>
                  </a:extLst>
                </p:cNvPr>
                <p:cNvSpPr>
                  <a:spLocks noEditPoints="1"/>
                </p:cNvSpPr>
                <p:nvPr/>
              </p:nvSpPr>
              <p:spPr bwMode="auto">
                <a:xfrm>
                  <a:off x="2142"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7 w 29"/>
                    <a:gd name="T11" fmla="*/ 53 h 64"/>
                    <a:gd name="T12" fmla="*/ 17 w 29"/>
                    <a:gd name="T13" fmla="*/ 10 h 64"/>
                    <a:gd name="T14" fmla="*/ 26 w 29"/>
                    <a:gd name="T15" fmla="*/ 7 h 64"/>
                    <a:gd name="T16" fmla="*/ 26 w 29"/>
                    <a:gd name="T17" fmla="*/ 56 h 64"/>
                    <a:gd name="T18" fmla="*/ 17 w 29"/>
                    <a:gd name="T19" fmla="*/ 53 h 64"/>
                    <a:gd name="T20" fmla="*/ 8 w 29"/>
                    <a:gd name="T21" fmla="*/ 50 h 64"/>
                    <a:gd name="T22" fmla="*/ 8 w 29"/>
                    <a:gd name="T23" fmla="*/ 12 h 64"/>
                    <a:gd name="T24" fmla="*/ 16 w 29"/>
                    <a:gd name="T25" fmla="*/ 10 h 64"/>
                    <a:gd name="T26" fmla="*/ 16 w 29"/>
                    <a:gd name="T27" fmla="*/ 53 h 64"/>
                    <a:gd name="T28" fmla="*/ 8 w 29"/>
                    <a:gd name="T29" fmla="*/ 50 h 64"/>
                    <a:gd name="T30" fmla="*/ 1 w 29"/>
                    <a:gd name="T31" fmla="*/ 49 h 64"/>
                    <a:gd name="T32" fmla="*/ 1 w 29"/>
                    <a:gd name="T33" fmla="*/ 15 h 64"/>
                    <a:gd name="T34" fmla="*/ 7 w 29"/>
                    <a:gd name="T35" fmla="*/ 13 h 64"/>
                    <a:gd name="T36" fmla="*/ 7 w 29"/>
                    <a:gd name="T37" fmla="*/ 50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7" y="53"/>
                      </a:moveTo>
                      <a:lnTo>
                        <a:pt x="17" y="10"/>
                      </a:lnTo>
                      <a:lnTo>
                        <a:pt x="26" y="7"/>
                      </a:lnTo>
                      <a:lnTo>
                        <a:pt x="26" y="56"/>
                      </a:lnTo>
                      <a:lnTo>
                        <a:pt x="17" y="53"/>
                      </a:lnTo>
                      <a:close/>
                      <a:moveTo>
                        <a:pt x="8" y="50"/>
                      </a:moveTo>
                      <a:lnTo>
                        <a:pt x="8" y="12"/>
                      </a:lnTo>
                      <a:lnTo>
                        <a:pt x="16" y="10"/>
                      </a:lnTo>
                      <a:lnTo>
                        <a:pt x="16" y="53"/>
                      </a:lnTo>
                      <a:lnTo>
                        <a:pt x="8" y="50"/>
                      </a:lnTo>
                      <a:close/>
                      <a:moveTo>
                        <a:pt x="1" y="49"/>
                      </a:moveTo>
                      <a:lnTo>
                        <a:pt x="1" y="15"/>
                      </a:lnTo>
                      <a:lnTo>
                        <a:pt x="7" y="13"/>
                      </a:lnTo>
                      <a:lnTo>
                        <a:pt x="7" y="50"/>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5" name="Freeform 12">
                  <a:extLst>
                    <a:ext uri="{FF2B5EF4-FFF2-40B4-BE49-F238E27FC236}">
                      <a16:creationId xmlns:a16="http://schemas.microsoft.com/office/drawing/2014/main" id="{FC94EAF4-B0F5-4FF9-A9B1-95D9879DD58D}"/>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6" name="Freeform 13">
                  <a:extLst>
                    <a:ext uri="{FF2B5EF4-FFF2-40B4-BE49-F238E27FC236}">
                      <a16:creationId xmlns:a16="http://schemas.microsoft.com/office/drawing/2014/main" id="{3842A4C9-233A-416C-94D0-9A6C2556015A}"/>
                    </a:ext>
                  </a:extLst>
                </p:cNvPr>
                <p:cNvSpPr>
                  <a:spLocks noEditPoints="1"/>
                </p:cNvSpPr>
                <p:nvPr/>
              </p:nvSpPr>
              <p:spPr bwMode="auto">
                <a:xfrm>
                  <a:off x="2234"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8 w 29"/>
                    <a:gd name="T11" fmla="*/ 53 h 64"/>
                    <a:gd name="T12" fmla="*/ 18 w 29"/>
                    <a:gd name="T13" fmla="*/ 10 h 64"/>
                    <a:gd name="T14" fmla="*/ 27 w 29"/>
                    <a:gd name="T15" fmla="*/ 7 h 64"/>
                    <a:gd name="T16" fmla="*/ 27 w 29"/>
                    <a:gd name="T17" fmla="*/ 56 h 64"/>
                    <a:gd name="T18" fmla="*/ 18 w 29"/>
                    <a:gd name="T19" fmla="*/ 53 h 64"/>
                    <a:gd name="T20" fmla="*/ 9 w 29"/>
                    <a:gd name="T21" fmla="*/ 50 h 64"/>
                    <a:gd name="T22" fmla="*/ 9 w 29"/>
                    <a:gd name="T23" fmla="*/ 12 h 64"/>
                    <a:gd name="T24" fmla="*/ 16 w 29"/>
                    <a:gd name="T25" fmla="*/ 10 h 64"/>
                    <a:gd name="T26" fmla="*/ 16 w 29"/>
                    <a:gd name="T27" fmla="*/ 53 h 64"/>
                    <a:gd name="T28" fmla="*/ 9 w 29"/>
                    <a:gd name="T29" fmla="*/ 50 h 64"/>
                    <a:gd name="T30" fmla="*/ 2 w 29"/>
                    <a:gd name="T31" fmla="*/ 49 h 64"/>
                    <a:gd name="T32" fmla="*/ 2 w 29"/>
                    <a:gd name="T33" fmla="*/ 15 h 64"/>
                    <a:gd name="T34" fmla="*/ 7 w 29"/>
                    <a:gd name="T35" fmla="*/ 13 h 64"/>
                    <a:gd name="T36" fmla="*/ 7 w 29"/>
                    <a:gd name="T37" fmla="*/ 50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8" y="53"/>
                      </a:moveTo>
                      <a:lnTo>
                        <a:pt x="18" y="10"/>
                      </a:lnTo>
                      <a:lnTo>
                        <a:pt x="27" y="7"/>
                      </a:lnTo>
                      <a:lnTo>
                        <a:pt x="27" y="56"/>
                      </a:lnTo>
                      <a:lnTo>
                        <a:pt x="18" y="53"/>
                      </a:lnTo>
                      <a:close/>
                      <a:moveTo>
                        <a:pt x="9" y="50"/>
                      </a:moveTo>
                      <a:lnTo>
                        <a:pt x="9" y="12"/>
                      </a:lnTo>
                      <a:lnTo>
                        <a:pt x="16" y="10"/>
                      </a:lnTo>
                      <a:lnTo>
                        <a:pt x="16" y="53"/>
                      </a:lnTo>
                      <a:lnTo>
                        <a:pt x="9" y="50"/>
                      </a:lnTo>
                      <a:close/>
                      <a:moveTo>
                        <a:pt x="2" y="49"/>
                      </a:moveTo>
                      <a:lnTo>
                        <a:pt x="2" y="15"/>
                      </a:lnTo>
                      <a:lnTo>
                        <a:pt x="7" y="13"/>
                      </a:lnTo>
                      <a:lnTo>
                        <a:pt x="7" y="50"/>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7" name="Freeform 14">
                  <a:extLst>
                    <a:ext uri="{FF2B5EF4-FFF2-40B4-BE49-F238E27FC236}">
                      <a16:creationId xmlns:a16="http://schemas.microsoft.com/office/drawing/2014/main" id="{7EB29292-EDC4-457E-9E97-836F4BFEFF35}"/>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8" name="Freeform 15">
                  <a:extLst>
                    <a:ext uri="{FF2B5EF4-FFF2-40B4-BE49-F238E27FC236}">
                      <a16:creationId xmlns:a16="http://schemas.microsoft.com/office/drawing/2014/main" id="{D8321880-56BA-4164-85E4-6E805FA420C3}"/>
                    </a:ext>
                  </a:extLst>
                </p:cNvPr>
                <p:cNvSpPr>
                  <a:spLocks noEditPoints="1"/>
                </p:cNvSpPr>
                <p:nvPr/>
              </p:nvSpPr>
              <p:spPr bwMode="auto">
                <a:xfrm>
                  <a:off x="2192" y="2478"/>
                  <a:ext cx="29" cy="63"/>
                </a:xfrm>
                <a:custGeom>
                  <a:avLst/>
                  <a:gdLst>
                    <a:gd name="T0" fmla="*/ 17 w 29"/>
                    <a:gd name="T1" fmla="*/ 54 h 63"/>
                    <a:gd name="T2" fmla="*/ 17 w 29"/>
                    <a:gd name="T3" fmla="*/ 9 h 63"/>
                    <a:gd name="T4" fmla="*/ 24 w 29"/>
                    <a:gd name="T5" fmla="*/ 6 h 63"/>
                    <a:gd name="T6" fmla="*/ 24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4" y="6"/>
                      </a:lnTo>
                      <a:lnTo>
                        <a:pt x="24"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9" name="Freeform 16">
                  <a:extLst>
                    <a:ext uri="{FF2B5EF4-FFF2-40B4-BE49-F238E27FC236}">
                      <a16:creationId xmlns:a16="http://schemas.microsoft.com/office/drawing/2014/main" id="{7069F159-6535-4978-82FE-0037CC515140}"/>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0" name="Freeform 17">
                  <a:extLst>
                    <a:ext uri="{FF2B5EF4-FFF2-40B4-BE49-F238E27FC236}">
                      <a16:creationId xmlns:a16="http://schemas.microsoft.com/office/drawing/2014/main" id="{B3432BC0-168C-4EA3-944D-4F47804C471B}"/>
                    </a:ext>
                  </a:extLst>
                </p:cNvPr>
                <p:cNvSpPr>
                  <a:spLocks noEditPoints="1"/>
                </p:cNvSpPr>
                <p:nvPr/>
              </p:nvSpPr>
              <p:spPr bwMode="auto">
                <a:xfrm>
                  <a:off x="2099" y="2478"/>
                  <a:ext cx="29" cy="63"/>
                </a:xfrm>
                <a:custGeom>
                  <a:avLst/>
                  <a:gdLst>
                    <a:gd name="T0" fmla="*/ 0 w 29"/>
                    <a:gd name="T1" fmla="*/ 9 h 63"/>
                    <a:gd name="T2" fmla="*/ 0 w 29"/>
                    <a:gd name="T3" fmla="*/ 51 h 63"/>
                    <a:gd name="T4" fmla="*/ 29 w 29"/>
                    <a:gd name="T5" fmla="*/ 63 h 63"/>
                    <a:gd name="T6" fmla="*/ 29 w 29"/>
                    <a:gd name="T7" fmla="*/ 0 h 63"/>
                    <a:gd name="T8" fmla="*/ 0 w 29"/>
                    <a:gd name="T9" fmla="*/ 9 h 63"/>
                    <a:gd name="T10" fmla="*/ 18 w 29"/>
                    <a:gd name="T11" fmla="*/ 54 h 63"/>
                    <a:gd name="T12" fmla="*/ 18 w 29"/>
                    <a:gd name="T13" fmla="*/ 9 h 63"/>
                    <a:gd name="T14" fmla="*/ 26 w 29"/>
                    <a:gd name="T15" fmla="*/ 6 h 63"/>
                    <a:gd name="T16" fmla="*/ 26 w 29"/>
                    <a:gd name="T17" fmla="*/ 55 h 63"/>
                    <a:gd name="T18" fmla="*/ 18 w 29"/>
                    <a:gd name="T19" fmla="*/ 54 h 63"/>
                    <a:gd name="T20" fmla="*/ 9 w 29"/>
                    <a:gd name="T21" fmla="*/ 51 h 63"/>
                    <a:gd name="T22" fmla="*/ 9 w 29"/>
                    <a:gd name="T23" fmla="*/ 12 h 63"/>
                    <a:gd name="T24" fmla="*/ 15 w 29"/>
                    <a:gd name="T25" fmla="*/ 11 h 63"/>
                    <a:gd name="T26" fmla="*/ 15 w 29"/>
                    <a:gd name="T27" fmla="*/ 52 h 63"/>
                    <a:gd name="T28" fmla="*/ 9 w 29"/>
                    <a:gd name="T29" fmla="*/ 51 h 63"/>
                    <a:gd name="T30" fmla="*/ 1 w 29"/>
                    <a:gd name="T31" fmla="*/ 48 h 63"/>
                    <a:gd name="T32" fmla="*/ 1 w 29"/>
                    <a:gd name="T33" fmla="*/ 14 h 63"/>
                    <a:gd name="T34" fmla="*/ 6 w 29"/>
                    <a:gd name="T35" fmla="*/ 12 h 63"/>
                    <a:gd name="T36" fmla="*/ 6 w 29"/>
                    <a:gd name="T37" fmla="*/ 49 h 63"/>
                    <a:gd name="T38" fmla="*/ 1 w 29"/>
                    <a:gd name="T3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0" y="9"/>
                      </a:moveTo>
                      <a:lnTo>
                        <a:pt x="0" y="51"/>
                      </a:lnTo>
                      <a:lnTo>
                        <a:pt x="29" y="63"/>
                      </a:lnTo>
                      <a:lnTo>
                        <a:pt x="29" y="0"/>
                      </a:lnTo>
                      <a:lnTo>
                        <a:pt x="0" y="9"/>
                      </a:lnTo>
                      <a:close/>
                      <a:moveTo>
                        <a:pt x="18" y="54"/>
                      </a:moveTo>
                      <a:lnTo>
                        <a:pt x="18" y="9"/>
                      </a:lnTo>
                      <a:lnTo>
                        <a:pt x="26" y="6"/>
                      </a:lnTo>
                      <a:lnTo>
                        <a:pt x="26" y="55"/>
                      </a:lnTo>
                      <a:lnTo>
                        <a:pt x="18" y="54"/>
                      </a:lnTo>
                      <a:close/>
                      <a:moveTo>
                        <a:pt x="9" y="51"/>
                      </a:moveTo>
                      <a:lnTo>
                        <a:pt x="9" y="12"/>
                      </a:lnTo>
                      <a:lnTo>
                        <a:pt x="15" y="11"/>
                      </a:lnTo>
                      <a:lnTo>
                        <a:pt x="15" y="52"/>
                      </a:lnTo>
                      <a:lnTo>
                        <a:pt x="9" y="51"/>
                      </a:lnTo>
                      <a:close/>
                      <a:moveTo>
                        <a:pt x="1" y="48"/>
                      </a:moveTo>
                      <a:lnTo>
                        <a:pt x="1" y="14"/>
                      </a:lnTo>
                      <a:lnTo>
                        <a:pt x="6" y="12"/>
                      </a:lnTo>
                      <a:lnTo>
                        <a:pt x="6" y="49"/>
                      </a:lnTo>
                      <a:lnTo>
                        <a:pt x="1" y="48"/>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1" name="Freeform 18">
                  <a:extLst>
                    <a:ext uri="{FF2B5EF4-FFF2-40B4-BE49-F238E27FC236}">
                      <a16:creationId xmlns:a16="http://schemas.microsoft.com/office/drawing/2014/main" id="{4B40BE86-42DF-47BF-B99A-EECFD3509C1D}"/>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2" name="Freeform 19">
                  <a:extLst>
                    <a:ext uri="{FF2B5EF4-FFF2-40B4-BE49-F238E27FC236}">
                      <a16:creationId xmlns:a16="http://schemas.microsoft.com/office/drawing/2014/main" id="{BB77A107-E5B7-4189-A743-A0BF1A0CCF3D}"/>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3" name="Freeform 20">
                  <a:extLst>
                    <a:ext uri="{FF2B5EF4-FFF2-40B4-BE49-F238E27FC236}">
                      <a16:creationId xmlns:a16="http://schemas.microsoft.com/office/drawing/2014/main" id="{C1099CC8-2661-4E66-B14C-7CE743E56D61}"/>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4" name="Freeform 21">
                  <a:extLst>
                    <a:ext uri="{FF2B5EF4-FFF2-40B4-BE49-F238E27FC236}">
                      <a16:creationId xmlns:a16="http://schemas.microsoft.com/office/drawing/2014/main" id="{B74B10A1-97D3-457E-98C4-4A2178E2E382}"/>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5" name="Freeform 22">
                  <a:extLst>
                    <a:ext uri="{FF2B5EF4-FFF2-40B4-BE49-F238E27FC236}">
                      <a16:creationId xmlns:a16="http://schemas.microsoft.com/office/drawing/2014/main" id="{3CF0AA51-2C3D-4F5B-88D1-781A5C8179D4}"/>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6" name="Freeform 23">
                  <a:extLst>
                    <a:ext uri="{FF2B5EF4-FFF2-40B4-BE49-F238E27FC236}">
                      <a16:creationId xmlns:a16="http://schemas.microsoft.com/office/drawing/2014/main" id="{B2208049-3793-43CD-B790-4D3A3F28CE6C}"/>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7" name="Freeform 24">
                  <a:extLst>
                    <a:ext uri="{FF2B5EF4-FFF2-40B4-BE49-F238E27FC236}">
                      <a16:creationId xmlns:a16="http://schemas.microsoft.com/office/drawing/2014/main" id="{9A6C204E-CF4F-46DC-AD3F-851AA41C1968}"/>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8" name="Freeform 25">
                  <a:extLst>
                    <a:ext uri="{FF2B5EF4-FFF2-40B4-BE49-F238E27FC236}">
                      <a16:creationId xmlns:a16="http://schemas.microsoft.com/office/drawing/2014/main" id="{929C0EE8-DBDD-4818-9677-0FE48DF96FFF}"/>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9" name="Freeform 26">
                  <a:extLst>
                    <a:ext uri="{FF2B5EF4-FFF2-40B4-BE49-F238E27FC236}">
                      <a16:creationId xmlns:a16="http://schemas.microsoft.com/office/drawing/2014/main" id="{B658CEEF-BA14-4ACA-A27D-734E154D8D09}"/>
                    </a:ext>
                  </a:extLst>
                </p:cNvPr>
                <p:cNvSpPr>
                  <a:spLocks noEditPoints="1"/>
                </p:cNvSpPr>
                <p:nvPr/>
              </p:nvSpPr>
              <p:spPr bwMode="auto">
                <a:xfrm>
                  <a:off x="2283" y="2478"/>
                  <a:ext cx="29" cy="63"/>
                </a:xfrm>
                <a:custGeom>
                  <a:avLst/>
                  <a:gdLst>
                    <a:gd name="T0" fmla="*/ 17 w 29"/>
                    <a:gd name="T1" fmla="*/ 54 h 63"/>
                    <a:gd name="T2" fmla="*/ 17 w 29"/>
                    <a:gd name="T3" fmla="*/ 9 h 63"/>
                    <a:gd name="T4" fmla="*/ 25 w 29"/>
                    <a:gd name="T5" fmla="*/ 6 h 63"/>
                    <a:gd name="T6" fmla="*/ 25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5" y="6"/>
                      </a:lnTo>
                      <a:lnTo>
                        <a:pt x="25"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60" name="TextBox 59">
                <a:extLst>
                  <a:ext uri="{FF2B5EF4-FFF2-40B4-BE49-F238E27FC236}">
                    <a16:creationId xmlns:a16="http://schemas.microsoft.com/office/drawing/2014/main" id="{717DB3C7-1F93-4741-8B17-598CF2E60DCE}"/>
                  </a:ext>
                </a:extLst>
              </p:cNvPr>
              <p:cNvSpPr txBox="1"/>
              <p:nvPr/>
            </p:nvSpPr>
            <p:spPr>
              <a:xfrm>
                <a:off x="6291989" y="4218325"/>
                <a:ext cx="902491" cy="276999"/>
              </a:xfrm>
              <a:prstGeom prst="rect">
                <a:avLst/>
              </a:prstGeom>
              <a:noFill/>
            </p:spPr>
            <p:txBody>
              <a:bodyPr wrap="none" lIns="0" tIns="0" rIns="0" bIns="0" rtlCol="0">
                <a:spAutoFit/>
              </a:bodyPr>
              <a:lstStyle/>
              <a:p>
                <a:pPr algn="ctr"/>
                <a:r>
                  <a:rPr lang="en-US" sz="900"/>
                  <a:t>Azure Kubernetes</a:t>
                </a:r>
              </a:p>
              <a:p>
                <a:pPr algn="ctr"/>
                <a:r>
                  <a:rPr lang="en-US" sz="900"/>
                  <a:t>Services</a:t>
                </a:r>
              </a:p>
            </p:txBody>
          </p:sp>
        </p:grpSp>
        <p:grpSp>
          <p:nvGrpSpPr>
            <p:cNvPr id="143" name="Group 142">
              <a:extLst>
                <a:ext uri="{FF2B5EF4-FFF2-40B4-BE49-F238E27FC236}">
                  <a16:creationId xmlns:a16="http://schemas.microsoft.com/office/drawing/2014/main" id="{06F80AC4-0647-448D-8EF9-854B2ED5F165}"/>
                </a:ext>
              </a:extLst>
            </p:cNvPr>
            <p:cNvGrpSpPr/>
            <p:nvPr/>
          </p:nvGrpSpPr>
          <p:grpSpPr>
            <a:xfrm>
              <a:off x="7914763" y="1599416"/>
              <a:ext cx="902491" cy="3102166"/>
              <a:chOff x="8705001" y="1393158"/>
              <a:chExt cx="902491" cy="3102166"/>
            </a:xfrm>
          </p:grpSpPr>
          <p:grpSp>
            <p:nvGrpSpPr>
              <p:cNvPr id="23" name="Group 22">
                <a:extLst>
                  <a:ext uri="{FF2B5EF4-FFF2-40B4-BE49-F238E27FC236}">
                    <a16:creationId xmlns:a16="http://schemas.microsoft.com/office/drawing/2014/main" id="{6D32A26A-8D48-441A-888E-B944340FF698}"/>
                  </a:ext>
                </a:extLst>
              </p:cNvPr>
              <p:cNvGrpSpPr/>
              <p:nvPr/>
            </p:nvGrpSpPr>
            <p:grpSpPr>
              <a:xfrm>
                <a:off x="8741553" y="1393158"/>
                <a:ext cx="829386" cy="797867"/>
                <a:chOff x="6976259" y="2984299"/>
                <a:chExt cx="1242711" cy="1195483"/>
              </a:xfrm>
            </p:grpSpPr>
            <p:pic>
              <p:nvPicPr>
                <p:cNvPr id="24" name="Graphic 23">
                  <a:extLst>
                    <a:ext uri="{FF2B5EF4-FFF2-40B4-BE49-F238E27FC236}">
                      <a16:creationId xmlns:a16="http://schemas.microsoft.com/office/drawing/2014/main" id="{08EB6484-017C-4BEC-B935-F23FFDF456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37037" y="2984299"/>
                  <a:ext cx="721156" cy="721156"/>
                </a:xfrm>
                <a:prstGeom prst="rect">
                  <a:avLst/>
                </a:prstGeom>
              </p:spPr>
            </p:pic>
            <p:sp>
              <p:nvSpPr>
                <p:cNvPr id="25" name="TextBox 24">
                  <a:extLst>
                    <a:ext uri="{FF2B5EF4-FFF2-40B4-BE49-F238E27FC236}">
                      <a16:creationId xmlns:a16="http://schemas.microsoft.com/office/drawing/2014/main" id="{9E29AD98-D6AB-49C0-A9F4-938AF2F421C5}"/>
                    </a:ext>
                  </a:extLst>
                </p:cNvPr>
                <p:cNvSpPr txBox="1"/>
                <p:nvPr/>
              </p:nvSpPr>
              <p:spPr>
                <a:xfrm>
                  <a:off x="6976259" y="3764741"/>
                  <a:ext cx="1242711" cy="415041"/>
                </a:xfrm>
                <a:prstGeom prst="rect">
                  <a:avLst/>
                </a:prstGeom>
                <a:noFill/>
              </p:spPr>
              <p:txBody>
                <a:bodyPr wrap="square" lIns="0" tIns="0" rIns="0" bIns="0" rtlCol="0">
                  <a:spAutoFit/>
                </a:bodyPr>
                <a:lstStyle/>
                <a:p>
                  <a:pPr algn="ctr"/>
                  <a:r>
                    <a:rPr lang="en-US" sz="900"/>
                    <a:t>Azure Database </a:t>
                  </a:r>
                  <a:br>
                    <a:rPr lang="en-US" sz="900"/>
                  </a:br>
                  <a:r>
                    <a:rPr lang="en-US" sz="900"/>
                    <a:t>for PostgreSQL </a:t>
                  </a:r>
                </a:p>
              </p:txBody>
            </p:sp>
          </p:grpSp>
          <p:cxnSp>
            <p:nvCxnSpPr>
              <p:cNvPr id="32" name="Straight Arrow Connector 31">
                <a:extLst>
                  <a:ext uri="{FF2B5EF4-FFF2-40B4-BE49-F238E27FC236}">
                    <a16:creationId xmlns:a16="http://schemas.microsoft.com/office/drawing/2014/main" id="{652AC068-6A5E-4BB3-84B4-F5AFE99EB6A3}"/>
                  </a:ext>
                </a:extLst>
              </p:cNvPr>
              <p:cNvCxnSpPr/>
              <p:nvPr/>
            </p:nvCxnSpPr>
            <p:spPr>
              <a:xfrm flipV="1">
                <a:off x="9156246" y="2245645"/>
                <a:ext cx="0" cy="244109"/>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89772E-EDE8-4503-96CA-181F786B45C0}"/>
                  </a:ext>
                </a:extLst>
              </p:cNvPr>
              <p:cNvCxnSpPr/>
              <p:nvPr/>
            </p:nvCxnSpPr>
            <p:spPr>
              <a:xfrm flipV="1">
                <a:off x="9156246" y="3294347"/>
                <a:ext cx="0" cy="183082"/>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grpSp>
            <p:nvGrpSpPr>
              <p:cNvPr id="88" name="Group 5">
                <a:extLst>
                  <a:ext uri="{FF2B5EF4-FFF2-40B4-BE49-F238E27FC236}">
                    <a16:creationId xmlns:a16="http://schemas.microsoft.com/office/drawing/2014/main" id="{140EF914-FAF9-43FD-9135-893D90EAE47A}"/>
                  </a:ext>
                </a:extLst>
              </p:cNvPr>
              <p:cNvGrpSpPr>
                <a:grpSpLocks noChangeAspect="1"/>
              </p:cNvGrpSpPr>
              <p:nvPr/>
            </p:nvGrpSpPr>
            <p:grpSpPr bwMode="auto">
              <a:xfrm>
                <a:off x="8864598" y="3757051"/>
                <a:ext cx="583297" cy="428499"/>
                <a:chOff x="2099" y="2414"/>
                <a:chExt cx="260" cy="191"/>
              </a:xfrm>
            </p:grpSpPr>
            <p:sp>
              <p:nvSpPr>
                <p:cNvPr id="90" name="AutoShape 4">
                  <a:extLst>
                    <a:ext uri="{FF2B5EF4-FFF2-40B4-BE49-F238E27FC236}">
                      <a16:creationId xmlns:a16="http://schemas.microsoft.com/office/drawing/2014/main" id="{9DA4BAA5-28A8-446C-95B2-FF032224788F}"/>
                    </a:ext>
                  </a:extLst>
                </p:cNvPr>
                <p:cNvSpPr>
                  <a:spLocks noChangeAspect="1" noChangeArrowheads="1" noTextEdit="1"/>
                </p:cNvSpPr>
                <p:nvPr/>
              </p:nvSpPr>
              <p:spPr bwMode="auto">
                <a:xfrm>
                  <a:off x="2099" y="2416"/>
                  <a:ext cx="260"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91" name="Freeform 6">
                  <a:extLst>
                    <a:ext uri="{FF2B5EF4-FFF2-40B4-BE49-F238E27FC236}">
                      <a16:creationId xmlns:a16="http://schemas.microsoft.com/office/drawing/2014/main" id="{787774D3-7042-4042-96BF-B2ED7B467245}"/>
                    </a:ext>
                  </a:extLst>
                </p:cNvPr>
                <p:cNvSpPr>
                  <a:spLocks noEditPoints="1"/>
                </p:cNvSpPr>
                <p:nvPr/>
              </p:nvSpPr>
              <p:spPr bwMode="auto">
                <a:xfrm>
                  <a:off x="2234"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8 w 29"/>
                    <a:gd name="T11" fmla="*/ 54 h 64"/>
                    <a:gd name="T12" fmla="*/ 18 w 29"/>
                    <a:gd name="T13" fmla="*/ 11 h 64"/>
                    <a:gd name="T14" fmla="*/ 27 w 29"/>
                    <a:gd name="T15" fmla="*/ 8 h 64"/>
                    <a:gd name="T16" fmla="*/ 27 w 29"/>
                    <a:gd name="T17" fmla="*/ 57 h 64"/>
                    <a:gd name="T18" fmla="*/ 18 w 29"/>
                    <a:gd name="T19" fmla="*/ 54 h 64"/>
                    <a:gd name="T20" fmla="*/ 9 w 29"/>
                    <a:gd name="T21" fmla="*/ 51 h 64"/>
                    <a:gd name="T22" fmla="*/ 9 w 29"/>
                    <a:gd name="T23" fmla="*/ 12 h 64"/>
                    <a:gd name="T24" fmla="*/ 16 w 29"/>
                    <a:gd name="T25" fmla="*/ 11 h 64"/>
                    <a:gd name="T26" fmla="*/ 16 w 29"/>
                    <a:gd name="T27" fmla="*/ 54 h 64"/>
                    <a:gd name="T28" fmla="*/ 9 w 29"/>
                    <a:gd name="T29" fmla="*/ 51 h 64"/>
                    <a:gd name="T30" fmla="*/ 2 w 29"/>
                    <a:gd name="T31" fmla="*/ 49 h 64"/>
                    <a:gd name="T32" fmla="*/ 2 w 29"/>
                    <a:gd name="T33" fmla="*/ 15 h 64"/>
                    <a:gd name="T34" fmla="*/ 7 w 29"/>
                    <a:gd name="T35" fmla="*/ 14 h 64"/>
                    <a:gd name="T36" fmla="*/ 7 w 29"/>
                    <a:gd name="T37" fmla="*/ 51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8" y="54"/>
                      </a:moveTo>
                      <a:lnTo>
                        <a:pt x="18" y="11"/>
                      </a:lnTo>
                      <a:lnTo>
                        <a:pt x="27" y="8"/>
                      </a:lnTo>
                      <a:lnTo>
                        <a:pt x="27" y="57"/>
                      </a:lnTo>
                      <a:lnTo>
                        <a:pt x="18" y="54"/>
                      </a:lnTo>
                      <a:close/>
                      <a:moveTo>
                        <a:pt x="9" y="51"/>
                      </a:moveTo>
                      <a:lnTo>
                        <a:pt x="9" y="12"/>
                      </a:lnTo>
                      <a:lnTo>
                        <a:pt x="16" y="11"/>
                      </a:lnTo>
                      <a:lnTo>
                        <a:pt x="16" y="54"/>
                      </a:lnTo>
                      <a:lnTo>
                        <a:pt x="9" y="51"/>
                      </a:lnTo>
                      <a:close/>
                      <a:moveTo>
                        <a:pt x="2" y="49"/>
                      </a:moveTo>
                      <a:lnTo>
                        <a:pt x="2" y="15"/>
                      </a:lnTo>
                      <a:lnTo>
                        <a:pt x="7" y="14"/>
                      </a:lnTo>
                      <a:lnTo>
                        <a:pt x="7" y="51"/>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92" name="Freeform 7">
                  <a:extLst>
                    <a:ext uri="{FF2B5EF4-FFF2-40B4-BE49-F238E27FC236}">
                      <a16:creationId xmlns:a16="http://schemas.microsoft.com/office/drawing/2014/main" id="{8382BA21-7502-492F-B66C-F8E864A54BA5}"/>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93" name="Freeform 8">
                  <a:extLst>
                    <a:ext uri="{FF2B5EF4-FFF2-40B4-BE49-F238E27FC236}">
                      <a16:creationId xmlns:a16="http://schemas.microsoft.com/office/drawing/2014/main" id="{519BB38D-F7C4-4769-976C-FD7D394C6DFB}"/>
                    </a:ext>
                  </a:extLst>
                </p:cNvPr>
                <p:cNvSpPr>
                  <a:spLocks noEditPoints="1"/>
                </p:cNvSpPr>
                <p:nvPr/>
              </p:nvSpPr>
              <p:spPr bwMode="auto">
                <a:xfrm>
                  <a:off x="2142"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7 w 29"/>
                    <a:gd name="T11" fmla="*/ 54 h 64"/>
                    <a:gd name="T12" fmla="*/ 17 w 29"/>
                    <a:gd name="T13" fmla="*/ 11 h 64"/>
                    <a:gd name="T14" fmla="*/ 26 w 29"/>
                    <a:gd name="T15" fmla="*/ 8 h 64"/>
                    <a:gd name="T16" fmla="*/ 26 w 29"/>
                    <a:gd name="T17" fmla="*/ 57 h 64"/>
                    <a:gd name="T18" fmla="*/ 17 w 29"/>
                    <a:gd name="T19" fmla="*/ 54 h 64"/>
                    <a:gd name="T20" fmla="*/ 8 w 29"/>
                    <a:gd name="T21" fmla="*/ 51 h 64"/>
                    <a:gd name="T22" fmla="*/ 8 w 29"/>
                    <a:gd name="T23" fmla="*/ 12 h 64"/>
                    <a:gd name="T24" fmla="*/ 16 w 29"/>
                    <a:gd name="T25" fmla="*/ 11 h 64"/>
                    <a:gd name="T26" fmla="*/ 16 w 29"/>
                    <a:gd name="T27" fmla="*/ 54 h 64"/>
                    <a:gd name="T28" fmla="*/ 8 w 29"/>
                    <a:gd name="T29" fmla="*/ 51 h 64"/>
                    <a:gd name="T30" fmla="*/ 1 w 29"/>
                    <a:gd name="T31" fmla="*/ 49 h 64"/>
                    <a:gd name="T32" fmla="*/ 1 w 29"/>
                    <a:gd name="T33" fmla="*/ 15 h 64"/>
                    <a:gd name="T34" fmla="*/ 7 w 29"/>
                    <a:gd name="T35" fmla="*/ 14 h 64"/>
                    <a:gd name="T36" fmla="*/ 7 w 29"/>
                    <a:gd name="T37" fmla="*/ 51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7" y="54"/>
                      </a:moveTo>
                      <a:lnTo>
                        <a:pt x="17" y="11"/>
                      </a:lnTo>
                      <a:lnTo>
                        <a:pt x="26" y="8"/>
                      </a:lnTo>
                      <a:lnTo>
                        <a:pt x="26" y="57"/>
                      </a:lnTo>
                      <a:lnTo>
                        <a:pt x="17" y="54"/>
                      </a:lnTo>
                      <a:close/>
                      <a:moveTo>
                        <a:pt x="8" y="51"/>
                      </a:moveTo>
                      <a:lnTo>
                        <a:pt x="8" y="12"/>
                      </a:lnTo>
                      <a:lnTo>
                        <a:pt x="16" y="11"/>
                      </a:lnTo>
                      <a:lnTo>
                        <a:pt x="16" y="54"/>
                      </a:lnTo>
                      <a:lnTo>
                        <a:pt x="8" y="51"/>
                      </a:lnTo>
                      <a:close/>
                      <a:moveTo>
                        <a:pt x="1" y="49"/>
                      </a:moveTo>
                      <a:lnTo>
                        <a:pt x="1" y="15"/>
                      </a:lnTo>
                      <a:lnTo>
                        <a:pt x="7" y="14"/>
                      </a:lnTo>
                      <a:lnTo>
                        <a:pt x="7" y="51"/>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94" name="Freeform 9">
                  <a:extLst>
                    <a:ext uri="{FF2B5EF4-FFF2-40B4-BE49-F238E27FC236}">
                      <a16:creationId xmlns:a16="http://schemas.microsoft.com/office/drawing/2014/main" id="{A3820C10-73DA-4B9C-9280-F9706E76BE21}"/>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95" name="Freeform 10">
                  <a:extLst>
                    <a:ext uri="{FF2B5EF4-FFF2-40B4-BE49-F238E27FC236}">
                      <a16:creationId xmlns:a16="http://schemas.microsoft.com/office/drawing/2014/main" id="{0C127D6E-7FF2-4BDC-9F3F-F4720A968162}"/>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96" name="Freeform 11">
                  <a:extLst>
                    <a:ext uri="{FF2B5EF4-FFF2-40B4-BE49-F238E27FC236}">
                      <a16:creationId xmlns:a16="http://schemas.microsoft.com/office/drawing/2014/main" id="{2588F980-E249-4649-A284-72546710009C}"/>
                    </a:ext>
                  </a:extLst>
                </p:cNvPr>
                <p:cNvSpPr>
                  <a:spLocks noEditPoints="1"/>
                </p:cNvSpPr>
                <p:nvPr/>
              </p:nvSpPr>
              <p:spPr bwMode="auto">
                <a:xfrm>
                  <a:off x="2142"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7 w 29"/>
                    <a:gd name="T11" fmla="*/ 53 h 64"/>
                    <a:gd name="T12" fmla="*/ 17 w 29"/>
                    <a:gd name="T13" fmla="*/ 10 h 64"/>
                    <a:gd name="T14" fmla="*/ 26 w 29"/>
                    <a:gd name="T15" fmla="*/ 7 h 64"/>
                    <a:gd name="T16" fmla="*/ 26 w 29"/>
                    <a:gd name="T17" fmla="*/ 56 h 64"/>
                    <a:gd name="T18" fmla="*/ 17 w 29"/>
                    <a:gd name="T19" fmla="*/ 53 h 64"/>
                    <a:gd name="T20" fmla="*/ 8 w 29"/>
                    <a:gd name="T21" fmla="*/ 50 h 64"/>
                    <a:gd name="T22" fmla="*/ 8 w 29"/>
                    <a:gd name="T23" fmla="*/ 12 h 64"/>
                    <a:gd name="T24" fmla="*/ 16 w 29"/>
                    <a:gd name="T25" fmla="*/ 10 h 64"/>
                    <a:gd name="T26" fmla="*/ 16 w 29"/>
                    <a:gd name="T27" fmla="*/ 53 h 64"/>
                    <a:gd name="T28" fmla="*/ 8 w 29"/>
                    <a:gd name="T29" fmla="*/ 50 h 64"/>
                    <a:gd name="T30" fmla="*/ 1 w 29"/>
                    <a:gd name="T31" fmla="*/ 49 h 64"/>
                    <a:gd name="T32" fmla="*/ 1 w 29"/>
                    <a:gd name="T33" fmla="*/ 15 h 64"/>
                    <a:gd name="T34" fmla="*/ 7 w 29"/>
                    <a:gd name="T35" fmla="*/ 13 h 64"/>
                    <a:gd name="T36" fmla="*/ 7 w 29"/>
                    <a:gd name="T37" fmla="*/ 50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7" y="53"/>
                      </a:moveTo>
                      <a:lnTo>
                        <a:pt x="17" y="10"/>
                      </a:lnTo>
                      <a:lnTo>
                        <a:pt x="26" y="7"/>
                      </a:lnTo>
                      <a:lnTo>
                        <a:pt x="26" y="56"/>
                      </a:lnTo>
                      <a:lnTo>
                        <a:pt x="17" y="53"/>
                      </a:lnTo>
                      <a:close/>
                      <a:moveTo>
                        <a:pt x="8" y="50"/>
                      </a:moveTo>
                      <a:lnTo>
                        <a:pt x="8" y="12"/>
                      </a:lnTo>
                      <a:lnTo>
                        <a:pt x="16" y="10"/>
                      </a:lnTo>
                      <a:lnTo>
                        <a:pt x="16" y="53"/>
                      </a:lnTo>
                      <a:lnTo>
                        <a:pt x="8" y="50"/>
                      </a:lnTo>
                      <a:close/>
                      <a:moveTo>
                        <a:pt x="1" y="49"/>
                      </a:moveTo>
                      <a:lnTo>
                        <a:pt x="1" y="15"/>
                      </a:lnTo>
                      <a:lnTo>
                        <a:pt x="7" y="13"/>
                      </a:lnTo>
                      <a:lnTo>
                        <a:pt x="7" y="50"/>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97" name="Freeform 12">
                  <a:extLst>
                    <a:ext uri="{FF2B5EF4-FFF2-40B4-BE49-F238E27FC236}">
                      <a16:creationId xmlns:a16="http://schemas.microsoft.com/office/drawing/2014/main" id="{2761956A-C04B-4DE2-86EA-47F6EF302821}"/>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98" name="Freeform 13">
                  <a:extLst>
                    <a:ext uri="{FF2B5EF4-FFF2-40B4-BE49-F238E27FC236}">
                      <a16:creationId xmlns:a16="http://schemas.microsoft.com/office/drawing/2014/main" id="{93ABCEFD-51FA-4E99-92FB-2A1145040842}"/>
                    </a:ext>
                  </a:extLst>
                </p:cNvPr>
                <p:cNvSpPr>
                  <a:spLocks noEditPoints="1"/>
                </p:cNvSpPr>
                <p:nvPr/>
              </p:nvSpPr>
              <p:spPr bwMode="auto">
                <a:xfrm>
                  <a:off x="2234"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8 w 29"/>
                    <a:gd name="T11" fmla="*/ 53 h 64"/>
                    <a:gd name="T12" fmla="*/ 18 w 29"/>
                    <a:gd name="T13" fmla="*/ 10 h 64"/>
                    <a:gd name="T14" fmla="*/ 27 w 29"/>
                    <a:gd name="T15" fmla="*/ 7 h 64"/>
                    <a:gd name="T16" fmla="*/ 27 w 29"/>
                    <a:gd name="T17" fmla="*/ 56 h 64"/>
                    <a:gd name="T18" fmla="*/ 18 w 29"/>
                    <a:gd name="T19" fmla="*/ 53 h 64"/>
                    <a:gd name="T20" fmla="*/ 9 w 29"/>
                    <a:gd name="T21" fmla="*/ 50 h 64"/>
                    <a:gd name="T22" fmla="*/ 9 w 29"/>
                    <a:gd name="T23" fmla="*/ 12 h 64"/>
                    <a:gd name="T24" fmla="*/ 16 w 29"/>
                    <a:gd name="T25" fmla="*/ 10 h 64"/>
                    <a:gd name="T26" fmla="*/ 16 w 29"/>
                    <a:gd name="T27" fmla="*/ 53 h 64"/>
                    <a:gd name="T28" fmla="*/ 9 w 29"/>
                    <a:gd name="T29" fmla="*/ 50 h 64"/>
                    <a:gd name="T30" fmla="*/ 2 w 29"/>
                    <a:gd name="T31" fmla="*/ 49 h 64"/>
                    <a:gd name="T32" fmla="*/ 2 w 29"/>
                    <a:gd name="T33" fmla="*/ 15 h 64"/>
                    <a:gd name="T34" fmla="*/ 7 w 29"/>
                    <a:gd name="T35" fmla="*/ 13 h 64"/>
                    <a:gd name="T36" fmla="*/ 7 w 29"/>
                    <a:gd name="T37" fmla="*/ 50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8" y="53"/>
                      </a:moveTo>
                      <a:lnTo>
                        <a:pt x="18" y="10"/>
                      </a:lnTo>
                      <a:lnTo>
                        <a:pt x="27" y="7"/>
                      </a:lnTo>
                      <a:lnTo>
                        <a:pt x="27" y="56"/>
                      </a:lnTo>
                      <a:lnTo>
                        <a:pt x="18" y="53"/>
                      </a:lnTo>
                      <a:close/>
                      <a:moveTo>
                        <a:pt x="9" y="50"/>
                      </a:moveTo>
                      <a:lnTo>
                        <a:pt x="9" y="12"/>
                      </a:lnTo>
                      <a:lnTo>
                        <a:pt x="16" y="10"/>
                      </a:lnTo>
                      <a:lnTo>
                        <a:pt x="16" y="53"/>
                      </a:lnTo>
                      <a:lnTo>
                        <a:pt x="9" y="50"/>
                      </a:lnTo>
                      <a:close/>
                      <a:moveTo>
                        <a:pt x="2" y="49"/>
                      </a:moveTo>
                      <a:lnTo>
                        <a:pt x="2" y="15"/>
                      </a:lnTo>
                      <a:lnTo>
                        <a:pt x="7" y="13"/>
                      </a:lnTo>
                      <a:lnTo>
                        <a:pt x="7" y="50"/>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99" name="Freeform 14">
                  <a:extLst>
                    <a:ext uri="{FF2B5EF4-FFF2-40B4-BE49-F238E27FC236}">
                      <a16:creationId xmlns:a16="http://schemas.microsoft.com/office/drawing/2014/main" id="{C82DD658-1F8F-437F-9B4A-F815689DD42C}"/>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00" name="Freeform 15">
                  <a:extLst>
                    <a:ext uri="{FF2B5EF4-FFF2-40B4-BE49-F238E27FC236}">
                      <a16:creationId xmlns:a16="http://schemas.microsoft.com/office/drawing/2014/main" id="{16BA5E64-2E62-4A4C-BE6B-FC5082678DEB}"/>
                    </a:ext>
                  </a:extLst>
                </p:cNvPr>
                <p:cNvSpPr>
                  <a:spLocks noEditPoints="1"/>
                </p:cNvSpPr>
                <p:nvPr/>
              </p:nvSpPr>
              <p:spPr bwMode="auto">
                <a:xfrm>
                  <a:off x="2192" y="2478"/>
                  <a:ext cx="29" cy="63"/>
                </a:xfrm>
                <a:custGeom>
                  <a:avLst/>
                  <a:gdLst>
                    <a:gd name="T0" fmla="*/ 17 w 29"/>
                    <a:gd name="T1" fmla="*/ 54 h 63"/>
                    <a:gd name="T2" fmla="*/ 17 w 29"/>
                    <a:gd name="T3" fmla="*/ 9 h 63"/>
                    <a:gd name="T4" fmla="*/ 24 w 29"/>
                    <a:gd name="T5" fmla="*/ 6 h 63"/>
                    <a:gd name="T6" fmla="*/ 24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4" y="6"/>
                      </a:lnTo>
                      <a:lnTo>
                        <a:pt x="24"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01" name="Freeform 16">
                  <a:extLst>
                    <a:ext uri="{FF2B5EF4-FFF2-40B4-BE49-F238E27FC236}">
                      <a16:creationId xmlns:a16="http://schemas.microsoft.com/office/drawing/2014/main" id="{E96DE4B6-031F-4D90-8E0A-FDF290863E32}"/>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02" name="Freeform 17">
                  <a:extLst>
                    <a:ext uri="{FF2B5EF4-FFF2-40B4-BE49-F238E27FC236}">
                      <a16:creationId xmlns:a16="http://schemas.microsoft.com/office/drawing/2014/main" id="{8ED6209D-E400-4515-B0AE-80581832E47E}"/>
                    </a:ext>
                  </a:extLst>
                </p:cNvPr>
                <p:cNvSpPr>
                  <a:spLocks noEditPoints="1"/>
                </p:cNvSpPr>
                <p:nvPr/>
              </p:nvSpPr>
              <p:spPr bwMode="auto">
                <a:xfrm>
                  <a:off x="2099" y="2478"/>
                  <a:ext cx="29" cy="63"/>
                </a:xfrm>
                <a:custGeom>
                  <a:avLst/>
                  <a:gdLst>
                    <a:gd name="T0" fmla="*/ 0 w 29"/>
                    <a:gd name="T1" fmla="*/ 9 h 63"/>
                    <a:gd name="T2" fmla="*/ 0 w 29"/>
                    <a:gd name="T3" fmla="*/ 51 h 63"/>
                    <a:gd name="T4" fmla="*/ 29 w 29"/>
                    <a:gd name="T5" fmla="*/ 63 h 63"/>
                    <a:gd name="T6" fmla="*/ 29 w 29"/>
                    <a:gd name="T7" fmla="*/ 0 h 63"/>
                    <a:gd name="T8" fmla="*/ 0 w 29"/>
                    <a:gd name="T9" fmla="*/ 9 h 63"/>
                    <a:gd name="T10" fmla="*/ 18 w 29"/>
                    <a:gd name="T11" fmla="*/ 54 h 63"/>
                    <a:gd name="T12" fmla="*/ 18 w 29"/>
                    <a:gd name="T13" fmla="*/ 9 h 63"/>
                    <a:gd name="T14" fmla="*/ 26 w 29"/>
                    <a:gd name="T15" fmla="*/ 6 h 63"/>
                    <a:gd name="T16" fmla="*/ 26 w 29"/>
                    <a:gd name="T17" fmla="*/ 55 h 63"/>
                    <a:gd name="T18" fmla="*/ 18 w 29"/>
                    <a:gd name="T19" fmla="*/ 54 h 63"/>
                    <a:gd name="T20" fmla="*/ 9 w 29"/>
                    <a:gd name="T21" fmla="*/ 51 h 63"/>
                    <a:gd name="T22" fmla="*/ 9 w 29"/>
                    <a:gd name="T23" fmla="*/ 12 h 63"/>
                    <a:gd name="T24" fmla="*/ 15 w 29"/>
                    <a:gd name="T25" fmla="*/ 11 h 63"/>
                    <a:gd name="T26" fmla="*/ 15 w 29"/>
                    <a:gd name="T27" fmla="*/ 52 h 63"/>
                    <a:gd name="T28" fmla="*/ 9 w 29"/>
                    <a:gd name="T29" fmla="*/ 51 h 63"/>
                    <a:gd name="T30" fmla="*/ 1 w 29"/>
                    <a:gd name="T31" fmla="*/ 48 h 63"/>
                    <a:gd name="T32" fmla="*/ 1 w 29"/>
                    <a:gd name="T33" fmla="*/ 14 h 63"/>
                    <a:gd name="T34" fmla="*/ 6 w 29"/>
                    <a:gd name="T35" fmla="*/ 12 h 63"/>
                    <a:gd name="T36" fmla="*/ 6 w 29"/>
                    <a:gd name="T37" fmla="*/ 49 h 63"/>
                    <a:gd name="T38" fmla="*/ 1 w 29"/>
                    <a:gd name="T3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0" y="9"/>
                      </a:moveTo>
                      <a:lnTo>
                        <a:pt x="0" y="51"/>
                      </a:lnTo>
                      <a:lnTo>
                        <a:pt x="29" y="63"/>
                      </a:lnTo>
                      <a:lnTo>
                        <a:pt x="29" y="0"/>
                      </a:lnTo>
                      <a:lnTo>
                        <a:pt x="0" y="9"/>
                      </a:lnTo>
                      <a:close/>
                      <a:moveTo>
                        <a:pt x="18" y="54"/>
                      </a:moveTo>
                      <a:lnTo>
                        <a:pt x="18" y="9"/>
                      </a:lnTo>
                      <a:lnTo>
                        <a:pt x="26" y="6"/>
                      </a:lnTo>
                      <a:lnTo>
                        <a:pt x="26" y="55"/>
                      </a:lnTo>
                      <a:lnTo>
                        <a:pt x="18" y="54"/>
                      </a:lnTo>
                      <a:close/>
                      <a:moveTo>
                        <a:pt x="9" y="51"/>
                      </a:moveTo>
                      <a:lnTo>
                        <a:pt x="9" y="12"/>
                      </a:lnTo>
                      <a:lnTo>
                        <a:pt x="15" y="11"/>
                      </a:lnTo>
                      <a:lnTo>
                        <a:pt x="15" y="52"/>
                      </a:lnTo>
                      <a:lnTo>
                        <a:pt x="9" y="51"/>
                      </a:lnTo>
                      <a:close/>
                      <a:moveTo>
                        <a:pt x="1" y="48"/>
                      </a:moveTo>
                      <a:lnTo>
                        <a:pt x="1" y="14"/>
                      </a:lnTo>
                      <a:lnTo>
                        <a:pt x="6" y="12"/>
                      </a:lnTo>
                      <a:lnTo>
                        <a:pt x="6" y="49"/>
                      </a:lnTo>
                      <a:lnTo>
                        <a:pt x="1" y="48"/>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03" name="Freeform 18">
                  <a:extLst>
                    <a:ext uri="{FF2B5EF4-FFF2-40B4-BE49-F238E27FC236}">
                      <a16:creationId xmlns:a16="http://schemas.microsoft.com/office/drawing/2014/main" id="{AA341A35-664B-4227-9AAB-D62C1936689E}"/>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04" name="Freeform 19">
                  <a:extLst>
                    <a:ext uri="{FF2B5EF4-FFF2-40B4-BE49-F238E27FC236}">
                      <a16:creationId xmlns:a16="http://schemas.microsoft.com/office/drawing/2014/main" id="{41141764-730C-48A6-AD4F-D73D3BAB6189}"/>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05" name="Freeform 20">
                  <a:extLst>
                    <a:ext uri="{FF2B5EF4-FFF2-40B4-BE49-F238E27FC236}">
                      <a16:creationId xmlns:a16="http://schemas.microsoft.com/office/drawing/2014/main" id="{C936AC10-BCE0-4366-A339-97642FE17BE1}"/>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06" name="Freeform 21">
                  <a:extLst>
                    <a:ext uri="{FF2B5EF4-FFF2-40B4-BE49-F238E27FC236}">
                      <a16:creationId xmlns:a16="http://schemas.microsoft.com/office/drawing/2014/main" id="{211E7796-E698-4E86-954D-158EBDA39D21}"/>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07" name="Freeform 22">
                  <a:extLst>
                    <a:ext uri="{FF2B5EF4-FFF2-40B4-BE49-F238E27FC236}">
                      <a16:creationId xmlns:a16="http://schemas.microsoft.com/office/drawing/2014/main" id="{80BCEBEE-79A0-4496-86E5-D0776E6C9C9F}"/>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08" name="Freeform 23">
                  <a:extLst>
                    <a:ext uri="{FF2B5EF4-FFF2-40B4-BE49-F238E27FC236}">
                      <a16:creationId xmlns:a16="http://schemas.microsoft.com/office/drawing/2014/main" id="{481565E8-6BDC-4E19-A6E4-D4664763E136}"/>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09" name="Freeform 24">
                  <a:extLst>
                    <a:ext uri="{FF2B5EF4-FFF2-40B4-BE49-F238E27FC236}">
                      <a16:creationId xmlns:a16="http://schemas.microsoft.com/office/drawing/2014/main" id="{71C65514-7D6E-4CC2-9008-5DC4F638BC64}"/>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10" name="Freeform 25">
                  <a:extLst>
                    <a:ext uri="{FF2B5EF4-FFF2-40B4-BE49-F238E27FC236}">
                      <a16:creationId xmlns:a16="http://schemas.microsoft.com/office/drawing/2014/main" id="{091A71CC-E20D-482D-B35A-EC7AEA3ACE9D}"/>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11" name="Freeform 26">
                  <a:extLst>
                    <a:ext uri="{FF2B5EF4-FFF2-40B4-BE49-F238E27FC236}">
                      <a16:creationId xmlns:a16="http://schemas.microsoft.com/office/drawing/2014/main" id="{63677716-2DDC-4A06-B307-3FB75810F503}"/>
                    </a:ext>
                  </a:extLst>
                </p:cNvPr>
                <p:cNvSpPr>
                  <a:spLocks noEditPoints="1"/>
                </p:cNvSpPr>
                <p:nvPr/>
              </p:nvSpPr>
              <p:spPr bwMode="auto">
                <a:xfrm>
                  <a:off x="2283" y="2478"/>
                  <a:ext cx="29" cy="63"/>
                </a:xfrm>
                <a:custGeom>
                  <a:avLst/>
                  <a:gdLst>
                    <a:gd name="T0" fmla="*/ 17 w 29"/>
                    <a:gd name="T1" fmla="*/ 54 h 63"/>
                    <a:gd name="T2" fmla="*/ 17 w 29"/>
                    <a:gd name="T3" fmla="*/ 9 h 63"/>
                    <a:gd name="T4" fmla="*/ 25 w 29"/>
                    <a:gd name="T5" fmla="*/ 6 h 63"/>
                    <a:gd name="T6" fmla="*/ 25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5" y="6"/>
                      </a:lnTo>
                      <a:lnTo>
                        <a:pt x="25"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89" name="TextBox 88">
                <a:extLst>
                  <a:ext uri="{FF2B5EF4-FFF2-40B4-BE49-F238E27FC236}">
                    <a16:creationId xmlns:a16="http://schemas.microsoft.com/office/drawing/2014/main" id="{82799F50-8E00-47B7-A984-474562207882}"/>
                  </a:ext>
                </a:extLst>
              </p:cNvPr>
              <p:cNvSpPr txBox="1"/>
              <p:nvPr/>
            </p:nvSpPr>
            <p:spPr>
              <a:xfrm>
                <a:off x="8705001" y="4218325"/>
                <a:ext cx="902491" cy="276999"/>
              </a:xfrm>
              <a:prstGeom prst="rect">
                <a:avLst/>
              </a:prstGeom>
              <a:noFill/>
            </p:spPr>
            <p:txBody>
              <a:bodyPr wrap="none" lIns="0" tIns="0" rIns="0" bIns="0" rtlCol="0">
                <a:spAutoFit/>
              </a:bodyPr>
              <a:lstStyle/>
              <a:p>
                <a:pPr algn="ctr"/>
                <a:r>
                  <a:rPr lang="en-US" sz="900"/>
                  <a:t>Azure Kubernetes</a:t>
                </a:r>
              </a:p>
              <a:p>
                <a:pPr algn="ctr"/>
                <a:r>
                  <a:rPr lang="en-US" sz="900"/>
                  <a:t>Services</a:t>
                </a:r>
              </a:p>
            </p:txBody>
          </p:sp>
          <p:grpSp>
            <p:nvGrpSpPr>
              <p:cNvPr id="117" name="Group 116">
                <a:extLst>
                  <a:ext uri="{FF2B5EF4-FFF2-40B4-BE49-F238E27FC236}">
                    <a16:creationId xmlns:a16="http://schemas.microsoft.com/office/drawing/2014/main" id="{8739B3A3-379E-42F1-BDF1-19247880BD14}"/>
                  </a:ext>
                </a:extLst>
              </p:cNvPr>
              <p:cNvGrpSpPr/>
              <p:nvPr/>
            </p:nvGrpSpPr>
            <p:grpSpPr>
              <a:xfrm>
                <a:off x="8766130" y="2548747"/>
                <a:ext cx="780232" cy="737658"/>
                <a:chOff x="8476156" y="3080517"/>
                <a:chExt cx="1169060" cy="1105270"/>
              </a:xfrm>
            </p:grpSpPr>
            <p:pic>
              <p:nvPicPr>
                <p:cNvPr id="118" name="Graphic 117">
                  <a:extLst>
                    <a:ext uri="{FF2B5EF4-FFF2-40B4-BE49-F238E27FC236}">
                      <a16:creationId xmlns:a16="http://schemas.microsoft.com/office/drawing/2014/main" id="{69D570AF-D0C7-4CE8-B1F1-252DB13F017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664956" y="3080517"/>
                  <a:ext cx="684225" cy="684225"/>
                </a:xfrm>
                <a:prstGeom prst="rect">
                  <a:avLst/>
                </a:prstGeom>
              </p:spPr>
            </p:pic>
            <p:sp>
              <p:nvSpPr>
                <p:cNvPr id="119" name="TextBox 118">
                  <a:extLst>
                    <a:ext uri="{FF2B5EF4-FFF2-40B4-BE49-F238E27FC236}">
                      <a16:creationId xmlns:a16="http://schemas.microsoft.com/office/drawing/2014/main" id="{418AC61A-ED49-4CB7-A854-04425E31A5A5}"/>
                    </a:ext>
                  </a:extLst>
                </p:cNvPr>
                <p:cNvSpPr txBox="1"/>
                <p:nvPr/>
              </p:nvSpPr>
              <p:spPr>
                <a:xfrm>
                  <a:off x="8476156" y="3764742"/>
                  <a:ext cx="1169060" cy="421045"/>
                </a:xfrm>
                <a:prstGeom prst="rect">
                  <a:avLst/>
                </a:prstGeom>
                <a:noFill/>
              </p:spPr>
              <p:txBody>
                <a:bodyPr wrap="square" lIns="0" tIns="0" rIns="0" bIns="0" rtlCol="0">
                  <a:spAutoFit/>
                </a:bodyPr>
                <a:lstStyle/>
                <a:p>
                  <a:pPr algn="ctr"/>
                  <a:r>
                    <a:rPr lang="en-US" sz="900"/>
                    <a:t>Azure Cache for Redis</a:t>
                  </a:r>
                </a:p>
              </p:txBody>
            </p:sp>
          </p:grpSp>
        </p:grpSp>
        <p:grpSp>
          <p:nvGrpSpPr>
            <p:cNvPr id="213" name="Group 212">
              <a:extLst>
                <a:ext uri="{FF2B5EF4-FFF2-40B4-BE49-F238E27FC236}">
                  <a16:creationId xmlns:a16="http://schemas.microsoft.com/office/drawing/2014/main" id="{859C8510-0E30-4EC1-BBF6-38E75CF64D79}"/>
                </a:ext>
              </a:extLst>
            </p:cNvPr>
            <p:cNvGrpSpPr/>
            <p:nvPr/>
          </p:nvGrpSpPr>
          <p:grpSpPr>
            <a:xfrm>
              <a:off x="6697566" y="1599416"/>
              <a:ext cx="902491" cy="3102166"/>
              <a:chOff x="6715843" y="1599416"/>
              <a:chExt cx="902491" cy="3102166"/>
            </a:xfrm>
          </p:grpSpPr>
          <p:grpSp>
            <p:nvGrpSpPr>
              <p:cNvPr id="20" name="Group 19">
                <a:extLst>
                  <a:ext uri="{FF2B5EF4-FFF2-40B4-BE49-F238E27FC236}">
                    <a16:creationId xmlns:a16="http://schemas.microsoft.com/office/drawing/2014/main" id="{983FAA2F-F5C1-4CD3-AB08-EA3614B8F771}"/>
                  </a:ext>
                </a:extLst>
              </p:cNvPr>
              <p:cNvGrpSpPr/>
              <p:nvPr/>
            </p:nvGrpSpPr>
            <p:grpSpPr>
              <a:xfrm>
                <a:off x="6752395" y="1599416"/>
                <a:ext cx="829386" cy="797867"/>
                <a:chOff x="6976259" y="2984299"/>
                <a:chExt cx="1242711" cy="1195483"/>
              </a:xfrm>
            </p:grpSpPr>
            <p:pic>
              <p:nvPicPr>
                <p:cNvPr id="21" name="Graphic 20">
                  <a:extLst>
                    <a:ext uri="{FF2B5EF4-FFF2-40B4-BE49-F238E27FC236}">
                      <a16:creationId xmlns:a16="http://schemas.microsoft.com/office/drawing/2014/main" id="{9C7BE42F-328A-4F74-8FD0-3C3E90F2F3E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37037" y="2984299"/>
                  <a:ext cx="721156" cy="721156"/>
                </a:xfrm>
                <a:prstGeom prst="rect">
                  <a:avLst/>
                </a:prstGeom>
              </p:spPr>
            </p:pic>
            <p:sp>
              <p:nvSpPr>
                <p:cNvPr id="22" name="TextBox 21">
                  <a:extLst>
                    <a:ext uri="{FF2B5EF4-FFF2-40B4-BE49-F238E27FC236}">
                      <a16:creationId xmlns:a16="http://schemas.microsoft.com/office/drawing/2014/main" id="{7B6922DE-600D-4831-9EFF-6EF87E9D76E0}"/>
                    </a:ext>
                  </a:extLst>
                </p:cNvPr>
                <p:cNvSpPr txBox="1"/>
                <p:nvPr/>
              </p:nvSpPr>
              <p:spPr>
                <a:xfrm>
                  <a:off x="6976259" y="3764741"/>
                  <a:ext cx="1242711" cy="415041"/>
                </a:xfrm>
                <a:prstGeom prst="rect">
                  <a:avLst/>
                </a:prstGeom>
                <a:noFill/>
              </p:spPr>
              <p:txBody>
                <a:bodyPr wrap="square" lIns="0" tIns="0" rIns="0" bIns="0" rtlCol="0">
                  <a:spAutoFit/>
                </a:bodyPr>
                <a:lstStyle/>
                <a:p>
                  <a:pPr algn="ctr"/>
                  <a:r>
                    <a:rPr lang="en-US" sz="900"/>
                    <a:t>Azure Database </a:t>
                  </a:r>
                  <a:br>
                    <a:rPr lang="en-US" sz="900"/>
                  </a:br>
                  <a:r>
                    <a:rPr lang="en-US" sz="900"/>
                    <a:t>for PostgreSQL </a:t>
                  </a:r>
                </a:p>
              </p:txBody>
            </p:sp>
          </p:grpSp>
          <p:cxnSp>
            <p:nvCxnSpPr>
              <p:cNvPr id="31" name="Straight Arrow Connector 30">
                <a:extLst>
                  <a:ext uri="{FF2B5EF4-FFF2-40B4-BE49-F238E27FC236}">
                    <a16:creationId xmlns:a16="http://schemas.microsoft.com/office/drawing/2014/main" id="{02242D30-3D2F-40E1-A158-1978EE515FB8}"/>
                  </a:ext>
                </a:extLst>
              </p:cNvPr>
              <p:cNvCxnSpPr/>
              <p:nvPr/>
            </p:nvCxnSpPr>
            <p:spPr>
              <a:xfrm flipV="1">
                <a:off x="7167088" y="2451903"/>
                <a:ext cx="0" cy="244109"/>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E5572FE-802F-4252-A1F7-8DFF4746B88D}"/>
                  </a:ext>
                </a:extLst>
              </p:cNvPr>
              <p:cNvCxnSpPr/>
              <p:nvPr/>
            </p:nvCxnSpPr>
            <p:spPr>
              <a:xfrm flipV="1">
                <a:off x="7167088" y="3500605"/>
                <a:ext cx="0" cy="183082"/>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grpSp>
            <p:nvGrpSpPr>
              <p:cNvPr id="63" name="Group 5">
                <a:extLst>
                  <a:ext uri="{FF2B5EF4-FFF2-40B4-BE49-F238E27FC236}">
                    <a16:creationId xmlns:a16="http://schemas.microsoft.com/office/drawing/2014/main" id="{340DFB5C-C173-4F4A-B4DC-9DD3E3598198}"/>
                  </a:ext>
                </a:extLst>
              </p:cNvPr>
              <p:cNvGrpSpPr>
                <a:grpSpLocks noChangeAspect="1"/>
              </p:cNvGrpSpPr>
              <p:nvPr/>
            </p:nvGrpSpPr>
            <p:grpSpPr bwMode="auto">
              <a:xfrm>
                <a:off x="6875440" y="3963309"/>
                <a:ext cx="583297" cy="428499"/>
                <a:chOff x="2099" y="2414"/>
                <a:chExt cx="260" cy="191"/>
              </a:xfrm>
            </p:grpSpPr>
            <p:sp>
              <p:nvSpPr>
                <p:cNvPr id="65" name="AutoShape 4">
                  <a:extLst>
                    <a:ext uri="{FF2B5EF4-FFF2-40B4-BE49-F238E27FC236}">
                      <a16:creationId xmlns:a16="http://schemas.microsoft.com/office/drawing/2014/main" id="{8D14233D-D883-4FE0-8CA1-7FC10B74810D}"/>
                    </a:ext>
                  </a:extLst>
                </p:cNvPr>
                <p:cNvSpPr>
                  <a:spLocks noChangeAspect="1" noChangeArrowheads="1" noTextEdit="1"/>
                </p:cNvSpPr>
                <p:nvPr/>
              </p:nvSpPr>
              <p:spPr bwMode="auto">
                <a:xfrm>
                  <a:off x="2099" y="2416"/>
                  <a:ext cx="260"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6" name="Freeform 6">
                  <a:extLst>
                    <a:ext uri="{FF2B5EF4-FFF2-40B4-BE49-F238E27FC236}">
                      <a16:creationId xmlns:a16="http://schemas.microsoft.com/office/drawing/2014/main" id="{151190AF-903B-461D-B3E9-78F145F5A3E9}"/>
                    </a:ext>
                  </a:extLst>
                </p:cNvPr>
                <p:cNvSpPr>
                  <a:spLocks noEditPoints="1"/>
                </p:cNvSpPr>
                <p:nvPr/>
              </p:nvSpPr>
              <p:spPr bwMode="auto">
                <a:xfrm>
                  <a:off x="2234"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8 w 29"/>
                    <a:gd name="T11" fmla="*/ 54 h 64"/>
                    <a:gd name="T12" fmla="*/ 18 w 29"/>
                    <a:gd name="T13" fmla="*/ 11 h 64"/>
                    <a:gd name="T14" fmla="*/ 27 w 29"/>
                    <a:gd name="T15" fmla="*/ 8 h 64"/>
                    <a:gd name="T16" fmla="*/ 27 w 29"/>
                    <a:gd name="T17" fmla="*/ 57 h 64"/>
                    <a:gd name="T18" fmla="*/ 18 w 29"/>
                    <a:gd name="T19" fmla="*/ 54 h 64"/>
                    <a:gd name="T20" fmla="*/ 9 w 29"/>
                    <a:gd name="T21" fmla="*/ 51 h 64"/>
                    <a:gd name="T22" fmla="*/ 9 w 29"/>
                    <a:gd name="T23" fmla="*/ 12 h 64"/>
                    <a:gd name="T24" fmla="*/ 16 w 29"/>
                    <a:gd name="T25" fmla="*/ 11 h 64"/>
                    <a:gd name="T26" fmla="*/ 16 w 29"/>
                    <a:gd name="T27" fmla="*/ 54 h 64"/>
                    <a:gd name="T28" fmla="*/ 9 w 29"/>
                    <a:gd name="T29" fmla="*/ 51 h 64"/>
                    <a:gd name="T30" fmla="*/ 2 w 29"/>
                    <a:gd name="T31" fmla="*/ 49 h 64"/>
                    <a:gd name="T32" fmla="*/ 2 w 29"/>
                    <a:gd name="T33" fmla="*/ 15 h 64"/>
                    <a:gd name="T34" fmla="*/ 7 w 29"/>
                    <a:gd name="T35" fmla="*/ 14 h 64"/>
                    <a:gd name="T36" fmla="*/ 7 w 29"/>
                    <a:gd name="T37" fmla="*/ 51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8" y="54"/>
                      </a:moveTo>
                      <a:lnTo>
                        <a:pt x="18" y="11"/>
                      </a:lnTo>
                      <a:lnTo>
                        <a:pt x="27" y="8"/>
                      </a:lnTo>
                      <a:lnTo>
                        <a:pt x="27" y="57"/>
                      </a:lnTo>
                      <a:lnTo>
                        <a:pt x="18" y="54"/>
                      </a:lnTo>
                      <a:close/>
                      <a:moveTo>
                        <a:pt x="9" y="51"/>
                      </a:moveTo>
                      <a:lnTo>
                        <a:pt x="9" y="12"/>
                      </a:lnTo>
                      <a:lnTo>
                        <a:pt x="16" y="11"/>
                      </a:lnTo>
                      <a:lnTo>
                        <a:pt x="16" y="54"/>
                      </a:lnTo>
                      <a:lnTo>
                        <a:pt x="9" y="51"/>
                      </a:lnTo>
                      <a:close/>
                      <a:moveTo>
                        <a:pt x="2" y="49"/>
                      </a:moveTo>
                      <a:lnTo>
                        <a:pt x="2" y="15"/>
                      </a:lnTo>
                      <a:lnTo>
                        <a:pt x="7" y="14"/>
                      </a:lnTo>
                      <a:lnTo>
                        <a:pt x="7" y="51"/>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7" name="Freeform 7">
                  <a:extLst>
                    <a:ext uri="{FF2B5EF4-FFF2-40B4-BE49-F238E27FC236}">
                      <a16:creationId xmlns:a16="http://schemas.microsoft.com/office/drawing/2014/main" id="{E6C7168A-21F7-40F1-A89D-1AC7986130A1}"/>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8" name="Freeform 8">
                  <a:extLst>
                    <a:ext uri="{FF2B5EF4-FFF2-40B4-BE49-F238E27FC236}">
                      <a16:creationId xmlns:a16="http://schemas.microsoft.com/office/drawing/2014/main" id="{014C96C6-E6CB-4BB8-8127-DDC83A3C0752}"/>
                    </a:ext>
                  </a:extLst>
                </p:cNvPr>
                <p:cNvSpPr>
                  <a:spLocks noEditPoints="1"/>
                </p:cNvSpPr>
                <p:nvPr/>
              </p:nvSpPr>
              <p:spPr bwMode="auto">
                <a:xfrm>
                  <a:off x="2142"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7 w 29"/>
                    <a:gd name="T11" fmla="*/ 54 h 64"/>
                    <a:gd name="T12" fmla="*/ 17 w 29"/>
                    <a:gd name="T13" fmla="*/ 11 h 64"/>
                    <a:gd name="T14" fmla="*/ 26 w 29"/>
                    <a:gd name="T15" fmla="*/ 8 h 64"/>
                    <a:gd name="T16" fmla="*/ 26 w 29"/>
                    <a:gd name="T17" fmla="*/ 57 h 64"/>
                    <a:gd name="T18" fmla="*/ 17 w 29"/>
                    <a:gd name="T19" fmla="*/ 54 h 64"/>
                    <a:gd name="T20" fmla="*/ 8 w 29"/>
                    <a:gd name="T21" fmla="*/ 51 h 64"/>
                    <a:gd name="T22" fmla="*/ 8 w 29"/>
                    <a:gd name="T23" fmla="*/ 12 h 64"/>
                    <a:gd name="T24" fmla="*/ 16 w 29"/>
                    <a:gd name="T25" fmla="*/ 11 h 64"/>
                    <a:gd name="T26" fmla="*/ 16 w 29"/>
                    <a:gd name="T27" fmla="*/ 54 h 64"/>
                    <a:gd name="T28" fmla="*/ 8 w 29"/>
                    <a:gd name="T29" fmla="*/ 51 h 64"/>
                    <a:gd name="T30" fmla="*/ 1 w 29"/>
                    <a:gd name="T31" fmla="*/ 49 h 64"/>
                    <a:gd name="T32" fmla="*/ 1 w 29"/>
                    <a:gd name="T33" fmla="*/ 15 h 64"/>
                    <a:gd name="T34" fmla="*/ 7 w 29"/>
                    <a:gd name="T35" fmla="*/ 14 h 64"/>
                    <a:gd name="T36" fmla="*/ 7 w 29"/>
                    <a:gd name="T37" fmla="*/ 51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7" y="54"/>
                      </a:moveTo>
                      <a:lnTo>
                        <a:pt x="17" y="11"/>
                      </a:lnTo>
                      <a:lnTo>
                        <a:pt x="26" y="8"/>
                      </a:lnTo>
                      <a:lnTo>
                        <a:pt x="26" y="57"/>
                      </a:lnTo>
                      <a:lnTo>
                        <a:pt x="17" y="54"/>
                      </a:lnTo>
                      <a:close/>
                      <a:moveTo>
                        <a:pt x="8" y="51"/>
                      </a:moveTo>
                      <a:lnTo>
                        <a:pt x="8" y="12"/>
                      </a:lnTo>
                      <a:lnTo>
                        <a:pt x="16" y="11"/>
                      </a:lnTo>
                      <a:lnTo>
                        <a:pt x="16" y="54"/>
                      </a:lnTo>
                      <a:lnTo>
                        <a:pt x="8" y="51"/>
                      </a:lnTo>
                      <a:close/>
                      <a:moveTo>
                        <a:pt x="1" y="49"/>
                      </a:moveTo>
                      <a:lnTo>
                        <a:pt x="1" y="15"/>
                      </a:lnTo>
                      <a:lnTo>
                        <a:pt x="7" y="14"/>
                      </a:lnTo>
                      <a:lnTo>
                        <a:pt x="7" y="51"/>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9" name="Freeform 9">
                  <a:extLst>
                    <a:ext uri="{FF2B5EF4-FFF2-40B4-BE49-F238E27FC236}">
                      <a16:creationId xmlns:a16="http://schemas.microsoft.com/office/drawing/2014/main" id="{AF6BA461-6245-4466-BC57-644C24B1F2E8}"/>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0" name="Freeform 10">
                  <a:extLst>
                    <a:ext uri="{FF2B5EF4-FFF2-40B4-BE49-F238E27FC236}">
                      <a16:creationId xmlns:a16="http://schemas.microsoft.com/office/drawing/2014/main" id="{DB423ECD-CAA4-4499-9862-8BAE6AF76A25}"/>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1" name="Freeform 11">
                  <a:extLst>
                    <a:ext uri="{FF2B5EF4-FFF2-40B4-BE49-F238E27FC236}">
                      <a16:creationId xmlns:a16="http://schemas.microsoft.com/office/drawing/2014/main" id="{96710839-4FFD-4FA1-BD32-6DC4068E2D8E}"/>
                    </a:ext>
                  </a:extLst>
                </p:cNvPr>
                <p:cNvSpPr>
                  <a:spLocks noEditPoints="1"/>
                </p:cNvSpPr>
                <p:nvPr/>
              </p:nvSpPr>
              <p:spPr bwMode="auto">
                <a:xfrm>
                  <a:off x="2142"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7 w 29"/>
                    <a:gd name="T11" fmla="*/ 53 h 64"/>
                    <a:gd name="T12" fmla="*/ 17 w 29"/>
                    <a:gd name="T13" fmla="*/ 10 h 64"/>
                    <a:gd name="T14" fmla="*/ 26 w 29"/>
                    <a:gd name="T15" fmla="*/ 7 h 64"/>
                    <a:gd name="T16" fmla="*/ 26 w 29"/>
                    <a:gd name="T17" fmla="*/ 56 h 64"/>
                    <a:gd name="T18" fmla="*/ 17 w 29"/>
                    <a:gd name="T19" fmla="*/ 53 h 64"/>
                    <a:gd name="T20" fmla="*/ 8 w 29"/>
                    <a:gd name="T21" fmla="*/ 50 h 64"/>
                    <a:gd name="T22" fmla="*/ 8 w 29"/>
                    <a:gd name="T23" fmla="*/ 12 h 64"/>
                    <a:gd name="T24" fmla="*/ 16 w 29"/>
                    <a:gd name="T25" fmla="*/ 10 h 64"/>
                    <a:gd name="T26" fmla="*/ 16 w 29"/>
                    <a:gd name="T27" fmla="*/ 53 h 64"/>
                    <a:gd name="T28" fmla="*/ 8 w 29"/>
                    <a:gd name="T29" fmla="*/ 50 h 64"/>
                    <a:gd name="T30" fmla="*/ 1 w 29"/>
                    <a:gd name="T31" fmla="*/ 49 h 64"/>
                    <a:gd name="T32" fmla="*/ 1 w 29"/>
                    <a:gd name="T33" fmla="*/ 15 h 64"/>
                    <a:gd name="T34" fmla="*/ 7 w 29"/>
                    <a:gd name="T35" fmla="*/ 13 h 64"/>
                    <a:gd name="T36" fmla="*/ 7 w 29"/>
                    <a:gd name="T37" fmla="*/ 50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7" y="53"/>
                      </a:moveTo>
                      <a:lnTo>
                        <a:pt x="17" y="10"/>
                      </a:lnTo>
                      <a:lnTo>
                        <a:pt x="26" y="7"/>
                      </a:lnTo>
                      <a:lnTo>
                        <a:pt x="26" y="56"/>
                      </a:lnTo>
                      <a:lnTo>
                        <a:pt x="17" y="53"/>
                      </a:lnTo>
                      <a:close/>
                      <a:moveTo>
                        <a:pt x="8" y="50"/>
                      </a:moveTo>
                      <a:lnTo>
                        <a:pt x="8" y="12"/>
                      </a:lnTo>
                      <a:lnTo>
                        <a:pt x="16" y="10"/>
                      </a:lnTo>
                      <a:lnTo>
                        <a:pt x="16" y="53"/>
                      </a:lnTo>
                      <a:lnTo>
                        <a:pt x="8" y="50"/>
                      </a:lnTo>
                      <a:close/>
                      <a:moveTo>
                        <a:pt x="1" y="49"/>
                      </a:moveTo>
                      <a:lnTo>
                        <a:pt x="1" y="15"/>
                      </a:lnTo>
                      <a:lnTo>
                        <a:pt x="7" y="13"/>
                      </a:lnTo>
                      <a:lnTo>
                        <a:pt x="7" y="50"/>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2" name="Freeform 12">
                  <a:extLst>
                    <a:ext uri="{FF2B5EF4-FFF2-40B4-BE49-F238E27FC236}">
                      <a16:creationId xmlns:a16="http://schemas.microsoft.com/office/drawing/2014/main" id="{723F68DE-0FDE-4278-85EB-F11A904851C0}"/>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3" name="Freeform 13">
                  <a:extLst>
                    <a:ext uri="{FF2B5EF4-FFF2-40B4-BE49-F238E27FC236}">
                      <a16:creationId xmlns:a16="http://schemas.microsoft.com/office/drawing/2014/main" id="{EBB3E2E1-F491-4608-A650-61E976C16D8C}"/>
                    </a:ext>
                  </a:extLst>
                </p:cNvPr>
                <p:cNvSpPr>
                  <a:spLocks noEditPoints="1"/>
                </p:cNvSpPr>
                <p:nvPr/>
              </p:nvSpPr>
              <p:spPr bwMode="auto">
                <a:xfrm>
                  <a:off x="2234"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8 w 29"/>
                    <a:gd name="T11" fmla="*/ 53 h 64"/>
                    <a:gd name="T12" fmla="*/ 18 w 29"/>
                    <a:gd name="T13" fmla="*/ 10 h 64"/>
                    <a:gd name="T14" fmla="*/ 27 w 29"/>
                    <a:gd name="T15" fmla="*/ 7 h 64"/>
                    <a:gd name="T16" fmla="*/ 27 w 29"/>
                    <a:gd name="T17" fmla="*/ 56 h 64"/>
                    <a:gd name="T18" fmla="*/ 18 w 29"/>
                    <a:gd name="T19" fmla="*/ 53 h 64"/>
                    <a:gd name="T20" fmla="*/ 9 w 29"/>
                    <a:gd name="T21" fmla="*/ 50 h 64"/>
                    <a:gd name="T22" fmla="*/ 9 w 29"/>
                    <a:gd name="T23" fmla="*/ 12 h 64"/>
                    <a:gd name="T24" fmla="*/ 16 w 29"/>
                    <a:gd name="T25" fmla="*/ 10 h 64"/>
                    <a:gd name="T26" fmla="*/ 16 w 29"/>
                    <a:gd name="T27" fmla="*/ 53 h 64"/>
                    <a:gd name="T28" fmla="*/ 9 w 29"/>
                    <a:gd name="T29" fmla="*/ 50 h 64"/>
                    <a:gd name="T30" fmla="*/ 2 w 29"/>
                    <a:gd name="T31" fmla="*/ 49 h 64"/>
                    <a:gd name="T32" fmla="*/ 2 w 29"/>
                    <a:gd name="T33" fmla="*/ 15 h 64"/>
                    <a:gd name="T34" fmla="*/ 7 w 29"/>
                    <a:gd name="T35" fmla="*/ 13 h 64"/>
                    <a:gd name="T36" fmla="*/ 7 w 29"/>
                    <a:gd name="T37" fmla="*/ 50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8" y="53"/>
                      </a:moveTo>
                      <a:lnTo>
                        <a:pt x="18" y="10"/>
                      </a:lnTo>
                      <a:lnTo>
                        <a:pt x="27" y="7"/>
                      </a:lnTo>
                      <a:lnTo>
                        <a:pt x="27" y="56"/>
                      </a:lnTo>
                      <a:lnTo>
                        <a:pt x="18" y="53"/>
                      </a:lnTo>
                      <a:close/>
                      <a:moveTo>
                        <a:pt x="9" y="50"/>
                      </a:moveTo>
                      <a:lnTo>
                        <a:pt x="9" y="12"/>
                      </a:lnTo>
                      <a:lnTo>
                        <a:pt x="16" y="10"/>
                      </a:lnTo>
                      <a:lnTo>
                        <a:pt x="16" y="53"/>
                      </a:lnTo>
                      <a:lnTo>
                        <a:pt x="9" y="50"/>
                      </a:lnTo>
                      <a:close/>
                      <a:moveTo>
                        <a:pt x="2" y="49"/>
                      </a:moveTo>
                      <a:lnTo>
                        <a:pt x="2" y="15"/>
                      </a:lnTo>
                      <a:lnTo>
                        <a:pt x="7" y="13"/>
                      </a:lnTo>
                      <a:lnTo>
                        <a:pt x="7" y="50"/>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4" name="Freeform 14">
                  <a:extLst>
                    <a:ext uri="{FF2B5EF4-FFF2-40B4-BE49-F238E27FC236}">
                      <a16:creationId xmlns:a16="http://schemas.microsoft.com/office/drawing/2014/main" id="{21803E35-42B1-4B1E-BA42-42F3BDBE84B9}"/>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5" name="Freeform 15">
                  <a:extLst>
                    <a:ext uri="{FF2B5EF4-FFF2-40B4-BE49-F238E27FC236}">
                      <a16:creationId xmlns:a16="http://schemas.microsoft.com/office/drawing/2014/main" id="{9AD664FC-0E13-4EC6-8AD2-C0B2571B2983}"/>
                    </a:ext>
                  </a:extLst>
                </p:cNvPr>
                <p:cNvSpPr>
                  <a:spLocks noEditPoints="1"/>
                </p:cNvSpPr>
                <p:nvPr/>
              </p:nvSpPr>
              <p:spPr bwMode="auto">
                <a:xfrm>
                  <a:off x="2192" y="2478"/>
                  <a:ext cx="29" cy="63"/>
                </a:xfrm>
                <a:custGeom>
                  <a:avLst/>
                  <a:gdLst>
                    <a:gd name="T0" fmla="*/ 17 w 29"/>
                    <a:gd name="T1" fmla="*/ 54 h 63"/>
                    <a:gd name="T2" fmla="*/ 17 w 29"/>
                    <a:gd name="T3" fmla="*/ 9 h 63"/>
                    <a:gd name="T4" fmla="*/ 24 w 29"/>
                    <a:gd name="T5" fmla="*/ 6 h 63"/>
                    <a:gd name="T6" fmla="*/ 24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4" y="6"/>
                      </a:lnTo>
                      <a:lnTo>
                        <a:pt x="24"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6" name="Freeform 16">
                  <a:extLst>
                    <a:ext uri="{FF2B5EF4-FFF2-40B4-BE49-F238E27FC236}">
                      <a16:creationId xmlns:a16="http://schemas.microsoft.com/office/drawing/2014/main" id="{3C7AB5F0-0267-4D3C-A56B-3243C4E20068}"/>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7" name="Freeform 17">
                  <a:extLst>
                    <a:ext uri="{FF2B5EF4-FFF2-40B4-BE49-F238E27FC236}">
                      <a16:creationId xmlns:a16="http://schemas.microsoft.com/office/drawing/2014/main" id="{A4CF18D3-0397-4A55-8D39-9E9DD0BF3124}"/>
                    </a:ext>
                  </a:extLst>
                </p:cNvPr>
                <p:cNvSpPr>
                  <a:spLocks noEditPoints="1"/>
                </p:cNvSpPr>
                <p:nvPr/>
              </p:nvSpPr>
              <p:spPr bwMode="auto">
                <a:xfrm>
                  <a:off x="2099" y="2478"/>
                  <a:ext cx="29" cy="63"/>
                </a:xfrm>
                <a:custGeom>
                  <a:avLst/>
                  <a:gdLst>
                    <a:gd name="T0" fmla="*/ 0 w 29"/>
                    <a:gd name="T1" fmla="*/ 9 h 63"/>
                    <a:gd name="T2" fmla="*/ 0 w 29"/>
                    <a:gd name="T3" fmla="*/ 51 h 63"/>
                    <a:gd name="T4" fmla="*/ 29 w 29"/>
                    <a:gd name="T5" fmla="*/ 63 h 63"/>
                    <a:gd name="T6" fmla="*/ 29 w 29"/>
                    <a:gd name="T7" fmla="*/ 0 h 63"/>
                    <a:gd name="T8" fmla="*/ 0 w 29"/>
                    <a:gd name="T9" fmla="*/ 9 h 63"/>
                    <a:gd name="T10" fmla="*/ 18 w 29"/>
                    <a:gd name="T11" fmla="*/ 54 h 63"/>
                    <a:gd name="T12" fmla="*/ 18 w 29"/>
                    <a:gd name="T13" fmla="*/ 9 h 63"/>
                    <a:gd name="T14" fmla="*/ 26 w 29"/>
                    <a:gd name="T15" fmla="*/ 6 h 63"/>
                    <a:gd name="T16" fmla="*/ 26 w 29"/>
                    <a:gd name="T17" fmla="*/ 55 h 63"/>
                    <a:gd name="T18" fmla="*/ 18 w 29"/>
                    <a:gd name="T19" fmla="*/ 54 h 63"/>
                    <a:gd name="T20" fmla="*/ 9 w 29"/>
                    <a:gd name="T21" fmla="*/ 51 h 63"/>
                    <a:gd name="T22" fmla="*/ 9 w 29"/>
                    <a:gd name="T23" fmla="*/ 12 h 63"/>
                    <a:gd name="T24" fmla="*/ 15 w 29"/>
                    <a:gd name="T25" fmla="*/ 11 h 63"/>
                    <a:gd name="T26" fmla="*/ 15 w 29"/>
                    <a:gd name="T27" fmla="*/ 52 h 63"/>
                    <a:gd name="T28" fmla="*/ 9 w 29"/>
                    <a:gd name="T29" fmla="*/ 51 h 63"/>
                    <a:gd name="T30" fmla="*/ 1 w 29"/>
                    <a:gd name="T31" fmla="*/ 48 h 63"/>
                    <a:gd name="T32" fmla="*/ 1 w 29"/>
                    <a:gd name="T33" fmla="*/ 14 h 63"/>
                    <a:gd name="T34" fmla="*/ 6 w 29"/>
                    <a:gd name="T35" fmla="*/ 12 h 63"/>
                    <a:gd name="T36" fmla="*/ 6 w 29"/>
                    <a:gd name="T37" fmla="*/ 49 h 63"/>
                    <a:gd name="T38" fmla="*/ 1 w 29"/>
                    <a:gd name="T3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0" y="9"/>
                      </a:moveTo>
                      <a:lnTo>
                        <a:pt x="0" y="51"/>
                      </a:lnTo>
                      <a:lnTo>
                        <a:pt x="29" y="63"/>
                      </a:lnTo>
                      <a:lnTo>
                        <a:pt x="29" y="0"/>
                      </a:lnTo>
                      <a:lnTo>
                        <a:pt x="0" y="9"/>
                      </a:lnTo>
                      <a:close/>
                      <a:moveTo>
                        <a:pt x="18" y="54"/>
                      </a:moveTo>
                      <a:lnTo>
                        <a:pt x="18" y="9"/>
                      </a:lnTo>
                      <a:lnTo>
                        <a:pt x="26" y="6"/>
                      </a:lnTo>
                      <a:lnTo>
                        <a:pt x="26" y="55"/>
                      </a:lnTo>
                      <a:lnTo>
                        <a:pt x="18" y="54"/>
                      </a:lnTo>
                      <a:close/>
                      <a:moveTo>
                        <a:pt x="9" y="51"/>
                      </a:moveTo>
                      <a:lnTo>
                        <a:pt x="9" y="12"/>
                      </a:lnTo>
                      <a:lnTo>
                        <a:pt x="15" y="11"/>
                      </a:lnTo>
                      <a:lnTo>
                        <a:pt x="15" y="52"/>
                      </a:lnTo>
                      <a:lnTo>
                        <a:pt x="9" y="51"/>
                      </a:lnTo>
                      <a:close/>
                      <a:moveTo>
                        <a:pt x="1" y="48"/>
                      </a:moveTo>
                      <a:lnTo>
                        <a:pt x="1" y="14"/>
                      </a:lnTo>
                      <a:lnTo>
                        <a:pt x="6" y="12"/>
                      </a:lnTo>
                      <a:lnTo>
                        <a:pt x="6" y="49"/>
                      </a:lnTo>
                      <a:lnTo>
                        <a:pt x="1" y="48"/>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8" name="Freeform 18">
                  <a:extLst>
                    <a:ext uri="{FF2B5EF4-FFF2-40B4-BE49-F238E27FC236}">
                      <a16:creationId xmlns:a16="http://schemas.microsoft.com/office/drawing/2014/main" id="{9A3A9D49-6FDA-4AB1-ACA5-A29FD68462DD}"/>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9" name="Freeform 19">
                  <a:extLst>
                    <a:ext uri="{FF2B5EF4-FFF2-40B4-BE49-F238E27FC236}">
                      <a16:creationId xmlns:a16="http://schemas.microsoft.com/office/drawing/2014/main" id="{F8EB0887-B835-4CFD-A295-CDF87BC35533}"/>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0" name="Freeform 20">
                  <a:extLst>
                    <a:ext uri="{FF2B5EF4-FFF2-40B4-BE49-F238E27FC236}">
                      <a16:creationId xmlns:a16="http://schemas.microsoft.com/office/drawing/2014/main" id="{92A77FDA-9787-4FEF-B5F0-73B50391E35B}"/>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1" name="Freeform 21">
                  <a:extLst>
                    <a:ext uri="{FF2B5EF4-FFF2-40B4-BE49-F238E27FC236}">
                      <a16:creationId xmlns:a16="http://schemas.microsoft.com/office/drawing/2014/main" id="{4FA1F93C-C4FF-451A-AF54-02ABD33D220E}"/>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2" name="Freeform 22">
                  <a:extLst>
                    <a:ext uri="{FF2B5EF4-FFF2-40B4-BE49-F238E27FC236}">
                      <a16:creationId xmlns:a16="http://schemas.microsoft.com/office/drawing/2014/main" id="{4C191FB0-CF5A-4A27-9906-C820C07C4F7A}"/>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3" name="Freeform 23">
                  <a:extLst>
                    <a:ext uri="{FF2B5EF4-FFF2-40B4-BE49-F238E27FC236}">
                      <a16:creationId xmlns:a16="http://schemas.microsoft.com/office/drawing/2014/main" id="{EE445FE4-EC1E-4CC5-99DF-1DDD532ED8E3}"/>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4" name="Freeform 24">
                  <a:extLst>
                    <a:ext uri="{FF2B5EF4-FFF2-40B4-BE49-F238E27FC236}">
                      <a16:creationId xmlns:a16="http://schemas.microsoft.com/office/drawing/2014/main" id="{B10D2A31-B459-47BF-A024-E6A90C17A8A9}"/>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5" name="Freeform 25">
                  <a:extLst>
                    <a:ext uri="{FF2B5EF4-FFF2-40B4-BE49-F238E27FC236}">
                      <a16:creationId xmlns:a16="http://schemas.microsoft.com/office/drawing/2014/main" id="{FDC43C05-A252-4692-AE3A-1C260781A80B}"/>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6" name="Freeform 26">
                  <a:extLst>
                    <a:ext uri="{FF2B5EF4-FFF2-40B4-BE49-F238E27FC236}">
                      <a16:creationId xmlns:a16="http://schemas.microsoft.com/office/drawing/2014/main" id="{3797A36E-ECE4-4D63-BB6C-C13AAB67850C}"/>
                    </a:ext>
                  </a:extLst>
                </p:cNvPr>
                <p:cNvSpPr>
                  <a:spLocks noEditPoints="1"/>
                </p:cNvSpPr>
                <p:nvPr/>
              </p:nvSpPr>
              <p:spPr bwMode="auto">
                <a:xfrm>
                  <a:off x="2283" y="2478"/>
                  <a:ext cx="29" cy="63"/>
                </a:xfrm>
                <a:custGeom>
                  <a:avLst/>
                  <a:gdLst>
                    <a:gd name="T0" fmla="*/ 17 w 29"/>
                    <a:gd name="T1" fmla="*/ 54 h 63"/>
                    <a:gd name="T2" fmla="*/ 17 w 29"/>
                    <a:gd name="T3" fmla="*/ 9 h 63"/>
                    <a:gd name="T4" fmla="*/ 25 w 29"/>
                    <a:gd name="T5" fmla="*/ 6 h 63"/>
                    <a:gd name="T6" fmla="*/ 25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5" y="6"/>
                      </a:lnTo>
                      <a:lnTo>
                        <a:pt x="25"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64" name="TextBox 63">
                <a:extLst>
                  <a:ext uri="{FF2B5EF4-FFF2-40B4-BE49-F238E27FC236}">
                    <a16:creationId xmlns:a16="http://schemas.microsoft.com/office/drawing/2014/main" id="{55B50A1E-49DC-4A7B-A332-1D39C529B7AC}"/>
                  </a:ext>
                </a:extLst>
              </p:cNvPr>
              <p:cNvSpPr txBox="1"/>
              <p:nvPr/>
            </p:nvSpPr>
            <p:spPr>
              <a:xfrm>
                <a:off x="6715843" y="4424583"/>
                <a:ext cx="902491" cy="276999"/>
              </a:xfrm>
              <a:prstGeom prst="rect">
                <a:avLst/>
              </a:prstGeom>
              <a:noFill/>
            </p:spPr>
            <p:txBody>
              <a:bodyPr wrap="none" lIns="0" tIns="0" rIns="0" bIns="0" rtlCol="0">
                <a:spAutoFit/>
              </a:bodyPr>
              <a:lstStyle/>
              <a:p>
                <a:pPr algn="ctr"/>
                <a:r>
                  <a:rPr lang="en-US" sz="900"/>
                  <a:t>Azure Kubernetes</a:t>
                </a:r>
              </a:p>
              <a:p>
                <a:pPr algn="ctr"/>
                <a:r>
                  <a:rPr lang="en-US" sz="900"/>
                  <a:t>Services</a:t>
                </a:r>
              </a:p>
            </p:txBody>
          </p:sp>
          <p:grpSp>
            <p:nvGrpSpPr>
              <p:cNvPr id="114" name="Group 113">
                <a:extLst>
                  <a:ext uri="{FF2B5EF4-FFF2-40B4-BE49-F238E27FC236}">
                    <a16:creationId xmlns:a16="http://schemas.microsoft.com/office/drawing/2014/main" id="{1346BD6B-2820-4FAC-8277-316BC2EFEAEB}"/>
                  </a:ext>
                </a:extLst>
              </p:cNvPr>
              <p:cNvGrpSpPr/>
              <p:nvPr/>
            </p:nvGrpSpPr>
            <p:grpSpPr>
              <a:xfrm>
                <a:off x="6776972" y="2755005"/>
                <a:ext cx="780232" cy="737658"/>
                <a:chOff x="8476156" y="3080517"/>
                <a:chExt cx="1169060" cy="1105270"/>
              </a:xfrm>
            </p:grpSpPr>
            <p:pic>
              <p:nvPicPr>
                <p:cNvPr id="115" name="Graphic 114">
                  <a:extLst>
                    <a:ext uri="{FF2B5EF4-FFF2-40B4-BE49-F238E27FC236}">
                      <a16:creationId xmlns:a16="http://schemas.microsoft.com/office/drawing/2014/main" id="{E351274D-A1F4-4CA6-8DDD-30872F42B63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664956" y="3080517"/>
                  <a:ext cx="684225" cy="684225"/>
                </a:xfrm>
                <a:prstGeom prst="rect">
                  <a:avLst/>
                </a:prstGeom>
              </p:spPr>
            </p:pic>
            <p:sp>
              <p:nvSpPr>
                <p:cNvPr id="116" name="TextBox 115">
                  <a:extLst>
                    <a:ext uri="{FF2B5EF4-FFF2-40B4-BE49-F238E27FC236}">
                      <a16:creationId xmlns:a16="http://schemas.microsoft.com/office/drawing/2014/main" id="{D79865A2-AE82-41F8-9417-BFF9EC5D4779}"/>
                    </a:ext>
                  </a:extLst>
                </p:cNvPr>
                <p:cNvSpPr txBox="1"/>
                <p:nvPr/>
              </p:nvSpPr>
              <p:spPr>
                <a:xfrm>
                  <a:off x="8476156" y="3764742"/>
                  <a:ext cx="1169060" cy="421045"/>
                </a:xfrm>
                <a:prstGeom prst="rect">
                  <a:avLst/>
                </a:prstGeom>
                <a:noFill/>
              </p:spPr>
              <p:txBody>
                <a:bodyPr wrap="square" lIns="0" tIns="0" rIns="0" bIns="0" rtlCol="0">
                  <a:spAutoFit/>
                </a:bodyPr>
                <a:lstStyle/>
                <a:p>
                  <a:pPr algn="ctr"/>
                  <a:r>
                    <a:rPr lang="en-US" sz="900"/>
                    <a:t>Azure Cache for Redis</a:t>
                  </a:r>
                </a:p>
              </p:txBody>
            </p:sp>
          </p:grpSp>
        </p:grpSp>
        <p:grpSp>
          <p:nvGrpSpPr>
            <p:cNvPr id="144" name="Group 143">
              <a:extLst>
                <a:ext uri="{FF2B5EF4-FFF2-40B4-BE49-F238E27FC236}">
                  <a16:creationId xmlns:a16="http://schemas.microsoft.com/office/drawing/2014/main" id="{EDB23366-EA17-4D0C-B53D-06EA8A2C32B3}"/>
                </a:ext>
              </a:extLst>
            </p:cNvPr>
            <p:cNvGrpSpPr/>
            <p:nvPr/>
          </p:nvGrpSpPr>
          <p:grpSpPr>
            <a:xfrm>
              <a:off x="9131960" y="1599416"/>
              <a:ext cx="902491" cy="3102166"/>
              <a:chOff x="8705001" y="1393158"/>
              <a:chExt cx="902491" cy="3102166"/>
            </a:xfrm>
          </p:grpSpPr>
          <p:grpSp>
            <p:nvGrpSpPr>
              <p:cNvPr id="145" name="Group 144">
                <a:extLst>
                  <a:ext uri="{FF2B5EF4-FFF2-40B4-BE49-F238E27FC236}">
                    <a16:creationId xmlns:a16="http://schemas.microsoft.com/office/drawing/2014/main" id="{A85881C2-0AE1-457C-881B-361046628508}"/>
                  </a:ext>
                </a:extLst>
              </p:cNvPr>
              <p:cNvGrpSpPr/>
              <p:nvPr/>
            </p:nvGrpSpPr>
            <p:grpSpPr>
              <a:xfrm>
                <a:off x="8741553" y="1393158"/>
                <a:ext cx="829386" cy="797867"/>
                <a:chOff x="6976259" y="2984299"/>
                <a:chExt cx="1242711" cy="1195483"/>
              </a:xfrm>
            </p:grpSpPr>
            <p:pic>
              <p:nvPicPr>
                <p:cNvPr id="175" name="Graphic 174">
                  <a:extLst>
                    <a:ext uri="{FF2B5EF4-FFF2-40B4-BE49-F238E27FC236}">
                      <a16:creationId xmlns:a16="http://schemas.microsoft.com/office/drawing/2014/main" id="{942E3C3B-F28D-49CF-8ADB-694D41AE30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37037" y="2984299"/>
                  <a:ext cx="721156" cy="721156"/>
                </a:xfrm>
                <a:prstGeom prst="rect">
                  <a:avLst/>
                </a:prstGeom>
              </p:spPr>
            </p:pic>
            <p:sp>
              <p:nvSpPr>
                <p:cNvPr id="176" name="TextBox 175">
                  <a:extLst>
                    <a:ext uri="{FF2B5EF4-FFF2-40B4-BE49-F238E27FC236}">
                      <a16:creationId xmlns:a16="http://schemas.microsoft.com/office/drawing/2014/main" id="{CFB5AF31-D309-4ED2-9D7E-7D0F47961BD7}"/>
                    </a:ext>
                  </a:extLst>
                </p:cNvPr>
                <p:cNvSpPr txBox="1"/>
                <p:nvPr/>
              </p:nvSpPr>
              <p:spPr>
                <a:xfrm>
                  <a:off x="6976259" y="3764741"/>
                  <a:ext cx="1242711" cy="415041"/>
                </a:xfrm>
                <a:prstGeom prst="rect">
                  <a:avLst/>
                </a:prstGeom>
                <a:noFill/>
              </p:spPr>
              <p:txBody>
                <a:bodyPr wrap="square" lIns="0" tIns="0" rIns="0" bIns="0" rtlCol="0">
                  <a:spAutoFit/>
                </a:bodyPr>
                <a:lstStyle/>
                <a:p>
                  <a:pPr algn="ctr"/>
                  <a:r>
                    <a:rPr lang="en-US" sz="900"/>
                    <a:t>Azure Database </a:t>
                  </a:r>
                  <a:br>
                    <a:rPr lang="en-US" sz="900"/>
                  </a:br>
                  <a:r>
                    <a:rPr lang="en-US" sz="900"/>
                    <a:t>for PostgreSQL </a:t>
                  </a:r>
                </a:p>
              </p:txBody>
            </p:sp>
          </p:grpSp>
          <p:cxnSp>
            <p:nvCxnSpPr>
              <p:cNvPr id="146" name="Straight Arrow Connector 145">
                <a:extLst>
                  <a:ext uri="{FF2B5EF4-FFF2-40B4-BE49-F238E27FC236}">
                    <a16:creationId xmlns:a16="http://schemas.microsoft.com/office/drawing/2014/main" id="{189BCDB7-7BF5-4A79-94EA-6F7C1C9A79B0}"/>
                  </a:ext>
                </a:extLst>
              </p:cNvPr>
              <p:cNvCxnSpPr/>
              <p:nvPr/>
            </p:nvCxnSpPr>
            <p:spPr>
              <a:xfrm flipV="1">
                <a:off x="9156246" y="2245645"/>
                <a:ext cx="0" cy="244109"/>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E5185F02-73C0-4228-ACDC-46DA22981DE0}"/>
                  </a:ext>
                </a:extLst>
              </p:cNvPr>
              <p:cNvCxnSpPr/>
              <p:nvPr/>
            </p:nvCxnSpPr>
            <p:spPr>
              <a:xfrm flipV="1">
                <a:off x="9156246" y="3294347"/>
                <a:ext cx="0" cy="183082"/>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grpSp>
            <p:nvGrpSpPr>
              <p:cNvPr id="148" name="Group 5">
                <a:extLst>
                  <a:ext uri="{FF2B5EF4-FFF2-40B4-BE49-F238E27FC236}">
                    <a16:creationId xmlns:a16="http://schemas.microsoft.com/office/drawing/2014/main" id="{3BFD449C-5CCA-479B-B496-0424F0345A2A}"/>
                  </a:ext>
                </a:extLst>
              </p:cNvPr>
              <p:cNvGrpSpPr>
                <a:grpSpLocks noChangeAspect="1"/>
              </p:cNvGrpSpPr>
              <p:nvPr/>
            </p:nvGrpSpPr>
            <p:grpSpPr bwMode="auto">
              <a:xfrm>
                <a:off x="8864598" y="3757051"/>
                <a:ext cx="583297" cy="428499"/>
                <a:chOff x="2099" y="2414"/>
                <a:chExt cx="260" cy="191"/>
              </a:xfrm>
            </p:grpSpPr>
            <p:sp>
              <p:nvSpPr>
                <p:cNvPr id="153" name="AutoShape 4">
                  <a:extLst>
                    <a:ext uri="{FF2B5EF4-FFF2-40B4-BE49-F238E27FC236}">
                      <a16:creationId xmlns:a16="http://schemas.microsoft.com/office/drawing/2014/main" id="{D9DCDD96-CFF3-4BCC-B4E2-246433D63D5E}"/>
                    </a:ext>
                  </a:extLst>
                </p:cNvPr>
                <p:cNvSpPr>
                  <a:spLocks noChangeAspect="1" noChangeArrowheads="1" noTextEdit="1"/>
                </p:cNvSpPr>
                <p:nvPr/>
              </p:nvSpPr>
              <p:spPr bwMode="auto">
                <a:xfrm>
                  <a:off x="2099" y="2416"/>
                  <a:ext cx="260"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4" name="Freeform 6">
                  <a:extLst>
                    <a:ext uri="{FF2B5EF4-FFF2-40B4-BE49-F238E27FC236}">
                      <a16:creationId xmlns:a16="http://schemas.microsoft.com/office/drawing/2014/main" id="{3E6DEC26-1DF1-490D-8B8B-711213D1CEB4}"/>
                    </a:ext>
                  </a:extLst>
                </p:cNvPr>
                <p:cNvSpPr>
                  <a:spLocks noEditPoints="1"/>
                </p:cNvSpPr>
                <p:nvPr/>
              </p:nvSpPr>
              <p:spPr bwMode="auto">
                <a:xfrm>
                  <a:off x="2234"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8 w 29"/>
                    <a:gd name="T11" fmla="*/ 54 h 64"/>
                    <a:gd name="T12" fmla="*/ 18 w 29"/>
                    <a:gd name="T13" fmla="*/ 11 h 64"/>
                    <a:gd name="T14" fmla="*/ 27 w 29"/>
                    <a:gd name="T15" fmla="*/ 8 h 64"/>
                    <a:gd name="T16" fmla="*/ 27 w 29"/>
                    <a:gd name="T17" fmla="*/ 57 h 64"/>
                    <a:gd name="T18" fmla="*/ 18 w 29"/>
                    <a:gd name="T19" fmla="*/ 54 h 64"/>
                    <a:gd name="T20" fmla="*/ 9 w 29"/>
                    <a:gd name="T21" fmla="*/ 51 h 64"/>
                    <a:gd name="T22" fmla="*/ 9 w 29"/>
                    <a:gd name="T23" fmla="*/ 12 h 64"/>
                    <a:gd name="T24" fmla="*/ 16 w 29"/>
                    <a:gd name="T25" fmla="*/ 11 h 64"/>
                    <a:gd name="T26" fmla="*/ 16 w 29"/>
                    <a:gd name="T27" fmla="*/ 54 h 64"/>
                    <a:gd name="T28" fmla="*/ 9 w 29"/>
                    <a:gd name="T29" fmla="*/ 51 h 64"/>
                    <a:gd name="T30" fmla="*/ 2 w 29"/>
                    <a:gd name="T31" fmla="*/ 49 h 64"/>
                    <a:gd name="T32" fmla="*/ 2 w 29"/>
                    <a:gd name="T33" fmla="*/ 15 h 64"/>
                    <a:gd name="T34" fmla="*/ 7 w 29"/>
                    <a:gd name="T35" fmla="*/ 14 h 64"/>
                    <a:gd name="T36" fmla="*/ 7 w 29"/>
                    <a:gd name="T37" fmla="*/ 51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8" y="54"/>
                      </a:moveTo>
                      <a:lnTo>
                        <a:pt x="18" y="11"/>
                      </a:lnTo>
                      <a:lnTo>
                        <a:pt x="27" y="8"/>
                      </a:lnTo>
                      <a:lnTo>
                        <a:pt x="27" y="57"/>
                      </a:lnTo>
                      <a:lnTo>
                        <a:pt x="18" y="54"/>
                      </a:lnTo>
                      <a:close/>
                      <a:moveTo>
                        <a:pt x="9" y="51"/>
                      </a:moveTo>
                      <a:lnTo>
                        <a:pt x="9" y="12"/>
                      </a:lnTo>
                      <a:lnTo>
                        <a:pt x="16" y="11"/>
                      </a:lnTo>
                      <a:lnTo>
                        <a:pt x="16" y="54"/>
                      </a:lnTo>
                      <a:lnTo>
                        <a:pt x="9" y="51"/>
                      </a:lnTo>
                      <a:close/>
                      <a:moveTo>
                        <a:pt x="2" y="49"/>
                      </a:moveTo>
                      <a:lnTo>
                        <a:pt x="2" y="15"/>
                      </a:lnTo>
                      <a:lnTo>
                        <a:pt x="7" y="14"/>
                      </a:lnTo>
                      <a:lnTo>
                        <a:pt x="7" y="51"/>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5" name="Freeform 7">
                  <a:extLst>
                    <a:ext uri="{FF2B5EF4-FFF2-40B4-BE49-F238E27FC236}">
                      <a16:creationId xmlns:a16="http://schemas.microsoft.com/office/drawing/2014/main" id="{AB191934-5C73-4756-8BE7-6225B2EF0A88}"/>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6" name="Freeform 8">
                  <a:extLst>
                    <a:ext uri="{FF2B5EF4-FFF2-40B4-BE49-F238E27FC236}">
                      <a16:creationId xmlns:a16="http://schemas.microsoft.com/office/drawing/2014/main" id="{55ACBEE6-A5E2-44CD-B150-565CA4C07B26}"/>
                    </a:ext>
                  </a:extLst>
                </p:cNvPr>
                <p:cNvSpPr>
                  <a:spLocks noEditPoints="1"/>
                </p:cNvSpPr>
                <p:nvPr/>
              </p:nvSpPr>
              <p:spPr bwMode="auto">
                <a:xfrm>
                  <a:off x="2142"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7 w 29"/>
                    <a:gd name="T11" fmla="*/ 54 h 64"/>
                    <a:gd name="T12" fmla="*/ 17 w 29"/>
                    <a:gd name="T13" fmla="*/ 11 h 64"/>
                    <a:gd name="T14" fmla="*/ 26 w 29"/>
                    <a:gd name="T15" fmla="*/ 8 h 64"/>
                    <a:gd name="T16" fmla="*/ 26 w 29"/>
                    <a:gd name="T17" fmla="*/ 57 h 64"/>
                    <a:gd name="T18" fmla="*/ 17 w 29"/>
                    <a:gd name="T19" fmla="*/ 54 h 64"/>
                    <a:gd name="T20" fmla="*/ 8 w 29"/>
                    <a:gd name="T21" fmla="*/ 51 h 64"/>
                    <a:gd name="T22" fmla="*/ 8 w 29"/>
                    <a:gd name="T23" fmla="*/ 12 h 64"/>
                    <a:gd name="T24" fmla="*/ 16 w 29"/>
                    <a:gd name="T25" fmla="*/ 11 h 64"/>
                    <a:gd name="T26" fmla="*/ 16 w 29"/>
                    <a:gd name="T27" fmla="*/ 54 h 64"/>
                    <a:gd name="T28" fmla="*/ 8 w 29"/>
                    <a:gd name="T29" fmla="*/ 51 h 64"/>
                    <a:gd name="T30" fmla="*/ 1 w 29"/>
                    <a:gd name="T31" fmla="*/ 49 h 64"/>
                    <a:gd name="T32" fmla="*/ 1 w 29"/>
                    <a:gd name="T33" fmla="*/ 15 h 64"/>
                    <a:gd name="T34" fmla="*/ 7 w 29"/>
                    <a:gd name="T35" fmla="*/ 14 h 64"/>
                    <a:gd name="T36" fmla="*/ 7 w 29"/>
                    <a:gd name="T37" fmla="*/ 51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7" y="54"/>
                      </a:moveTo>
                      <a:lnTo>
                        <a:pt x="17" y="11"/>
                      </a:lnTo>
                      <a:lnTo>
                        <a:pt x="26" y="8"/>
                      </a:lnTo>
                      <a:lnTo>
                        <a:pt x="26" y="57"/>
                      </a:lnTo>
                      <a:lnTo>
                        <a:pt x="17" y="54"/>
                      </a:lnTo>
                      <a:close/>
                      <a:moveTo>
                        <a:pt x="8" y="51"/>
                      </a:moveTo>
                      <a:lnTo>
                        <a:pt x="8" y="12"/>
                      </a:lnTo>
                      <a:lnTo>
                        <a:pt x="16" y="11"/>
                      </a:lnTo>
                      <a:lnTo>
                        <a:pt x="16" y="54"/>
                      </a:lnTo>
                      <a:lnTo>
                        <a:pt x="8" y="51"/>
                      </a:lnTo>
                      <a:close/>
                      <a:moveTo>
                        <a:pt x="1" y="49"/>
                      </a:moveTo>
                      <a:lnTo>
                        <a:pt x="1" y="15"/>
                      </a:lnTo>
                      <a:lnTo>
                        <a:pt x="7" y="14"/>
                      </a:lnTo>
                      <a:lnTo>
                        <a:pt x="7" y="51"/>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7" name="Freeform 9">
                  <a:extLst>
                    <a:ext uri="{FF2B5EF4-FFF2-40B4-BE49-F238E27FC236}">
                      <a16:creationId xmlns:a16="http://schemas.microsoft.com/office/drawing/2014/main" id="{77C5BC54-8B25-4409-B4BD-EB73F107FC9E}"/>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8" name="Freeform 10">
                  <a:extLst>
                    <a:ext uri="{FF2B5EF4-FFF2-40B4-BE49-F238E27FC236}">
                      <a16:creationId xmlns:a16="http://schemas.microsoft.com/office/drawing/2014/main" id="{82D1EA43-D244-4F18-A15F-CA87262F26AC}"/>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9" name="Freeform 11">
                  <a:extLst>
                    <a:ext uri="{FF2B5EF4-FFF2-40B4-BE49-F238E27FC236}">
                      <a16:creationId xmlns:a16="http://schemas.microsoft.com/office/drawing/2014/main" id="{53D36FD3-08D5-4B28-AB73-AE1F2B6DAFBA}"/>
                    </a:ext>
                  </a:extLst>
                </p:cNvPr>
                <p:cNvSpPr>
                  <a:spLocks noEditPoints="1"/>
                </p:cNvSpPr>
                <p:nvPr/>
              </p:nvSpPr>
              <p:spPr bwMode="auto">
                <a:xfrm>
                  <a:off x="2142"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7 w 29"/>
                    <a:gd name="T11" fmla="*/ 53 h 64"/>
                    <a:gd name="T12" fmla="*/ 17 w 29"/>
                    <a:gd name="T13" fmla="*/ 10 h 64"/>
                    <a:gd name="T14" fmla="*/ 26 w 29"/>
                    <a:gd name="T15" fmla="*/ 7 h 64"/>
                    <a:gd name="T16" fmla="*/ 26 w 29"/>
                    <a:gd name="T17" fmla="*/ 56 h 64"/>
                    <a:gd name="T18" fmla="*/ 17 w 29"/>
                    <a:gd name="T19" fmla="*/ 53 h 64"/>
                    <a:gd name="T20" fmla="*/ 8 w 29"/>
                    <a:gd name="T21" fmla="*/ 50 h 64"/>
                    <a:gd name="T22" fmla="*/ 8 w 29"/>
                    <a:gd name="T23" fmla="*/ 12 h 64"/>
                    <a:gd name="T24" fmla="*/ 16 w 29"/>
                    <a:gd name="T25" fmla="*/ 10 h 64"/>
                    <a:gd name="T26" fmla="*/ 16 w 29"/>
                    <a:gd name="T27" fmla="*/ 53 h 64"/>
                    <a:gd name="T28" fmla="*/ 8 w 29"/>
                    <a:gd name="T29" fmla="*/ 50 h 64"/>
                    <a:gd name="T30" fmla="*/ 1 w 29"/>
                    <a:gd name="T31" fmla="*/ 49 h 64"/>
                    <a:gd name="T32" fmla="*/ 1 w 29"/>
                    <a:gd name="T33" fmla="*/ 15 h 64"/>
                    <a:gd name="T34" fmla="*/ 7 w 29"/>
                    <a:gd name="T35" fmla="*/ 13 h 64"/>
                    <a:gd name="T36" fmla="*/ 7 w 29"/>
                    <a:gd name="T37" fmla="*/ 50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7" y="53"/>
                      </a:moveTo>
                      <a:lnTo>
                        <a:pt x="17" y="10"/>
                      </a:lnTo>
                      <a:lnTo>
                        <a:pt x="26" y="7"/>
                      </a:lnTo>
                      <a:lnTo>
                        <a:pt x="26" y="56"/>
                      </a:lnTo>
                      <a:lnTo>
                        <a:pt x="17" y="53"/>
                      </a:lnTo>
                      <a:close/>
                      <a:moveTo>
                        <a:pt x="8" y="50"/>
                      </a:moveTo>
                      <a:lnTo>
                        <a:pt x="8" y="12"/>
                      </a:lnTo>
                      <a:lnTo>
                        <a:pt x="16" y="10"/>
                      </a:lnTo>
                      <a:lnTo>
                        <a:pt x="16" y="53"/>
                      </a:lnTo>
                      <a:lnTo>
                        <a:pt x="8" y="50"/>
                      </a:lnTo>
                      <a:close/>
                      <a:moveTo>
                        <a:pt x="1" y="49"/>
                      </a:moveTo>
                      <a:lnTo>
                        <a:pt x="1" y="15"/>
                      </a:lnTo>
                      <a:lnTo>
                        <a:pt x="7" y="13"/>
                      </a:lnTo>
                      <a:lnTo>
                        <a:pt x="7" y="50"/>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0" name="Freeform 12">
                  <a:extLst>
                    <a:ext uri="{FF2B5EF4-FFF2-40B4-BE49-F238E27FC236}">
                      <a16:creationId xmlns:a16="http://schemas.microsoft.com/office/drawing/2014/main" id="{7F10C5F8-4579-44C3-9926-8D17D6577A5D}"/>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1" name="Freeform 13">
                  <a:extLst>
                    <a:ext uri="{FF2B5EF4-FFF2-40B4-BE49-F238E27FC236}">
                      <a16:creationId xmlns:a16="http://schemas.microsoft.com/office/drawing/2014/main" id="{60D2D639-B8BC-4417-9581-550C3954A5B4}"/>
                    </a:ext>
                  </a:extLst>
                </p:cNvPr>
                <p:cNvSpPr>
                  <a:spLocks noEditPoints="1"/>
                </p:cNvSpPr>
                <p:nvPr/>
              </p:nvSpPr>
              <p:spPr bwMode="auto">
                <a:xfrm>
                  <a:off x="2234"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8 w 29"/>
                    <a:gd name="T11" fmla="*/ 53 h 64"/>
                    <a:gd name="T12" fmla="*/ 18 w 29"/>
                    <a:gd name="T13" fmla="*/ 10 h 64"/>
                    <a:gd name="T14" fmla="*/ 27 w 29"/>
                    <a:gd name="T15" fmla="*/ 7 h 64"/>
                    <a:gd name="T16" fmla="*/ 27 w 29"/>
                    <a:gd name="T17" fmla="*/ 56 h 64"/>
                    <a:gd name="T18" fmla="*/ 18 w 29"/>
                    <a:gd name="T19" fmla="*/ 53 h 64"/>
                    <a:gd name="T20" fmla="*/ 9 w 29"/>
                    <a:gd name="T21" fmla="*/ 50 h 64"/>
                    <a:gd name="T22" fmla="*/ 9 w 29"/>
                    <a:gd name="T23" fmla="*/ 12 h 64"/>
                    <a:gd name="T24" fmla="*/ 16 w 29"/>
                    <a:gd name="T25" fmla="*/ 10 h 64"/>
                    <a:gd name="T26" fmla="*/ 16 w 29"/>
                    <a:gd name="T27" fmla="*/ 53 h 64"/>
                    <a:gd name="T28" fmla="*/ 9 w 29"/>
                    <a:gd name="T29" fmla="*/ 50 h 64"/>
                    <a:gd name="T30" fmla="*/ 2 w 29"/>
                    <a:gd name="T31" fmla="*/ 49 h 64"/>
                    <a:gd name="T32" fmla="*/ 2 w 29"/>
                    <a:gd name="T33" fmla="*/ 15 h 64"/>
                    <a:gd name="T34" fmla="*/ 7 w 29"/>
                    <a:gd name="T35" fmla="*/ 13 h 64"/>
                    <a:gd name="T36" fmla="*/ 7 w 29"/>
                    <a:gd name="T37" fmla="*/ 50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8" y="53"/>
                      </a:moveTo>
                      <a:lnTo>
                        <a:pt x="18" y="10"/>
                      </a:lnTo>
                      <a:lnTo>
                        <a:pt x="27" y="7"/>
                      </a:lnTo>
                      <a:lnTo>
                        <a:pt x="27" y="56"/>
                      </a:lnTo>
                      <a:lnTo>
                        <a:pt x="18" y="53"/>
                      </a:lnTo>
                      <a:close/>
                      <a:moveTo>
                        <a:pt x="9" y="50"/>
                      </a:moveTo>
                      <a:lnTo>
                        <a:pt x="9" y="12"/>
                      </a:lnTo>
                      <a:lnTo>
                        <a:pt x="16" y="10"/>
                      </a:lnTo>
                      <a:lnTo>
                        <a:pt x="16" y="53"/>
                      </a:lnTo>
                      <a:lnTo>
                        <a:pt x="9" y="50"/>
                      </a:lnTo>
                      <a:close/>
                      <a:moveTo>
                        <a:pt x="2" y="49"/>
                      </a:moveTo>
                      <a:lnTo>
                        <a:pt x="2" y="15"/>
                      </a:lnTo>
                      <a:lnTo>
                        <a:pt x="7" y="13"/>
                      </a:lnTo>
                      <a:lnTo>
                        <a:pt x="7" y="50"/>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2" name="Freeform 14">
                  <a:extLst>
                    <a:ext uri="{FF2B5EF4-FFF2-40B4-BE49-F238E27FC236}">
                      <a16:creationId xmlns:a16="http://schemas.microsoft.com/office/drawing/2014/main" id="{7BB54BB2-95D6-4955-BD69-D57B078185A3}"/>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3" name="Freeform 15">
                  <a:extLst>
                    <a:ext uri="{FF2B5EF4-FFF2-40B4-BE49-F238E27FC236}">
                      <a16:creationId xmlns:a16="http://schemas.microsoft.com/office/drawing/2014/main" id="{EA5FC927-E247-49CA-8632-CBAEB6F859AC}"/>
                    </a:ext>
                  </a:extLst>
                </p:cNvPr>
                <p:cNvSpPr>
                  <a:spLocks noEditPoints="1"/>
                </p:cNvSpPr>
                <p:nvPr/>
              </p:nvSpPr>
              <p:spPr bwMode="auto">
                <a:xfrm>
                  <a:off x="2192" y="2478"/>
                  <a:ext cx="29" cy="63"/>
                </a:xfrm>
                <a:custGeom>
                  <a:avLst/>
                  <a:gdLst>
                    <a:gd name="T0" fmla="*/ 17 w 29"/>
                    <a:gd name="T1" fmla="*/ 54 h 63"/>
                    <a:gd name="T2" fmla="*/ 17 w 29"/>
                    <a:gd name="T3" fmla="*/ 9 h 63"/>
                    <a:gd name="T4" fmla="*/ 24 w 29"/>
                    <a:gd name="T5" fmla="*/ 6 h 63"/>
                    <a:gd name="T6" fmla="*/ 24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4" y="6"/>
                      </a:lnTo>
                      <a:lnTo>
                        <a:pt x="24"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4" name="Freeform 16">
                  <a:extLst>
                    <a:ext uri="{FF2B5EF4-FFF2-40B4-BE49-F238E27FC236}">
                      <a16:creationId xmlns:a16="http://schemas.microsoft.com/office/drawing/2014/main" id="{848925B0-DA51-45C4-A487-12D8987B5E8C}"/>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5" name="Freeform 17">
                  <a:extLst>
                    <a:ext uri="{FF2B5EF4-FFF2-40B4-BE49-F238E27FC236}">
                      <a16:creationId xmlns:a16="http://schemas.microsoft.com/office/drawing/2014/main" id="{505C64F7-50A0-471D-8B2E-752F1CA8F23B}"/>
                    </a:ext>
                  </a:extLst>
                </p:cNvPr>
                <p:cNvSpPr>
                  <a:spLocks noEditPoints="1"/>
                </p:cNvSpPr>
                <p:nvPr/>
              </p:nvSpPr>
              <p:spPr bwMode="auto">
                <a:xfrm>
                  <a:off x="2099" y="2478"/>
                  <a:ext cx="29" cy="63"/>
                </a:xfrm>
                <a:custGeom>
                  <a:avLst/>
                  <a:gdLst>
                    <a:gd name="T0" fmla="*/ 0 w 29"/>
                    <a:gd name="T1" fmla="*/ 9 h 63"/>
                    <a:gd name="T2" fmla="*/ 0 w 29"/>
                    <a:gd name="T3" fmla="*/ 51 h 63"/>
                    <a:gd name="T4" fmla="*/ 29 w 29"/>
                    <a:gd name="T5" fmla="*/ 63 h 63"/>
                    <a:gd name="T6" fmla="*/ 29 w 29"/>
                    <a:gd name="T7" fmla="*/ 0 h 63"/>
                    <a:gd name="T8" fmla="*/ 0 w 29"/>
                    <a:gd name="T9" fmla="*/ 9 h 63"/>
                    <a:gd name="T10" fmla="*/ 18 w 29"/>
                    <a:gd name="T11" fmla="*/ 54 h 63"/>
                    <a:gd name="T12" fmla="*/ 18 w 29"/>
                    <a:gd name="T13" fmla="*/ 9 h 63"/>
                    <a:gd name="T14" fmla="*/ 26 w 29"/>
                    <a:gd name="T15" fmla="*/ 6 h 63"/>
                    <a:gd name="T16" fmla="*/ 26 w 29"/>
                    <a:gd name="T17" fmla="*/ 55 h 63"/>
                    <a:gd name="T18" fmla="*/ 18 w 29"/>
                    <a:gd name="T19" fmla="*/ 54 h 63"/>
                    <a:gd name="T20" fmla="*/ 9 w 29"/>
                    <a:gd name="T21" fmla="*/ 51 h 63"/>
                    <a:gd name="T22" fmla="*/ 9 w 29"/>
                    <a:gd name="T23" fmla="*/ 12 h 63"/>
                    <a:gd name="T24" fmla="*/ 15 w 29"/>
                    <a:gd name="T25" fmla="*/ 11 h 63"/>
                    <a:gd name="T26" fmla="*/ 15 w 29"/>
                    <a:gd name="T27" fmla="*/ 52 h 63"/>
                    <a:gd name="T28" fmla="*/ 9 w 29"/>
                    <a:gd name="T29" fmla="*/ 51 h 63"/>
                    <a:gd name="T30" fmla="*/ 1 w 29"/>
                    <a:gd name="T31" fmla="*/ 48 h 63"/>
                    <a:gd name="T32" fmla="*/ 1 w 29"/>
                    <a:gd name="T33" fmla="*/ 14 h 63"/>
                    <a:gd name="T34" fmla="*/ 6 w 29"/>
                    <a:gd name="T35" fmla="*/ 12 h 63"/>
                    <a:gd name="T36" fmla="*/ 6 w 29"/>
                    <a:gd name="T37" fmla="*/ 49 h 63"/>
                    <a:gd name="T38" fmla="*/ 1 w 29"/>
                    <a:gd name="T3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0" y="9"/>
                      </a:moveTo>
                      <a:lnTo>
                        <a:pt x="0" y="51"/>
                      </a:lnTo>
                      <a:lnTo>
                        <a:pt x="29" y="63"/>
                      </a:lnTo>
                      <a:lnTo>
                        <a:pt x="29" y="0"/>
                      </a:lnTo>
                      <a:lnTo>
                        <a:pt x="0" y="9"/>
                      </a:lnTo>
                      <a:close/>
                      <a:moveTo>
                        <a:pt x="18" y="54"/>
                      </a:moveTo>
                      <a:lnTo>
                        <a:pt x="18" y="9"/>
                      </a:lnTo>
                      <a:lnTo>
                        <a:pt x="26" y="6"/>
                      </a:lnTo>
                      <a:lnTo>
                        <a:pt x="26" y="55"/>
                      </a:lnTo>
                      <a:lnTo>
                        <a:pt x="18" y="54"/>
                      </a:lnTo>
                      <a:close/>
                      <a:moveTo>
                        <a:pt x="9" y="51"/>
                      </a:moveTo>
                      <a:lnTo>
                        <a:pt x="9" y="12"/>
                      </a:lnTo>
                      <a:lnTo>
                        <a:pt x="15" y="11"/>
                      </a:lnTo>
                      <a:lnTo>
                        <a:pt x="15" y="52"/>
                      </a:lnTo>
                      <a:lnTo>
                        <a:pt x="9" y="51"/>
                      </a:lnTo>
                      <a:close/>
                      <a:moveTo>
                        <a:pt x="1" y="48"/>
                      </a:moveTo>
                      <a:lnTo>
                        <a:pt x="1" y="14"/>
                      </a:lnTo>
                      <a:lnTo>
                        <a:pt x="6" y="12"/>
                      </a:lnTo>
                      <a:lnTo>
                        <a:pt x="6" y="49"/>
                      </a:lnTo>
                      <a:lnTo>
                        <a:pt x="1" y="48"/>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6" name="Freeform 18">
                  <a:extLst>
                    <a:ext uri="{FF2B5EF4-FFF2-40B4-BE49-F238E27FC236}">
                      <a16:creationId xmlns:a16="http://schemas.microsoft.com/office/drawing/2014/main" id="{C2CC868B-539B-45DC-8911-C84C8F5EB56E}"/>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7" name="Freeform 19">
                  <a:extLst>
                    <a:ext uri="{FF2B5EF4-FFF2-40B4-BE49-F238E27FC236}">
                      <a16:creationId xmlns:a16="http://schemas.microsoft.com/office/drawing/2014/main" id="{E31D91BA-BC8A-4F9B-AD89-B09A03A46119}"/>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8" name="Freeform 20">
                  <a:extLst>
                    <a:ext uri="{FF2B5EF4-FFF2-40B4-BE49-F238E27FC236}">
                      <a16:creationId xmlns:a16="http://schemas.microsoft.com/office/drawing/2014/main" id="{0E79B2FA-AFD5-45D8-BFAA-4B3ECE501A5A}"/>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9" name="Freeform 21">
                  <a:extLst>
                    <a:ext uri="{FF2B5EF4-FFF2-40B4-BE49-F238E27FC236}">
                      <a16:creationId xmlns:a16="http://schemas.microsoft.com/office/drawing/2014/main" id="{78EC8FF1-3880-4262-B2C0-00128A07A541}"/>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0" name="Freeform 22">
                  <a:extLst>
                    <a:ext uri="{FF2B5EF4-FFF2-40B4-BE49-F238E27FC236}">
                      <a16:creationId xmlns:a16="http://schemas.microsoft.com/office/drawing/2014/main" id="{62FA7417-4142-432A-B12A-797D93D45BEF}"/>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1" name="Freeform 23">
                  <a:extLst>
                    <a:ext uri="{FF2B5EF4-FFF2-40B4-BE49-F238E27FC236}">
                      <a16:creationId xmlns:a16="http://schemas.microsoft.com/office/drawing/2014/main" id="{6002096F-FCD4-44D2-AFA7-2B9F4615FE5E}"/>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2" name="Freeform 24">
                  <a:extLst>
                    <a:ext uri="{FF2B5EF4-FFF2-40B4-BE49-F238E27FC236}">
                      <a16:creationId xmlns:a16="http://schemas.microsoft.com/office/drawing/2014/main" id="{FA0D217B-51DA-4A98-97E7-A34083610854}"/>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3" name="Freeform 25">
                  <a:extLst>
                    <a:ext uri="{FF2B5EF4-FFF2-40B4-BE49-F238E27FC236}">
                      <a16:creationId xmlns:a16="http://schemas.microsoft.com/office/drawing/2014/main" id="{59435CC3-65EF-4269-8C3A-A9CD79208B6A}"/>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4" name="Freeform 26">
                  <a:extLst>
                    <a:ext uri="{FF2B5EF4-FFF2-40B4-BE49-F238E27FC236}">
                      <a16:creationId xmlns:a16="http://schemas.microsoft.com/office/drawing/2014/main" id="{FDF3BDBB-F925-418A-B86A-5D35E74FC3EF}"/>
                    </a:ext>
                  </a:extLst>
                </p:cNvPr>
                <p:cNvSpPr>
                  <a:spLocks noEditPoints="1"/>
                </p:cNvSpPr>
                <p:nvPr/>
              </p:nvSpPr>
              <p:spPr bwMode="auto">
                <a:xfrm>
                  <a:off x="2283" y="2478"/>
                  <a:ext cx="29" cy="63"/>
                </a:xfrm>
                <a:custGeom>
                  <a:avLst/>
                  <a:gdLst>
                    <a:gd name="T0" fmla="*/ 17 w 29"/>
                    <a:gd name="T1" fmla="*/ 54 h 63"/>
                    <a:gd name="T2" fmla="*/ 17 w 29"/>
                    <a:gd name="T3" fmla="*/ 9 h 63"/>
                    <a:gd name="T4" fmla="*/ 25 w 29"/>
                    <a:gd name="T5" fmla="*/ 6 h 63"/>
                    <a:gd name="T6" fmla="*/ 25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5" y="6"/>
                      </a:lnTo>
                      <a:lnTo>
                        <a:pt x="25"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149" name="TextBox 148">
                <a:extLst>
                  <a:ext uri="{FF2B5EF4-FFF2-40B4-BE49-F238E27FC236}">
                    <a16:creationId xmlns:a16="http://schemas.microsoft.com/office/drawing/2014/main" id="{16AECEA1-9EE0-4328-967E-88C0E7CDDCFA}"/>
                  </a:ext>
                </a:extLst>
              </p:cNvPr>
              <p:cNvSpPr txBox="1"/>
              <p:nvPr/>
            </p:nvSpPr>
            <p:spPr>
              <a:xfrm>
                <a:off x="8705001" y="4218325"/>
                <a:ext cx="902491" cy="276999"/>
              </a:xfrm>
              <a:prstGeom prst="rect">
                <a:avLst/>
              </a:prstGeom>
              <a:noFill/>
            </p:spPr>
            <p:txBody>
              <a:bodyPr wrap="none" lIns="0" tIns="0" rIns="0" bIns="0" rtlCol="0">
                <a:spAutoFit/>
              </a:bodyPr>
              <a:lstStyle/>
              <a:p>
                <a:pPr algn="ctr"/>
                <a:r>
                  <a:rPr lang="en-US" sz="900"/>
                  <a:t>Azure Kubernetes</a:t>
                </a:r>
              </a:p>
              <a:p>
                <a:pPr algn="ctr"/>
                <a:r>
                  <a:rPr lang="en-US" sz="900"/>
                  <a:t>Services</a:t>
                </a:r>
              </a:p>
            </p:txBody>
          </p:sp>
          <p:grpSp>
            <p:nvGrpSpPr>
              <p:cNvPr id="150" name="Group 149">
                <a:extLst>
                  <a:ext uri="{FF2B5EF4-FFF2-40B4-BE49-F238E27FC236}">
                    <a16:creationId xmlns:a16="http://schemas.microsoft.com/office/drawing/2014/main" id="{44D3FD2E-4DB0-4B9A-BD98-1E2674688A10}"/>
                  </a:ext>
                </a:extLst>
              </p:cNvPr>
              <p:cNvGrpSpPr/>
              <p:nvPr/>
            </p:nvGrpSpPr>
            <p:grpSpPr>
              <a:xfrm>
                <a:off x="8766130" y="2548747"/>
                <a:ext cx="780232" cy="737658"/>
                <a:chOff x="8476156" y="3080517"/>
                <a:chExt cx="1169060" cy="1105270"/>
              </a:xfrm>
            </p:grpSpPr>
            <p:pic>
              <p:nvPicPr>
                <p:cNvPr id="151" name="Graphic 150">
                  <a:extLst>
                    <a:ext uri="{FF2B5EF4-FFF2-40B4-BE49-F238E27FC236}">
                      <a16:creationId xmlns:a16="http://schemas.microsoft.com/office/drawing/2014/main" id="{BEFAFB5E-8B20-4A9B-9F95-F99D3639BF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664956" y="3080517"/>
                  <a:ext cx="684225" cy="684225"/>
                </a:xfrm>
                <a:prstGeom prst="rect">
                  <a:avLst/>
                </a:prstGeom>
              </p:spPr>
            </p:pic>
            <p:sp>
              <p:nvSpPr>
                <p:cNvPr id="152" name="TextBox 151">
                  <a:extLst>
                    <a:ext uri="{FF2B5EF4-FFF2-40B4-BE49-F238E27FC236}">
                      <a16:creationId xmlns:a16="http://schemas.microsoft.com/office/drawing/2014/main" id="{95428095-0944-4D6E-928F-E65D1968870E}"/>
                    </a:ext>
                  </a:extLst>
                </p:cNvPr>
                <p:cNvSpPr txBox="1"/>
                <p:nvPr/>
              </p:nvSpPr>
              <p:spPr>
                <a:xfrm>
                  <a:off x="8476156" y="3764742"/>
                  <a:ext cx="1169060" cy="421045"/>
                </a:xfrm>
                <a:prstGeom prst="rect">
                  <a:avLst/>
                </a:prstGeom>
                <a:noFill/>
              </p:spPr>
              <p:txBody>
                <a:bodyPr wrap="square" lIns="0" tIns="0" rIns="0" bIns="0" rtlCol="0">
                  <a:spAutoFit/>
                </a:bodyPr>
                <a:lstStyle/>
                <a:p>
                  <a:pPr algn="ctr"/>
                  <a:r>
                    <a:rPr lang="en-US" sz="900"/>
                    <a:t>Azure Cache for Redis</a:t>
                  </a:r>
                </a:p>
              </p:txBody>
            </p:sp>
          </p:grpSp>
        </p:grpSp>
        <p:grpSp>
          <p:nvGrpSpPr>
            <p:cNvPr id="177" name="Group 176">
              <a:extLst>
                <a:ext uri="{FF2B5EF4-FFF2-40B4-BE49-F238E27FC236}">
                  <a16:creationId xmlns:a16="http://schemas.microsoft.com/office/drawing/2014/main" id="{7C726753-C6C4-4EBC-A902-B0CCEF5418EB}"/>
                </a:ext>
              </a:extLst>
            </p:cNvPr>
            <p:cNvGrpSpPr/>
            <p:nvPr/>
          </p:nvGrpSpPr>
          <p:grpSpPr>
            <a:xfrm>
              <a:off x="10349156" y="1599416"/>
              <a:ext cx="902491" cy="3102166"/>
              <a:chOff x="8705001" y="1393158"/>
              <a:chExt cx="902491" cy="3102166"/>
            </a:xfrm>
          </p:grpSpPr>
          <p:grpSp>
            <p:nvGrpSpPr>
              <p:cNvPr id="178" name="Group 177">
                <a:extLst>
                  <a:ext uri="{FF2B5EF4-FFF2-40B4-BE49-F238E27FC236}">
                    <a16:creationId xmlns:a16="http://schemas.microsoft.com/office/drawing/2014/main" id="{9D8BC8E0-7B82-4EC7-8B3F-73C10A5167EB}"/>
                  </a:ext>
                </a:extLst>
              </p:cNvPr>
              <p:cNvGrpSpPr/>
              <p:nvPr/>
            </p:nvGrpSpPr>
            <p:grpSpPr>
              <a:xfrm>
                <a:off x="8741553" y="1393158"/>
                <a:ext cx="829386" cy="797867"/>
                <a:chOff x="6976259" y="2984299"/>
                <a:chExt cx="1242711" cy="1195483"/>
              </a:xfrm>
            </p:grpSpPr>
            <p:pic>
              <p:nvPicPr>
                <p:cNvPr id="208" name="Graphic 207">
                  <a:extLst>
                    <a:ext uri="{FF2B5EF4-FFF2-40B4-BE49-F238E27FC236}">
                      <a16:creationId xmlns:a16="http://schemas.microsoft.com/office/drawing/2014/main" id="{60B48105-45AA-402F-B6AF-53FEDFED0D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37037" y="2984299"/>
                  <a:ext cx="721156" cy="721156"/>
                </a:xfrm>
                <a:prstGeom prst="rect">
                  <a:avLst/>
                </a:prstGeom>
              </p:spPr>
            </p:pic>
            <p:sp>
              <p:nvSpPr>
                <p:cNvPr id="209" name="TextBox 208">
                  <a:extLst>
                    <a:ext uri="{FF2B5EF4-FFF2-40B4-BE49-F238E27FC236}">
                      <a16:creationId xmlns:a16="http://schemas.microsoft.com/office/drawing/2014/main" id="{12E2313A-6716-43BA-8A7E-5ABA131DC541}"/>
                    </a:ext>
                  </a:extLst>
                </p:cNvPr>
                <p:cNvSpPr txBox="1"/>
                <p:nvPr/>
              </p:nvSpPr>
              <p:spPr>
                <a:xfrm>
                  <a:off x="6976259" y="3764741"/>
                  <a:ext cx="1242711" cy="415041"/>
                </a:xfrm>
                <a:prstGeom prst="rect">
                  <a:avLst/>
                </a:prstGeom>
                <a:noFill/>
              </p:spPr>
              <p:txBody>
                <a:bodyPr wrap="square" lIns="0" tIns="0" rIns="0" bIns="0" rtlCol="0">
                  <a:spAutoFit/>
                </a:bodyPr>
                <a:lstStyle/>
                <a:p>
                  <a:pPr algn="ctr"/>
                  <a:r>
                    <a:rPr lang="en-US" sz="900"/>
                    <a:t>Azure Database </a:t>
                  </a:r>
                  <a:br>
                    <a:rPr lang="en-US" sz="900"/>
                  </a:br>
                  <a:r>
                    <a:rPr lang="en-US" sz="900"/>
                    <a:t>for PostgreSQL </a:t>
                  </a:r>
                </a:p>
              </p:txBody>
            </p:sp>
          </p:grpSp>
          <p:cxnSp>
            <p:nvCxnSpPr>
              <p:cNvPr id="179" name="Straight Arrow Connector 178">
                <a:extLst>
                  <a:ext uri="{FF2B5EF4-FFF2-40B4-BE49-F238E27FC236}">
                    <a16:creationId xmlns:a16="http://schemas.microsoft.com/office/drawing/2014/main" id="{7DCA14BA-8D6B-4C1F-8DE6-7AE6492C99C4}"/>
                  </a:ext>
                </a:extLst>
              </p:cNvPr>
              <p:cNvCxnSpPr/>
              <p:nvPr/>
            </p:nvCxnSpPr>
            <p:spPr>
              <a:xfrm flipV="1">
                <a:off x="9156246" y="2245645"/>
                <a:ext cx="0" cy="244109"/>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F6A75846-0005-4F64-8975-275C7001D5C5}"/>
                  </a:ext>
                </a:extLst>
              </p:cNvPr>
              <p:cNvCxnSpPr/>
              <p:nvPr/>
            </p:nvCxnSpPr>
            <p:spPr>
              <a:xfrm flipV="1">
                <a:off x="9156246" y="3294347"/>
                <a:ext cx="0" cy="183082"/>
              </a:xfrm>
              <a:prstGeom prst="straightConnector1">
                <a:avLst/>
              </a:prstGeom>
              <a:ln cap="rnd">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grpSp>
            <p:nvGrpSpPr>
              <p:cNvPr id="181" name="Group 5">
                <a:extLst>
                  <a:ext uri="{FF2B5EF4-FFF2-40B4-BE49-F238E27FC236}">
                    <a16:creationId xmlns:a16="http://schemas.microsoft.com/office/drawing/2014/main" id="{529403C8-C951-4576-8F74-6E217469C170}"/>
                  </a:ext>
                </a:extLst>
              </p:cNvPr>
              <p:cNvGrpSpPr>
                <a:grpSpLocks noChangeAspect="1"/>
              </p:cNvGrpSpPr>
              <p:nvPr/>
            </p:nvGrpSpPr>
            <p:grpSpPr bwMode="auto">
              <a:xfrm>
                <a:off x="8864598" y="3757051"/>
                <a:ext cx="583297" cy="428499"/>
                <a:chOff x="2099" y="2414"/>
                <a:chExt cx="260" cy="191"/>
              </a:xfrm>
            </p:grpSpPr>
            <p:sp>
              <p:nvSpPr>
                <p:cNvPr id="186" name="AutoShape 4">
                  <a:extLst>
                    <a:ext uri="{FF2B5EF4-FFF2-40B4-BE49-F238E27FC236}">
                      <a16:creationId xmlns:a16="http://schemas.microsoft.com/office/drawing/2014/main" id="{582A8E98-CB04-4B86-B9D3-EC66A0ECC584}"/>
                    </a:ext>
                  </a:extLst>
                </p:cNvPr>
                <p:cNvSpPr>
                  <a:spLocks noChangeAspect="1" noChangeArrowheads="1" noTextEdit="1"/>
                </p:cNvSpPr>
                <p:nvPr/>
              </p:nvSpPr>
              <p:spPr bwMode="auto">
                <a:xfrm>
                  <a:off x="2099" y="2416"/>
                  <a:ext cx="260"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7" name="Freeform 6">
                  <a:extLst>
                    <a:ext uri="{FF2B5EF4-FFF2-40B4-BE49-F238E27FC236}">
                      <a16:creationId xmlns:a16="http://schemas.microsoft.com/office/drawing/2014/main" id="{F5F0A490-81F0-4A56-844F-944167C7EF09}"/>
                    </a:ext>
                  </a:extLst>
                </p:cNvPr>
                <p:cNvSpPr>
                  <a:spLocks noEditPoints="1"/>
                </p:cNvSpPr>
                <p:nvPr/>
              </p:nvSpPr>
              <p:spPr bwMode="auto">
                <a:xfrm>
                  <a:off x="2234"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8 w 29"/>
                    <a:gd name="T11" fmla="*/ 54 h 64"/>
                    <a:gd name="T12" fmla="*/ 18 w 29"/>
                    <a:gd name="T13" fmla="*/ 11 h 64"/>
                    <a:gd name="T14" fmla="*/ 27 w 29"/>
                    <a:gd name="T15" fmla="*/ 8 h 64"/>
                    <a:gd name="T16" fmla="*/ 27 w 29"/>
                    <a:gd name="T17" fmla="*/ 57 h 64"/>
                    <a:gd name="T18" fmla="*/ 18 w 29"/>
                    <a:gd name="T19" fmla="*/ 54 h 64"/>
                    <a:gd name="T20" fmla="*/ 9 w 29"/>
                    <a:gd name="T21" fmla="*/ 51 h 64"/>
                    <a:gd name="T22" fmla="*/ 9 w 29"/>
                    <a:gd name="T23" fmla="*/ 12 h 64"/>
                    <a:gd name="T24" fmla="*/ 16 w 29"/>
                    <a:gd name="T25" fmla="*/ 11 h 64"/>
                    <a:gd name="T26" fmla="*/ 16 w 29"/>
                    <a:gd name="T27" fmla="*/ 54 h 64"/>
                    <a:gd name="T28" fmla="*/ 9 w 29"/>
                    <a:gd name="T29" fmla="*/ 51 h 64"/>
                    <a:gd name="T30" fmla="*/ 2 w 29"/>
                    <a:gd name="T31" fmla="*/ 49 h 64"/>
                    <a:gd name="T32" fmla="*/ 2 w 29"/>
                    <a:gd name="T33" fmla="*/ 15 h 64"/>
                    <a:gd name="T34" fmla="*/ 7 w 29"/>
                    <a:gd name="T35" fmla="*/ 14 h 64"/>
                    <a:gd name="T36" fmla="*/ 7 w 29"/>
                    <a:gd name="T37" fmla="*/ 51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8" y="54"/>
                      </a:moveTo>
                      <a:lnTo>
                        <a:pt x="18" y="11"/>
                      </a:lnTo>
                      <a:lnTo>
                        <a:pt x="27" y="8"/>
                      </a:lnTo>
                      <a:lnTo>
                        <a:pt x="27" y="57"/>
                      </a:lnTo>
                      <a:lnTo>
                        <a:pt x="18" y="54"/>
                      </a:lnTo>
                      <a:close/>
                      <a:moveTo>
                        <a:pt x="9" y="51"/>
                      </a:moveTo>
                      <a:lnTo>
                        <a:pt x="9" y="12"/>
                      </a:lnTo>
                      <a:lnTo>
                        <a:pt x="16" y="11"/>
                      </a:lnTo>
                      <a:lnTo>
                        <a:pt x="16" y="54"/>
                      </a:lnTo>
                      <a:lnTo>
                        <a:pt x="9" y="51"/>
                      </a:lnTo>
                      <a:close/>
                      <a:moveTo>
                        <a:pt x="2" y="49"/>
                      </a:moveTo>
                      <a:lnTo>
                        <a:pt x="2" y="15"/>
                      </a:lnTo>
                      <a:lnTo>
                        <a:pt x="7" y="14"/>
                      </a:lnTo>
                      <a:lnTo>
                        <a:pt x="7" y="51"/>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8" name="Freeform 7">
                  <a:extLst>
                    <a:ext uri="{FF2B5EF4-FFF2-40B4-BE49-F238E27FC236}">
                      <a16:creationId xmlns:a16="http://schemas.microsoft.com/office/drawing/2014/main" id="{60A547D9-BF87-405A-81E3-D773B764BE18}"/>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9" name="Freeform 8">
                  <a:extLst>
                    <a:ext uri="{FF2B5EF4-FFF2-40B4-BE49-F238E27FC236}">
                      <a16:creationId xmlns:a16="http://schemas.microsoft.com/office/drawing/2014/main" id="{9C0C91A8-50A5-4E73-B3A4-48DC616D3042}"/>
                    </a:ext>
                  </a:extLst>
                </p:cNvPr>
                <p:cNvSpPr>
                  <a:spLocks noEditPoints="1"/>
                </p:cNvSpPr>
                <p:nvPr/>
              </p:nvSpPr>
              <p:spPr bwMode="auto">
                <a:xfrm>
                  <a:off x="2142" y="2414"/>
                  <a:ext cx="29" cy="64"/>
                </a:xfrm>
                <a:custGeom>
                  <a:avLst/>
                  <a:gdLst>
                    <a:gd name="T0" fmla="*/ 0 w 29"/>
                    <a:gd name="T1" fmla="*/ 11 h 64"/>
                    <a:gd name="T2" fmla="*/ 0 w 29"/>
                    <a:gd name="T3" fmla="*/ 52 h 64"/>
                    <a:gd name="T4" fmla="*/ 29 w 29"/>
                    <a:gd name="T5" fmla="*/ 64 h 64"/>
                    <a:gd name="T6" fmla="*/ 29 w 29"/>
                    <a:gd name="T7" fmla="*/ 0 h 64"/>
                    <a:gd name="T8" fmla="*/ 0 w 29"/>
                    <a:gd name="T9" fmla="*/ 11 h 64"/>
                    <a:gd name="T10" fmla="*/ 17 w 29"/>
                    <a:gd name="T11" fmla="*/ 54 h 64"/>
                    <a:gd name="T12" fmla="*/ 17 w 29"/>
                    <a:gd name="T13" fmla="*/ 11 h 64"/>
                    <a:gd name="T14" fmla="*/ 26 w 29"/>
                    <a:gd name="T15" fmla="*/ 8 h 64"/>
                    <a:gd name="T16" fmla="*/ 26 w 29"/>
                    <a:gd name="T17" fmla="*/ 57 h 64"/>
                    <a:gd name="T18" fmla="*/ 17 w 29"/>
                    <a:gd name="T19" fmla="*/ 54 h 64"/>
                    <a:gd name="T20" fmla="*/ 8 w 29"/>
                    <a:gd name="T21" fmla="*/ 51 h 64"/>
                    <a:gd name="T22" fmla="*/ 8 w 29"/>
                    <a:gd name="T23" fmla="*/ 12 h 64"/>
                    <a:gd name="T24" fmla="*/ 16 w 29"/>
                    <a:gd name="T25" fmla="*/ 11 h 64"/>
                    <a:gd name="T26" fmla="*/ 16 w 29"/>
                    <a:gd name="T27" fmla="*/ 54 h 64"/>
                    <a:gd name="T28" fmla="*/ 8 w 29"/>
                    <a:gd name="T29" fmla="*/ 51 h 64"/>
                    <a:gd name="T30" fmla="*/ 1 w 29"/>
                    <a:gd name="T31" fmla="*/ 49 h 64"/>
                    <a:gd name="T32" fmla="*/ 1 w 29"/>
                    <a:gd name="T33" fmla="*/ 15 h 64"/>
                    <a:gd name="T34" fmla="*/ 7 w 29"/>
                    <a:gd name="T35" fmla="*/ 14 h 64"/>
                    <a:gd name="T36" fmla="*/ 7 w 29"/>
                    <a:gd name="T37" fmla="*/ 51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1"/>
                      </a:moveTo>
                      <a:lnTo>
                        <a:pt x="0" y="52"/>
                      </a:lnTo>
                      <a:lnTo>
                        <a:pt x="29" y="64"/>
                      </a:lnTo>
                      <a:lnTo>
                        <a:pt x="29" y="0"/>
                      </a:lnTo>
                      <a:lnTo>
                        <a:pt x="0" y="11"/>
                      </a:lnTo>
                      <a:close/>
                      <a:moveTo>
                        <a:pt x="17" y="54"/>
                      </a:moveTo>
                      <a:lnTo>
                        <a:pt x="17" y="11"/>
                      </a:lnTo>
                      <a:lnTo>
                        <a:pt x="26" y="8"/>
                      </a:lnTo>
                      <a:lnTo>
                        <a:pt x="26" y="57"/>
                      </a:lnTo>
                      <a:lnTo>
                        <a:pt x="17" y="54"/>
                      </a:lnTo>
                      <a:close/>
                      <a:moveTo>
                        <a:pt x="8" y="51"/>
                      </a:moveTo>
                      <a:lnTo>
                        <a:pt x="8" y="12"/>
                      </a:lnTo>
                      <a:lnTo>
                        <a:pt x="16" y="11"/>
                      </a:lnTo>
                      <a:lnTo>
                        <a:pt x="16" y="54"/>
                      </a:lnTo>
                      <a:lnTo>
                        <a:pt x="8" y="51"/>
                      </a:lnTo>
                      <a:close/>
                      <a:moveTo>
                        <a:pt x="1" y="49"/>
                      </a:moveTo>
                      <a:lnTo>
                        <a:pt x="1" y="15"/>
                      </a:lnTo>
                      <a:lnTo>
                        <a:pt x="7" y="14"/>
                      </a:lnTo>
                      <a:lnTo>
                        <a:pt x="7" y="51"/>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0" name="Freeform 9">
                  <a:extLst>
                    <a:ext uri="{FF2B5EF4-FFF2-40B4-BE49-F238E27FC236}">
                      <a16:creationId xmlns:a16="http://schemas.microsoft.com/office/drawing/2014/main" id="{175F6855-CEDC-46DC-9B07-BEF5BA2E4CF6}"/>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1" name="Freeform 10">
                  <a:extLst>
                    <a:ext uri="{FF2B5EF4-FFF2-40B4-BE49-F238E27FC236}">
                      <a16:creationId xmlns:a16="http://schemas.microsoft.com/office/drawing/2014/main" id="{AC611A87-3932-4C06-9BAB-6CDD28F23CE6}"/>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2" name="Freeform 11">
                  <a:extLst>
                    <a:ext uri="{FF2B5EF4-FFF2-40B4-BE49-F238E27FC236}">
                      <a16:creationId xmlns:a16="http://schemas.microsoft.com/office/drawing/2014/main" id="{F99BEA0D-AE87-41F4-98F5-4CF8A0FCFE39}"/>
                    </a:ext>
                  </a:extLst>
                </p:cNvPr>
                <p:cNvSpPr>
                  <a:spLocks noEditPoints="1"/>
                </p:cNvSpPr>
                <p:nvPr/>
              </p:nvSpPr>
              <p:spPr bwMode="auto">
                <a:xfrm>
                  <a:off x="2142"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7 w 29"/>
                    <a:gd name="T11" fmla="*/ 53 h 64"/>
                    <a:gd name="T12" fmla="*/ 17 w 29"/>
                    <a:gd name="T13" fmla="*/ 10 h 64"/>
                    <a:gd name="T14" fmla="*/ 26 w 29"/>
                    <a:gd name="T15" fmla="*/ 7 h 64"/>
                    <a:gd name="T16" fmla="*/ 26 w 29"/>
                    <a:gd name="T17" fmla="*/ 56 h 64"/>
                    <a:gd name="T18" fmla="*/ 17 w 29"/>
                    <a:gd name="T19" fmla="*/ 53 h 64"/>
                    <a:gd name="T20" fmla="*/ 8 w 29"/>
                    <a:gd name="T21" fmla="*/ 50 h 64"/>
                    <a:gd name="T22" fmla="*/ 8 w 29"/>
                    <a:gd name="T23" fmla="*/ 12 h 64"/>
                    <a:gd name="T24" fmla="*/ 16 w 29"/>
                    <a:gd name="T25" fmla="*/ 10 h 64"/>
                    <a:gd name="T26" fmla="*/ 16 w 29"/>
                    <a:gd name="T27" fmla="*/ 53 h 64"/>
                    <a:gd name="T28" fmla="*/ 8 w 29"/>
                    <a:gd name="T29" fmla="*/ 50 h 64"/>
                    <a:gd name="T30" fmla="*/ 1 w 29"/>
                    <a:gd name="T31" fmla="*/ 49 h 64"/>
                    <a:gd name="T32" fmla="*/ 1 w 29"/>
                    <a:gd name="T33" fmla="*/ 15 h 64"/>
                    <a:gd name="T34" fmla="*/ 7 w 29"/>
                    <a:gd name="T35" fmla="*/ 13 h 64"/>
                    <a:gd name="T36" fmla="*/ 7 w 29"/>
                    <a:gd name="T37" fmla="*/ 50 h 64"/>
                    <a:gd name="T38" fmla="*/ 1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7" y="53"/>
                      </a:moveTo>
                      <a:lnTo>
                        <a:pt x="17" y="10"/>
                      </a:lnTo>
                      <a:lnTo>
                        <a:pt x="26" y="7"/>
                      </a:lnTo>
                      <a:lnTo>
                        <a:pt x="26" y="56"/>
                      </a:lnTo>
                      <a:lnTo>
                        <a:pt x="17" y="53"/>
                      </a:lnTo>
                      <a:close/>
                      <a:moveTo>
                        <a:pt x="8" y="50"/>
                      </a:moveTo>
                      <a:lnTo>
                        <a:pt x="8" y="12"/>
                      </a:lnTo>
                      <a:lnTo>
                        <a:pt x="16" y="10"/>
                      </a:lnTo>
                      <a:lnTo>
                        <a:pt x="16" y="53"/>
                      </a:lnTo>
                      <a:lnTo>
                        <a:pt x="8" y="50"/>
                      </a:lnTo>
                      <a:close/>
                      <a:moveTo>
                        <a:pt x="1" y="49"/>
                      </a:moveTo>
                      <a:lnTo>
                        <a:pt x="1" y="15"/>
                      </a:lnTo>
                      <a:lnTo>
                        <a:pt x="7" y="13"/>
                      </a:lnTo>
                      <a:lnTo>
                        <a:pt x="7" y="50"/>
                      </a:lnTo>
                      <a:lnTo>
                        <a:pt x="1"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3" name="Freeform 12">
                  <a:extLst>
                    <a:ext uri="{FF2B5EF4-FFF2-40B4-BE49-F238E27FC236}">
                      <a16:creationId xmlns:a16="http://schemas.microsoft.com/office/drawing/2014/main" id="{C073538B-14F5-46C2-983C-6C3C942D560F}"/>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4" name="Freeform 13">
                  <a:extLst>
                    <a:ext uri="{FF2B5EF4-FFF2-40B4-BE49-F238E27FC236}">
                      <a16:creationId xmlns:a16="http://schemas.microsoft.com/office/drawing/2014/main" id="{2F7145FD-92EC-47DB-9A87-65627C32E1F4}"/>
                    </a:ext>
                  </a:extLst>
                </p:cNvPr>
                <p:cNvSpPr>
                  <a:spLocks noEditPoints="1"/>
                </p:cNvSpPr>
                <p:nvPr/>
              </p:nvSpPr>
              <p:spPr bwMode="auto">
                <a:xfrm>
                  <a:off x="2234" y="2541"/>
                  <a:ext cx="29" cy="64"/>
                </a:xfrm>
                <a:custGeom>
                  <a:avLst/>
                  <a:gdLst>
                    <a:gd name="T0" fmla="*/ 0 w 29"/>
                    <a:gd name="T1" fmla="*/ 10 h 64"/>
                    <a:gd name="T2" fmla="*/ 0 w 29"/>
                    <a:gd name="T3" fmla="*/ 52 h 64"/>
                    <a:gd name="T4" fmla="*/ 29 w 29"/>
                    <a:gd name="T5" fmla="*/ 64 h 64"/>
                    <a:gd name="T6" fmla="*/ 29 w 29"/>
                    <a:gd name="T7" fmla="*/ 0 h 64"/>
                    <a:gd name="T8" fmla="*/ 0 w 29"/>
                    <a:gd name="T9" fmla="*/ 10 h 64"/>
                    <a:gd name="T10" fmla="*/ 18 w 29"/>
                    <a:gd name="T11" fmla="*/ 53 h 64"/>
                    <a:gd name="T12" fmla="*/ 18 w 29"/>
                    <a:gd name="T13" fmla="*/ 10 h 64"/>
                    <a:gd name="T14" fmla="*/ 27 w 29"/>
                    <a:gd name="T15" fmla="*/ 7 h 64"/>
                    <a:gd name="T16" fmla="*/ 27 w 29"/>
                    <a:gd name="T17" fmla="*/ 56 h 64"/>
                    <a:gd name="T18" fmla="*/ 18 w 29"/>
                    <a:gd name="T19" fmla="*/ 53 h 64"/>
                    <a:gd name="T20" fmla="*/ 9 w 29"/>
                    <a:gd name="T21" fmla="*/ 50 h 64"/>
                    <a:gd name="T22" fmla="*/ 9 w 29"/>
                    <a:gd name="T23" fmla="*/ 12 h 64"/>
                    <a:gd name="T24" fmla="*/ 16 w 29"/>
                    <a:gd name="T25" fmla="*/ 10 h 64"/>
                    <a:gd name="T26" fmla="*/ 16 w 29"/>
                    <a:gd name="T27" fmla="*/ 53 h 64"/>
                    <a:gd name="T28" fmla="*/ 9 w 29"/>
                    <a:gd name="T29" fmla="*/ 50 h 64"/>
                    <a:gd name="T30" fmla="*/ 2 w 29"/>
                    <a:gd name="T31" fmla="*/ 49 h 64"/>
                    <a:gd name="T32" fmla="*/ 2 w 29"/>
                    <a:gd name="T33" fmla="*/ 15 h 64"/>
                    <a:gd name="T34" fmla="*/ 7 w 29"/>
                    <a:gd name="T35" fmla="*/ 13 h 64"/>
                    <a:gd name="T36" fmla="*/ 7 w 29"/>
                    <a:gd name="T37" fmla="*/ 50 h 64"/>
                    <a:gd name="T38" fmla="*/ 2 w 29"/>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4">
                      <a:moveTo>
                        <a:pt x="0" y="10"/>
                      </a:moveTo>
                      <a:lnTo>
                        <a:pt x="0" y="52"/>
                      </a:lnTo>
                      <a:lnTo>
                        <a:pt x="29" y="64"/>
                      </a:lnTo>
                      <a:lnTo>
                        <a:pt x="29" y="0"/>
                      </a:lnTo>
                      <a:lnTo>
                        <a:pt x="0" y="10"/>
                      </a:lnTo>
                      <a:close/>
                      <a:moveTo>
                        <a:pt x="18" y="53"/>
                      </a:moveTo>
                      <a:lnTo>
                        <a:pt x="18" y="10"/>
                      </a:lnTo>
                      <a:lnTo>
                        <a:pt x="27" y="7"/>
                      </a:lnTo>
                      <a:lnTo>
                        <a:pt x="27" y="56"/>
                      </a:lnTo>
                      <a:lnTo>
                        <a:pt x="18" y="53"/>
                      </a:lnTo>
                      <a:close/>
                      <a:moveTo>
                        <a:pt x="9" y="50"/>
                      </a:moveTo>
                      <a:lnTo>
                        <a:pt x="9" y="12"/>
                      </a:lnTo>
                      <a:lnTo>
                        <a:pt x="16" y="10"/>
                      </a:lnTo>
                      <a:lnTo>
                        <a:pt x="16" y="53"/>
                      </a:lnTo>
                      <a:lnTo>
                        <a:pt x="9" y="50"/>
                      </a:lnTo>
                      <a:close/>
                      <a:moveTo>
                        <a:pt x="2" y="49"/>
                      </a:moveTo>
                      <a:lnTo>
                        <a:pt x="2" y="15"/>
                      </a:lnTo>
                      <a:lnTo>
                        <a:pt x="7" y="13"/>
                      </a:lnTo>
                      <a:lnTo>
                        <a:pt x="7" y="50"/>
                      </a:lnTo>
                      <a:lnTo>
                        <a:pt x="2" y="4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5" name="Freeform 14">
                  <a:extLst>
                    <a:ext uri="{FF2B5EF4-FFF2-40B4-BE49-F238E27FC236}">
                      <a16:creationId xmlns:a16="http://schemas.microsoft.com/office/drawing/2014/main" id="{A1DF3FD1-E46D-4D00-AB0F-42E5A67DEACB}"/>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6" name="Freeform 15">
                  <a:extLst>
                    <a:ext uri="{FF2B5EF4-FFF2-40B4-BE49-F238E27FC236}">
                      <a16:creationId xmlns:a16="http://schemas.microsoft.com/office/drawing/2014/main" id="{5743F35A-72EC-466A-8315-9A9011E73EFD}"/>
                    </a:ext>
                  </a:extLst>
                </p:cNvPr>
                <p:cNvSpPr>
                  <a:spLocks noEditPoints="1"/>
                </p:cNvSpPr>
                <p:nvPr/>
              </p:nvSpPr>
              <p:spPr bwMode="auto">
                <a:xfrm>
                  <a:off x="2192" y="2478"/>
                  <a:ext cx="29" cy="63"/>
                </a:xfrm>
                <a:custGeom>
                  <a:avLst/>
                  <a:gdLst>
                    <a:gd name="T0" fmla="*/ 17 w 29"/>
                    <a:gd name="T1" fmla="*/ 54 h 63"/>
                    <a:gd name="T2" fmla="*/ 17 w 29"/>
                    <a:gd name="T3" fmla="*/ 9 h 63"/>
                    <a:gd name="T4" fmla="*/ 24 w 29"/>
                    <a:gd name="T5" fmla="*/ 6 h 63"/>
                    <a:gd name="T6" fmla="*/ 24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4" y="6"/>
                      </a:lnTo>
                      <a:lnTo>
                        <a:pt x="24"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7" name="Freeform 16">
                  <a:extLst>
                    <a:ext uri="{FF2B5EF4-FFF2-40B4-BE49-F238E27FC236}">
                      <a16:creationId xmlns:a16="http://schemas.microsoft.com/office/drawing/2014/main" id="{A53611CF-1F9B-4261-BF87-CC2D8BF2E77E}"/>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8" name="Freeform 17">
                  <a:extLst>
                    <a:ext uri="{FF2B5EF4-FFF2-40B4-BE49-F238E27FC236}">
                      <a16:creationId xmlns:a16="http://schemas.microsoft.com/office/drawing/2014/main" id="{9F443D0F-33A4-4113-905F-AFFDCDEC9F91}"/>
                    </a:ext>
                  </a:extLst>
                </p:cNvPr>
                <p:cNvSpPr>
                  <a:spLocks noEditPoints="1"/>
                </p:cNvSpPr>
                <p:nvPr/>
              </p:nvSpPr>
              <p:spPr bwMode="auto">
                <a:xfrm>
                  <a:off x="2099" y="2478"/>
                  <a:ext cx="29" cy="63"/>
                </a:xfrm>
                <a:custGeom>
                  <a:avLst/>
                  <a:gdLst>
                    <a:gd name="T0" fmla="*/ 0 w 29"/>
                    <a:gd name="T1" fmla="*/ 9 h 63"/>
                    <a:gd name="T2" fmla="*/ 0 w 29"/>
                    <a:gd name="T3" fmla="*/ 51 h 63"/>
                    <a:gd name="T4" fmla="*/ 29 w 29"/>
                    <a:gd name="T5" fmla="*/ 63 h 63"/>
                    <a:gd name="T6" fmla="*/ 29 w 29"/>
                    <a:gd name="T7" fmla="*/ 0 h 63"/>
                    <a:gd name="T8" fmla="*/ 0 w 29"/>
                    <a:gd name="T9" fmla="*/ 9 h 63"/>
                    <a:gd name="T10" fmla="*/ 18 w 29"/>
                    <a:gd name="T11" fmla="*/ 54 h 63"/>
                    <a:gd name="T12" fmla="*/ 18 w 29"/>
                    <a:gd name="T13" fmla="*/ 9 h 63"/>
                    <a:gd name="T14" fmla="*/ 26 w 29"/>
                    <a:gd name="T15" fmla="*/ 6 h 63"/>
                    <a:gd name="T16" fmla="*/ 26 w 29"/>
                    <a:gd name="T17" fmla="*/ 55 h 63"/>
                    <a:gd name="T18" fmla="*/ 18 w 29"/>
                    <a:gd name="T19" fmla="*/ 54 h 63"/>
                    <a:gd name="T20" fmla="*/ 9 w 29"/>
                    <a:gd name="T21" fmla="*/ 51 h 63"/>
                    <a:gd name="T22" fmla="*/ 9 w 29"/>
                    <a:gd name="T23" fmla="*/ 12 h 63"/>
                    <a:gd name="T24" fmla="*/ 15 w 29"/>
                    <a:gd name="T25" fmla="*/ 11 h 63"/>
                    <a:gd name="T26" fmla="*/ 15 w 29"/>
                    <a:gd name="T27" fmla="*/ 52 h 63"/>
                    <a:gd name="T28" fmla="*/ 9 w 29"/>
                    <a:gd name="T29" fmla="*/ 51 h 63"/>
                    <a:gd name="T30" fmla="*/ 1 w 29"/>
                    <a:gd name="T31" fmla="*/ 48 h 63"/>
                    <a:gd name="T32" fmla="*/ 1 w 29"/>
                    <a:gd name="T33" fmla="*/ 14 h 63"/>
                    <a:gd name="T34" fmla="*/ 6 w 29"/>
                    <a:gd name="T35" fmla="*/ 12 h 63"/>
                    <a:gd name="T36" fmla="*/ 6 w 29"/>
                    <a:gd name="T37" fmla="*/ 49 h 63"/>
                    <a:gd name="T38" fmla="*/ 1 w 29"/>
                    <a:gd name="T3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0" y="9"/>
                      </a:moveTo>
                      <a:lnTo>
                        <a:pt x="0" y="51"/>
                      </a:lnTo>
                      <a:lnTo>
                        <a:pt x="29" y="63"/>
                      </a:lnTo>
                      <a:lnTo>
                        <a:pt x="29" y="0"/>
                      </a:lnTo>
                      <a:lnTo>
                        <a:pt x="0" y="9"/>
                      </a:lnTo>
                      <a:close/>
                      <a:moveTo>
                        <a:pt x="18" y="54"/>
                      </a:moveTo>
                      <a:lnTo>
                        <a:pt x="18" y="9"/>
                      </a:lnTo>
                      <a:lnTo>
                        <a:pt x="26" y="6"/>
                      </a:lnTo>
                      <a:lnTo>
                        <a:pt x="26" y="55"/>
                      </a:lnTo>
                      <a:lnTo>
                        <a:pt x="18" y="54"/>
                      </a:lnTo>
                      <a:close/>
                      <a:moveTo>
                        <a:pt x="9" y="51"/>
                      </a:moveTo>
                      <a:lnTo>
                        <a:pt x="9" y="12"/>
                      </a:lnTo>
                      <a:lnTo>
                        <a:pt x="15" y="11"/>
                      </a:lnTo>
                      <a:lnTo>
                        <a:pt x="15" y="52"/>
                      </a:lnTo>
                      <a:lnTo>
                        <a:pt x="9" y="51"/>
                      </a:lnTo>
                      <a:close/>
                      <a:moveTo>
                        <a:pt x="1" y="48"/>
                      </a:moveTo>
                      <a:lnTo>
                        <a:pt x="1" y="14"/>
                      </a:lnTo>
                      <a:lnTo>
                        <a:pt x="6" y="12"/>
                      </a:lnTo>
                      <a:lnTo>
                        <a:pt x="6" y="49"/>
                      </a:lnTo>
                      <a:lnTo>
                        <a:pt x="1" y="48"/>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9" name="Freeform 18">
                  <a:extLst>
                    <a:ext uri="{FF2B5EF4-FFF2-40B4-BE49-F238E27FC236}">
                      <a16:creationId xmlns:a16="http://schemas.microsoft.com/office/drawing/2014/main" id="{7B1BA941-39AE-4287-B147-E775F4345C4E}"/>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A07B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0" name="Freeform 19">
                  <a:extLst>
                    <a:ext uri="{FF2B5EF4-FFF2-40B4-BE49-F238E27FC236}">
                      <a16:creationId xmlns:a16="http://schemas.microsoft.com/office/drawing/2014/main" id="{CC1563FA-2367-4DD4-8D5A-4B4A15DBCF5B}"/>
                    </a:ext>
                  </a:extLst>
                </p:cNvPr>
                <p:cNvSpPr>
                  <a:spLocks/>
                </p:cNvSpPr>
                <p:nvPr/>
              </p:nvSpPr>
              <p:spPr bwMode="auto">
                <a:xfrm>
                  <a:off x="2178" y="2414"/>
                  <a:ext cx="40" cy="64"/>
                </a:xfrm>
                <a:custGeom>
                  <a:avLst/>
                  <a:gdLst>
                    <a:gd name="T0" fmla="*/ 0 w 40"/>
                    <a:gd name="T1" fmla="*/ 0 h 64"/>
                    <a:gd name="T2" fmla="*/ 0 w 40"/>
                    <a:gd name="T3" fmla="*/ 64 h 64"/>
                    <a:gd name="T4" fmla="*/ 40 w 40"/>
                    <a:gd name="T5" fmla="*/ 49 h 64"/>
                    <a:gd name="T6" fmla="*/ 40 w 40"/>
                    <a:gd name="T7" fmla="*/ 14 h 64"/>
                    <a:gd name="T8" fmla="*/ 0 w 40"/>
                    <a:gd name="T9" fmla="*/ 0 h 64"/>
                  </a:gdLst>
                  <a:ahLst/>
                  <a:cxnLst>
                    <a:cxn ang="0">
                      <a:pos x="T0" y="T1"/>
                    </a:cxn>
                    <a:cxn ang="0">
                      <a:pos x="T2" y="T3"/>
                    </a:cxn>
                    <a:cxn ang="0">
                      <a:pos x="T4" y="T5"/>
                    </a:cxn>
                    <a:cxn ang="0">
                      <a:pos x="T6" y="T7"/>
                    </a:cxn>
                    <a:cxn ang="0">
                      <a:pos x="T8" y="T9"/>
                    </a:cxn>
                  </a:cxnLst>
                  <a:rect l="0" t="0" r="r" b="b"/>
                  <a:pathLst>
                    <a:path w="40" h="64">
                      <a:moveTo>
                        <a:pt x="0" y="0"/>
                      </a:moveTo>
                      <a:lnTo>
                        <a:pt x="0" y="64"/>
                      </a:lnTo>
                      <a:lnTo>
                        <a:pt x="40" y="49"/>
                      </a:lnTo>
                      <a:lnTo>
                        <a:pt x="40"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1" name="Freeform 20">
                  <a:extLst>
                    <a:ext uri="{FF2B5EF4-FFF2-40B4-BE49-F238E27FC236}">
                      <a16:creationId xmlns:a16="http://schemas.microsoft.com/office/drawing/2014/main" id="{46C91E79-D3B7-479A-BAA4-43AD3F5A77DD}"/>
                    </a:ext>
                  </a:extLst>
                </p:cNvPr>
                <p:cNvSpPr>
                  <a:spLocks/>
                </p:cNvSpPr>
                <p:nvPr/>
              </p:nvSpPr>
              <p:spPr bwMode="auto">
                <a:xfrm>
                  <a:off x="2271" y="2414"/>
                  <a:ext cx="39" cy="64"/>
                </a:xfrm>
                <a:custGeom>
                  <a:avLst/>
                  <a:gdLst>
                    <a:gd name="T0" fmla="*/ 0 w 39"/>
                    <a:gd name="T1" fmla="*/ 0 h 64"/>
                    <a:gd name="T2" fmla="*/ 0 w 39"/>
                    <a:gd name="T3" fmla="*/ 64 h 64"/>
                    <a:gd name="T4" fmla="*/ 39 w 39"/>
                    <a:gd name="T5" fmla="*/ 49 h 64"/>
                    <a:gd name="T6" fmla="*/ 39 w 39"/>
                    <a:gd name="T7" fmla="*/ 14 h 64"/>
                    <a:gd name="T8" fmla="*/ 0 w 39"/>
                    <a:gd name="T9" fmla="*/ 0 h 64"/>
                  </a:gdLst>
                  <a:ahLst/>
                  <a:cxnLst>
                    <a:cxn ang="0">
                      <a:pos x="T0" y="T1"/>
                    </a:cxn>
                    <a:cxn ang="0">
                      <a:pos x="T2" y="T3"/>
                    </a:cxn>
                    <a:cxn ang="0">
                      <a:pos x="T4" y="T5"/>
                    </a:cxn>
                    <a:cxn ang="0">
                      <a:pos x="T6" y="T7"/>
                    </a:cxn>
                    <a:cxn ang="0">
                      <a:pos x="T8" y="T9"/>
                    </a:cxn>
                  </a:cxnLst>
                  <a:rect l="0" t="0" r="r" b="b"/>
                  <a:pathLst>
                    <a:path w="39" h="64">
                      <a:moveTo>
                        <a:pt x="0" y="0"/>
                      </a:moveTo>
                      <a:lnTo>
                        <a:pt x="0" y="64"/>
                      </a:lnTo>
                      <a:lnTo>
                        <a:pt x="39" y="49"/>
                      </a:lnTo>
                      <a:lnTo>
                        <a:pt x="39" y="14"/>
                      </a:lnTo>
                      <a:lnTo>
                        <a:pt x="0" y="0"/>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2" name="Freeform 21">
                  <a:extLst>
                    <a:ext uri="{FF2B5EF4-FFF2-40B4-BE49-F238E27FC236}">
                      <a16:creationId xmlns:a16="http://schemas.microsoft.com/office/drawing/2014/main" id="{81E04FB8-EAAB-4107-8252-EBB813527DE1}"/>
                    </a:ext>
                  </a:extLst>
                </p:cNvPr>
                <p:cNvSpPr>
                  <a:spLocks/>
                </p:cNvSpPr>
                <p:nvPr/>
              </p:nvSpPr>
              <p:spPr bwMode="auto">
                <a:xfrm>
                  <a:off x="2178" y="2541"/>
                  <a:ext cx="40" cy="64"/>
                </a:xfrm>
                <a:custGeom>
                  <a:avLst/>
                  <a:gdLst>
                    <a:gd name="T0" fmla="*/ 0 w 40"/>
                    <a:gd name="T1" fmla="*/ 64 h 64"/>
                    <a:gd name="T2" fmla="*/ 40 w 40"/>
                    <a:gd name="T3" fmla="*/ 49 h 64"/>
                    <a:gd name="T4" fmla="*/ 40 w 40"/>
                    <a:gd name="T5" fmla="*/ 13 h 64"/>
                    <a:gd name="T6" fmla="*/ 0 w 40"/>
                    <a:gd name="T7" fmla="*/ 0 h 64"/>
                    <a:gd name="T8" fmla="*/ 0 w 40"/>
                    <a:gd name="T9" fmla="*/ 64 h 64"/>
                  </a:gdLst>
                  <a:ahLst/>
                  <a:cxnLst>
                    <a:cxn ang="0">
                      <a:pos x="T0" y="T1"/>
                    </a:cxn>
                    <a:cxn ang="0">
                      <a:pos x="T2" y="T3"/>
                    </a:cxn>
                    <a:cxn ang="0">
                      <a:pos x="T4" y="T5"/>
                    </a:cxn>
                    <a:cxn ang="0">
                      <a:pos x="T6" y="T7"/>
                    </a:cxn>
                    <a:cxn ang="0">
                      <a:pos x="T8" y="T9"/>
                    </a:cxn>
                  </a:cxnLst>
                  <a:rect l="0" t="0" r="r" b="b"/>
                  <a:pathLst>
                    <a:path w="40" h="64">
                      <a:moveTo>
                        <a:pt x="0" y="64"/>
                      </a:moveTo>
                      <a:lnTo>
                        <a:pt x="40" y="49"/>
                      </a:lnTo>
                      <a:lnTo>
                        <a:pt x="40"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3" name="Freeform 22">
                  <a:extLst>
                    <a:ext uri="{FF2B5EF4-FFF2-40B4-BE49-F238E27FC236}">
                      <a16:creationId xmlns:a16="http://schemas.microsoft.com/office/drawing/2014/main" id="{A2755C85-BB27-4587-AD69-CB939EE1D381}"/>
                    </a:ext>
                  </a:extLst>
                </p:cNvPr>
                <p:cNvSpPr>
                  <a:spLocks/>
                </p:cNvSpPr>
                <p:nvPr/>
              </p:nvSpPr>
              <p:spPr bwMode="auto">
                <a:xfrm>
                  <a:off x="2271" y="2541"/>
                  <a:ext cx="39" cy="64"/>
                </a:xfrm>
                <a:custGeom>
                  <a:avLst/>
                  <a:gdLst>
                    <a:gd name="T0" fmla="*/ 0 w 39"/>
                    <a:gd name="T1" fmla="*/ 64 h 64"/>
                    <a:gd name="T2" fmla="*/ 39 w 39"/>
                    <a:gd name="T3" fmla="*/ 49 h 64"/>
                    <a:gd name="T4" fmla="*/ 39 w 39"/>
                    <a:gd name="T5" fmla="*/ 13 h 64"/>
                    <a:gd name="T6" fmla="*/ 0 w 39"/>
                    <a:gd name="T7" fmla="*/ 0 h 64"/>
                    <a:gd name="T8" fmla="*/ 0 w 39"/>
                    <a:gd name="T9" fmla="*/ 64 h 64"/>
                  </a:gdLst>
                  <a:ahLst/>
                  <a:cxnLst>
                    <a:cxn ang="0">
                      <a:pos x="T0" y="T1"/>
                    </a:cxn>
                    <a:cxn ang="0">
                      <a:pos x="T2" y="T3"/>
                    </a:cxn>
                    <a:cxn ang="0">
                      <a:pos x="T4" y="T5"/>
                    </a:cxn>
                    <a:cxn ang="0">
                      <a:pos x="T6" y="T7"/>
                    </a:cxn>
                    <a:cxn ang="0">
                      <a:pos x="T8" y="T9"/>
                    </a:cxn>
                  </a:cxnLst>
                  <a:rect l="0" t="0" r="r" b="b"/>
                  <a:pathLst>
                    <a:path w="39" h="64">
                      <a:moveTo>
                        <a:pt x="0" y="64"/>
                      </a:moveTo>
                      <a:lnTo>
                        <a:pt x="39" y="49"/>
                      </a:lnTo>
                      <a:lnTo>
                        <a:pt x="39" y="13"/>
                      </a:lnTo>
                      <a:lnTo>
                        <a:pt x="0" y="0"/>
                      </a:lnTo>
                      <a:lnTo>
                        <a:pt x="0" y="64"/>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4" name="Freeform 23">
                  <a:extLst>
                    <a:ext uri="{FF2B5EF4-FFF2-40B4-BE49-F238E27FC236}">
                      <a16:creationId xmlns:a16="http://schemas.microsoft.com/office/drawing/2014/main" id="{B42701F9-A1DB-4173-9446-8470F02AFFA3}"/>
                    </a:ext>
                  </a:extLst>
                </p:cNvPr>
                <p:cNvSpPr>
                  <a:spLocks/>
                </p:cNvSpPr>
                <p:nvPr/>
              </p:nvSpPr>
              <p:spPr bwMode="auto">
                <a:xfrm>
                  <a:off x="2227"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5" name="Freeform 24">
                  <a:extLst>
                    <a:ext uri="{FF2B5EF4-FFF2-40B4-BE49-F238E27FC236}">
                      <a16:creationId xmlns:a16="http://schemas.microsoft.com/office/drawing/2014/main" id="{983229EE-7C55-418E-AB63-2ED2CECC32E7}"/>
                    </a:ext>
                  </a:extLst>
                </p:cNvPr>
                <p:cNvSpPr>
                  <a:spLocks/>
                </p:cNvSpPr>
                <p:nvPr/>
              </p:nvSpPr>
              <p:spPr bwMode="auto">
                <a:xfrm>
                  <a:off x="2136" y="2478"/>
                  <a:ext cx="39" cy="63"/>
                </a:xfrm>
                <a:custGeom>
                  <a:avLst/>
                  <a:gdLst>
                    <a:gd name="T0" fmla="*/ 39 w 39"/>
                    <a:gd name="T1" fmla="*/ 48 h 63"/>
                    <a:gd name="T2" fmla="*/ 0 w 39"/>
                    <a:gd name="T3" fmla="*/ 63 h 63"/>
                    <a:gd name="T4" fmla="*/ 0 w 39"/>
                    <a:gd name="T5" fmla="*/ 0 h 63"/>
                    <a:gd name="T6" fmla="*/ 39 w 39"/>
                    <a:gd name="T7" fmla="*/ 14 h 63"/>
                    <a:gd name="T8" fmla="*/ 39 w 39"/>
                    <a:gd name="T9" fmla="*/ 48 h 63"/>
                  </a:gdLst>
                  <a:ahLst/>
                  <a:cxnLst>
                    <a:cxn ang="0">
                      <a:pos x="T0" y="T1"/>
                    </a:cxn>
                    <a:cxn ang="0">
                      <a:pos x="T2" y="T3"/>
                    </a:cxn>
                    <a:cxn ang="0">
                      <a:pos x="T4" y="T5"/>
                    </a:cxn>
                    <a:cxn ang="0">
                      <a:pos x="T6" y="T7"/>
                    </a:cxn>
                    <a:cxn ang="0">
                      <a:pos x="T8" y="T9"/>
                    </a:cxn>
                  </a:cxnLst>
                  <a:rect l="0" t="0" r="r" b="b"/>
                  <a:pathLst>
                    <a:path w="39" h="63">
                      <a:moveTo>
                        <a:pt x="39" y="48"/>
                      </a:moveTo>
                      <a:lnTo>
                        <a:pt x="0" y="63"/>
                      </a:lnTo>
                      <a:lnTo>
                        <a:pt x="0" y="0"/>
                      </a:lnTo>
                      <a:lnTo>
                        <a:pt x="39" y="14"/>
                      </a:lnTo>
                      <a:lnTo>
                        <a:pt x="39" y="48"/>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6" name="Freeform 25">
                  <a:extLst>
                    <a:ext uri="{FF2B5EF4-FFF2-40B4-BE49-F238E27FC236}">
                      <a16:creationId xmlns:a16="http://schemas.microsoft.com/office/drawing/2014/main" id="{78C4F4E8-EEE2-4734-86AA-627D2F3B15BA}"/>
                    </a:ext>
                  </a:extLst>
                </p:cNvPr>
                <p:cNvSpPr>
                  <a:spLocks/>
                </p:cNvSpPr>
                <p:nvPr/>
              </p:nvSpPr>
              <p:spPr bwMode="auto">
                <a:xfrm>
                  <a:off x="2318" y="2478"/>
                  <a:ext cx="39" cy="63"/>
                </a:xfrm>
                <a:custGeom>
                  <a:avLst/>
                  <a:gdLst>
                    <a:gd name="T0" fmla="*/ 0 w 39"/>
                    <a:gd name="T1" fmla="*/ 63 h 63"/>
                    <a:gd name="T2" fmla="*/ 39 w 39"/>
                    <a:gd name="T3" fmla="*/ 48 h 63"/>
                    <a:gd name="T4" fmla="*/ 39 w 39"/>
                    <a:gd name="T5" fmla="*/ 14 h 63"/>
                    <a:gd name="T6" fmla="*/ 0 w 39"/>
                    <a:gd name="T7" fmla="*/ 0 h 63"/>
                    <a:gd name="T8" fmla="*/ 0 w 39"/>
                    <a:gd name="T9" fmla="*/ 63 h 63"/>
                  </a:gdLst>
                  <a:ahLst/>
                  <a:cxnLst>
                    <a:cxn ang="0">
                      <a:pos x="T0" y="T1"/>
                    </a:cxn>
                    <a:cxn ang="0">
                      <a:pos x="T2" y="T3"/>
                    </a:cxn>
                    <a:cxn ang="0">
                      <a:pos x="T4" y="T5"/>
                    </a:cxn>
                    <a:cxn ang="0">
                      <a:pos x="T6" y="T7"/>
                    </a:cxn>
                    <a:cxn ang="0">
                      <a:pos x="T8" y="T9"/>
                    </a:cxn>
                  </a:cxnLst>
                  <a:rect l="0" t="0" r="r" b="b"/>
                  <a:pathLst>
                    <a:path w="39" h="63">
                      <a:moveTo>
                        <a:pt x="0" y="63"/>
                      </a:moveTo>
                      <a:lnTo>
                        <a:pt x="39" y="48"/>
                      </a:lnTo>
                      <a:lnTo>
                        <a:pt x="39" y="14"/>
                      </a:lnTo>
                      <a:lnTo>
                        <a:pt x="0" y="0"/>
                      </a:lnTo>
                      <a:lnTo>
                        <a:pt x="0" y="63"/>
                      </a:lnTo>
                      <a:close/>
                    </a:path>
                  </a:pathLst>
                </a:custGeom>
                <a:solidFill>
                  <a:srgbClr val="9D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7" name="Freeform 26">
                  <a:extLst>
                    <a:ext uri="{FF2B5EF4-FFF2-40B4-BE49-F238E27FC236}">
                      <a16:creationId xmlns:a16="http://schemas.microsoft.com/office/drawing/2014/main" id="{11EA6F7C-9912-4567-9E7F-9FD8EC56698C}"/>
                    </a:ext>
                  </a:extLst>
                </p:cNvPr>
                <p:cNvSpPr>
                  <a:spLocks noEditPoints="1"/>
                </p:cNvSpPr>
                <p:nvPr/>
              </p:nvSpPr>
              <p:spPr bwMode="auto">
                <a:xfrm>
                  <a:off x="2283" y="2478"/>
                  <a:ext cx="29" cy="63"/>
                </a:xfrm>
                <a:custGeom>
                  <a:avLst/>
                  <a:gdLst>
                    <a:gd name="T0" fmla="*/ 17 w 29"/>
                    <a:gd name="T1" fmla="*/ 54 h 63"/>
                    <a:gd name="T2" fmla="*/ 17 w 29"/>
                    <a:gd name="T3" fmla="*/ 9 h 63"/>
                    <a:gd name="T4" fmla="*/ 25 w 29"/>
                    <a:gd name="T5" fmla="*/ 6 h 63"/>
                    <a:gd name="T6" fmla="*/ 25 w 29"/>
                    <a:gd name="T7" fmla="*/ 55 h 63"/>
                    <a:gd name="T8" fmla="*/ 17 w 29"/>
                    <a:gd name="T9" fmla="*/ 54 h 63"/>
                    <a:gd name="T10" fmla="*/ 8 w 29"/>
                    <a:gd name="T11" fmla="*/ 51 h 63"/>
                    <a:gd name="T12" fmla="*/ 8 w 29"/>
                    <a:gd name="T13" fmla="*/ 12 h 63"/>
                    <a:gd name="T14" fmla="*/ 14 w 29"/>
                    <a:gd name="T15" fmla="*/ 11 h 63"/>
                    <a:gd name="T16" fmla="*/ 14 w 29"/>
                    <a:gd name="T17" fmla="*/ 52 h 63"/>
                    <a:gd name="T18" fmla="*/ 8 w 29"/>
                    <a:gd name="T19" fmla="*/ 51 h 63"/>
                    <a:gd name="T20" fmla="*/ 1 w 29"/>
                    <a:gd name="T21" fmla="*/ 48 h 63"/>
                    <a:gd name="T22" fmla="*/ 1 w 29"/>
                    <a:gd name="T23" fmla="*/ 14 h 63"/>
                    <a:gd name="T24" fmla="*/ 5 w 29"/>
                    <a:gd name="T25" fmla="*/ 12 h 63"/>
                    <a:gd name="T26" fmla="*/ 5 w 29"/>
                    <a:gd name="T27" fmla="*/ 49 h 63"/>
                    <a:gd name="T28" fmla="*/ 1 w 29"/>
                    <a:gd name="T29" fmla="*/ 48 h 63"/>
                    <a:gd name="T30" fmla="*/ 0 w 29"/>
                    <a:gd name="T31" fmla="*/ 9 h 63"/>
                    <a:gd name="T32" fmla="*/ 0 w 29"/>
                    <a:gd name="T33" fmla="*/ 51 h 63"/>
                    <a:gd name="T34" fmla="*/ 29 w 29"/>
                    <a:gd name="T35" fmla="*/ 63 h 63"/>
                    <a:gd name="T36" fmla="*/ 29 w 29"/>
                    <a:gd name="T37" fmla="*/ 0 h 63"/>
                    <a:gd name="T38" fmla="*/ 0 w 29"/>
                    <a:gd name="T3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63">
                      <a:moveTo>
                        <a:pt x="17" y="54"/>
                      </a:moveTo>
                      <a:lnTo>
                        <a:pt x="17" y="9"/>
                      </a:lnTo>
                      <a:lnTo>
                        <a:pt x="25" y="6"/>
                      </a:lnTo>
                      <a:lnTo>
                        <a:pt x="25" y="55"/>
                      </a:lnTo>
                      <a:lnTo>
                        <a:pt x="17" y="54"/>
                      </a:lnTo>
                      <a:close/>
                      <a:moveTo>
                        <a:pt x="8" y="51"/>
                      </a:moveTo>
                      <a:lnTo>
                        <a:pt x="8" y="12"/>
                      </a:lnTo>
                      <a:lnTo>
                        <a:pt x="14" y="11"/>
                      </a:lnTo>
                      <a:lnTo>
                        <a:pt x="14" y="52"/>
                      </a:lnTo>
                      <a:lnTo>
                        <a:pt x="8" y="51"/>
                      </a:lnTo>
                      <a:close/>
                      <a:moveTo>
                        <a:pt x="1" y="48"/>
                      </a:moveTo>
                      <a:lnTo>
                        <a:pt x="1" y="14"/>
                      </a:lnTo>
                      <a:lnTo>
                        <a:pt x="5" y="12"/>
                      </a:lnTo>
                      <a:lnTo>
                        <a:pt x="5" y="49"/>
                      </a:lnTo>
                      <a:lnTo>
                        <a:pt x="1" y="48"/>
                      </a:lnTo>
                      <a:close/>
                      <a:moveTo>
                        <a:pt x="0" y="9"/>
                      </a:moveTo>
                      <a:lnTo>
                        <a:pt x="0" y="51"/>
                      </a:lnTo>
                      <a:lnTo>
                        <a:pt x="29" y="63"/>
                      </a:lnTo>
                      <a:lnTo>
                        <a:pt x="29" y="0"/>
                      </a:lnTo>
                      <a:lnTo>
                        <a:pt x="0" y="9"/>
                      </a:lnTo>
                      <a:close/>
                    </a:path>
                  </a:pathLst>
                </a:custGeom>
                <a:solidFill>
                  <a:srgbClr val="804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182" name="TextBox 181">
                <a:extLst>
                  <a:ext uri="{FF2B5EF4-FFF2-40B4-BE49-F238E27FC236}">
                    <a16:creationId xmlns:a16="http://schemas.microsoft.com/office/drawing/2014/main" id="{F3EA8418-18BB-41DC-96AA-F5B568733070}"/>
                  </a:ext>
                </a:extLst>
              </p:cNvPr>
              <p:cNvSpPr txBox="1"/>
              <p:nvPr/>
            </p:nvSpPr>
            <p:spPr>
              <a:xfrm>
                <a:off x="8705001" y="4218325"/>
                <a:ext cx="902491" cy="276999"/>
              </a:xfrm>
              <a:prstGeom prst="rect">
                <a:avLst/>
              </a:prstGeom>
              <a:noFill/>
            </p:spPr>
            <p:txBody>
              <a:bodyPr wrap="none" lIns="0" tIns="0" rIns="0" bIns="0" rtlCol="0">
                <a:spAutoFit/>
              </a:bodyPr>
              <a:lstStyle/>
              <a:p>
                <a:pPr algn="ctr"/>
                <a:r>
                  <a:rPr lang="en-US" sz="900"/>
                  <a:t>Azure Kubernetes</a:t>
                </a:r>
              </a:p>
              <a:p>
                <a:pPr algn="ctr"/>
                <a:r>
                  <a:rPr lang="en-US" sz="900"/>
                  <a:t>Services</a:t>
                </a:r>
              </a:p>
            </p:txBody>
          </p:sp>
          <p:grpSp>
            <p:nvGrpSpPr>
              <p:cNvPr id="183" name="Group 182">
                <a:extLst>
                  <a:ext uri="{FF2B5EF4-FFF2-40B4-BE49-F238E27FC236}">
                    <a16:creationId xmlns:a16="http://schemas.microsoft.com/office/drawing/2014/main" id="{7D03F236-9006-4494-8A40-5A373E6AC29C}"/>
                  </a:ext>
                </a:extLst>
              </p:cNvPr>
              <p:cNvGrpSpPr/>
              <p:nvPr/>
            </p:nvGrpSpPr>
            <p:grpSpPr>
              <a:xfrm>
                <a:off x="8766130" y="2548747"/>
                <a:ext cx="780232" cy="737658"/>
                <a:chOff x="8476156" y="3080517"/>
                <a:chExt cx="1169060" cy="1105270"/>
              </a:xfrm>
            </p:grpSpPr>
            <p:pic>
              <p:nvPicPr>
                <p:cNvPr id="184" name="Graphic 183">
                  <a:extLst>
                    <a:ext uri="{FF2B5EF4-FFF2-40B4-BE49-F238E27FC236}">
                      <a16:creationId xmlns:a16="http://schemas.microsoft.com/office/drawing/2014/main" id="{3751807C-C2A7-4742-AB94-9AD0A01E30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664956" y="3080517"/>
                  <a:ext cx="684225" cy="684225"/>
                </a:xfrm>
                <a:prstGeom prst="rect">
                  <a:avLst/>
                </a:prstGeom>
              </p:spPr>
            </p:pic>
            <p:sp>
              <p:nvSpPr>
                <p:cNvPr id="185" name="TextBox 184">
                  <a:extLst>
                    <a:ext uri="{FF2B5EF4-FFF2-40B4-BE49-F238E27FC236}">
                      <a16:creationId xmlns:a16="http://schemas.microsoft.com/office/drawing/2014/main" id="{D054A31A-EF01-4B8D-AB5A-D344893944B1}"/>
                    </a:ext>
                  </a:extLst>
                </p:cNvPr>
                <p:cNvSpPr txBox="1"/>
                <p:nvPr/>
              </p:nvSpPr>
              <p:spPr>
                <a:xfrm>
                  <a:off x="8476156" y="3764742"/>
                  <a:ext cx="1169060" cy="421045"/>
                </a:xfrm>
                <a:prstGeom prst="rect">
                  <a:avLst/>
                </a:prstGeom>
                <a:noFill/>
              </p:spPr>
              <p:txBody>
                <a:bodyPr wrap="square" lIns="0" tIns="0" rIns="0" bIns="0" rtlCol="0">
                  <a:spAutoFit/>
                </a:bodyPr>
                <a:lstStyle/>
                <a:p>
                  <a:pPr algn="ctr"/>
                  <a:r>
                    <a:rPr lang="en-US" sz="900"/>
                    <a:t>Azure Cache for Redis</a:t>
                  </a:r>
                </a:p>
              </p:txBody>
            </p:sp>
          </p:grpSp>
        </p:grpSp>
      </p:grpSp>
    </p:spTree>
    <p:extLst>
      <p:ext uri="{BB962C8B-B14F-4D97-AF65-F5344CB8AC3E}">
        <p14:creationId xmlns:p14="http://schemas.microsoft.com/office/powerpoint/2010/main" val="359016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337D8AD-9D4A-4087-8820-6E8473FD13D9}"/>
              </a:ext>
            </a:extLst>
          </p:cNvPr>
          <p:cNvSpPr>
            <a:spLocks noGrp="1"/>
          </p:cNvSpPr>
          <p:nvPr>
            <p:ph type="body" sz="quarter" idx="10"/>
          </p:nvPr>
        </p:nvSpPr>
        <p:spPr>
          <a:xfrm>
            <a:off x="584200" y="1607688"/>
            <a:ext cx="5923886" cy="1168590"/>
          </a:xfrm>
        </p:spPr>
        <p:txBody>
          <a:bodyPr/>
          <a:lstStyle/>
          <a:p>
            <a:pPr lvl="1"/>
            <a:r>
              <a:rPr lang="en-US" sz="1600" b="1" err="1">
                <a:solidFill>
                  <a:schemeClr val="accent1"/>
                </a:solidFill>
              </a:rPr>
              <a:t>HarvestMark</a:t>
            </a:r>
            <a:r>
              <a:rPr lang="en-US" sz="1600" b="1">
                <a:solidFill>
                  <a:schemeClr val="accent1"/>
                </a:solidFill>
              </a:rPr>
              <a:t>, </a:t>
            </a:r>
            <a:r>
              <a:rPr lang="en-US"/>
              <a:t>creates technology solutions that food producers, government agencies, and retailers use to track quality and boost food safety. When its former cloud provider entered the food retail market, </a:t>
            </a:r>
            <a:r>
              <a:rPr lang="en-US" err="1"/>
              <a:t>HarvestMark</a:t>
            </a:r>
            <a:r>
              <a:rPr lang="en-US"/>
              <a:t> had to find an alternative that would eliminate its retail customers’ concerns and migrated to Azure Database for PostgreSQL.</a:t>
            </a:r>
          </a:p>
        </p:txBody>
      </p:sp>
      <p:sp>
        <p:nvSpPr>
          <p:cNvPr id="2" name="Title 1">
            <a:extLst>
              <a:ext uri="{FF2B5EF4-FFF2-40B4-BE49-F238E27FC236}">
                <a16:creationId xmlns:a16="http://schemas.microsoft.com/office/drawing/2014/main" id="{4640CC73-7926-49FE-98F5-68CDB1CD01D7}"/>
              </a:ext>
            </a:extLst>
          </p:cNvPr>
          <p:cNvSpPr>
            <a:spLocks noGrp="1"/>
          </p:cNvSpPr>
          <p:nvPr>
            <p:ph type="title"/>
          </p:nvPr>
        </p:nvSpPr>
        <p:spPr>
          <a:xfrm>
            <a:off x="588263" y="457200"/>
            <a:ext cx="5923886" cy="984885"/>
          </a:xfrm>
        </p:spPr>
        <p:txBody>
          <a:bodyPr/>
          <a:lstStyle/>
          <a:p>
            <a:r>
              <a:rPr lang="en-US"/>
              <a:t>Migration from AWS to Single Server</a:t>
            </a:r>
          </a:p>
        </p:txBody>
      </p:sp>
      <p:sp>
        <p:nvSpPr>
          <p:cNvPr id="13" name="Text Placeholder 12">
            <a:extLst>
              <a:ext uri="{FF2B5EF4-FFF2-40B4-BE49-F238E27FC236}">
                <a16:creationId xmlns:a16="http://schemas.microsoft.com/office/drawing/2014/main" id="{4CF53B46-490B-4B0C-9FF6-E698E6000E47}"/>
              </a:ext>
            </a:extLst>
          </p:cNvPr>
          <p:cNvSpPr>
            <a:spLocks noGrp="1"/>
          </p:cNvSpPr>
          <p:nvPr>
            <p:ph type="body" sz="quarter" idx="11"/>
          </p:nvPr>
        </p:nvSpPr>
        <p:spPr>
          <a:xfrm>
            <a:off x="6938853" y="1676400"/>
            <a:ext cx="4959460" cy="1459502"/>
          </a:xfrm>
        </p:spPr>
        <p:txBody>
          <a:bodyPr/>
          <a:lstStyle/>
          <a:p>
            <a:pPr lvl="0"/>
            <a:r>
              <a:rPr lang="en-US"/>
              <a:t>Migrating to Azure in two hours</a:t>
            </a:r>
          </a:p>
          <a:p>
            <a:pPr lvl="1"/>
            <a:r>
              <a:rPr lang="en-US" err="1"/>
              <a:t>HarvestMark</a:t>
            </a:r>
            <a:r>
              <a:rPr lang="en-US"/>
              <a:t> provides mission-critical solutions to assess food quality and trace contamination across the supply chain.</a:t>
            </a:r>
          </a:p>
          <a:p>
            <a:pPr lvl="1"/>
            <a:r>
              <a:rPr lang="en-US" err="1"/>
              <a:t>HarvestMark’s</a:t>
            </a:r>
            <a:r>
              <a:rPr lang="en-US"/>
              <a:t> original solution ran on AWS Aurora, but when Amazon acquired a major grocery chain, </a:t>
            </a:r>
            <a:r>
              <a:rPr lang="en-US" err="1"/>
              <a:t>HarvestMark’s</a:t>
            </a:r>
            <a:r>
              <a:rPr lang="en-US"/>
              <a:t> customers grew concerned about conflict of interest and data security. </a:t>
            </a:r>
            <a:r>
              <a:rPr lang="en-US" err="1"/>
              <a:t>HarvestMark</a:t>
            </a:r>
            <a:r>
              <a:rPr lang="en-US"/>
              <a:t> chose to move to Azure because of its breadth of capabilities and services and global support.</a:t>
            </a:r>
          </a:p>
          <a:p>
            <a:pPr lvl="1"/>
            <a:r>
              <a:rPr lang="en-US"/>
              <a:t>The migration was seamless, completing in two hours with no disruption to customers.</a:t>
            </a:r>
          </a:p>
          <a:p>
            <a:pPr lvl="0"/>
            <a:r>
              <a:rPr lang="en-US"/>
              <a:t>20% decreased costs and increased customer trust</a:t>
            </a:r>
          </a:p>
          <a:p>
            <a:pPr lvl="1"/>
            <a:r>
              <a:rPr lang="en-US" err="1"/>
              <a:t>HarvestMark</a:t>
            </a:r>
            <a:r>
              <a:rPr lang="en-US"/>
              <a:t> and its customers have benefitted from Azure Database for PostgreSQL’s high performance and strong security.</a:t>
            </a:r>
          </a:p>
          <a:p>
            <a:pPr lvl="1"/>
            <a:r>
              <a:rPr lang="en-US"/>
              <a:t>After the migration, cloud hosting service costs decreased by 20%.</a:t>
            </a:r>
          </a:p>
        </p:txBody>
      </p:sp>
      <p:sp>
        <p:nvSpPr>
          <p:cNvPr id="26" name="Text Placeholder 25">
            <a:extLst>
              <a:ext uri="{FF2B5EF4-FFF2-40B4-BE49-F238E27FC236}">
                <a16:creationId xmlns:a16="http://schemas.microsoft.com/office/drawing/2014/main" id="{8DE4D411-F2D8-43C4-8FFA-58B493150EE1}"/>
              </a:ext>
            </a:extLst>
          </p:cNvPr>
          <p:cNvSpPr>
            <a:spLocks noGrp="1"/>
          </p:cNvSpPr>
          <p:nvPr>
            <p:ph type="body" sz="quarter" idx="13"/>
          </p:nvPr>
        </p:nvSpPr>
        <p:spPr>
          <a:xfrm>
            <a:off x="7979569" y="403358"/>
            <a:ext cx="3918744" cy="553998"/>
          </a:xfrm>
        </p:spPr>
        <p:txBody>
          <a:bodyPr/>
          <a:lstStyle/>
          <a:p>
            <a:r>
              <a:rPr lang="en-US"/>
              <a:t>“We took an instance of the database, copied it to Azure, then spun it up in the Azure managed PostgreSQL environment. It happened flawlessly in two hours.”</a:t>
            </a:r>
          </a:p>
          <a:p>
            <a:pPr lvl="1"/>
            <a:r>
              <a:rPr lang="en-US"/>
              <a:t>– Todd Berg, Head of Product and Customer Success, </a:t>
            </a:r>
            <a:r>
              <a:rPr lang="en-US" err="1"/>
              <a:t>HarvestMark</a:t>
            </a:r>
            <a:endParaRPr lang="en-US"/>
          </a:p>
        </p:txBody>
      </p:sp>
      <p:sp>
        <p:nvSpPr>
          <p:cNvPr id="144" name="Text Placeholder 143">
            <a:extLst>
              <a:ext uri="{FF2B5EF4-FFF2-40B4-BE49-F238E27FC236}">
                <a16:creationId xmlns:a16="http://schemas.microsoft.com/office/drawing/2014/main" id="{91FB87C0-56FB-48C7-8FC1-406E9658368C}"/>
              </a:ext>
            </a:extLst>
          </p:cNvPr>
          <p:cNvSpPr>
            <a:spLocks noGrp="1"/>
          </p:cNvSpPr>
          <p:nvPr>
            <p:ph type="body" sz="quarter" idx="14"/>
          </p:nvPr>
        </p:nvSpPr>
        <p:spPr>
          <a:xfrm>
            <a:off x="7172325" y="6372225"/>
            <a:ext cx="4684396" cy="192088"/>
          </a:xfrm>
        </p:spPr>
        <p:txBody>
          <a:bodyPr/>
          <a:lstStyle/>
          <a:p>
            <a:r>
              <a:rPr lang="en-US"/>
              <a:t>Read the </a:t>
            </a:r>
            <a:r>
              <a:rPr lang="en-US">
                <a:hlinkClick r:id="rId3"/>
              </a:rPr>
              <a:t>case study</a:t>
            </a:r>
            <a:endParaRPr lang="en-US"/>
          </a:p>
          <a:p>
            <a:endParaRPr lang="en-US"/>
          </a:p>
        </p:txBody>
      </p:sp>
      <p:pic>
        <p:nvPicPr>
          <p:cNvPr id="2050" name="Picture 2" descr="See the source image">
            <a:extLst>
              <a:ext uri="{FF2B5EF4-FFF2-40B4-BE49-F238E27FC236}">
                <a16:creationId xmlns:a16="http://schemas.microsoft.com/office/drawing/2014/main" id="{6A551D50-38CF-438B-9544-E16C5C2565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8963" y="457200"/>
            <a:ext cx="947151" cy="531983"/>
          </a:xfrm>
          <a:prstGeom prst="rect">
            <a:avLst/>
          </a:prstGeom>
          <a:noFill/>
          <a:extLst>
            <a:ext uri="{909E8E84-426E-40DD-AFC4-6F175D3DCCD1}">
              <a14:hiddenFill xmlns:a14="http://schemas.microsoft.com/office/drawing/2010/main">
                <a:solidFill>
                  <a:srgbClr val="FFFFFF"/>
                </a:solidFill>
              </a14:hiddenFill>
            </a:ext>
          </a:extLst>
        </p:spPr>
      </p:pic>
      <p:grpSp>
        <p:nvGrpSpPr>
          <p:cNvPr id="208" name="Group 207">
            <a:extLst>
              <a:ext uri="{FF2B5EF4-FFF2-40B4-BE49-F238E27FC236}">
                <a16:creationId xmlns:a16="http://schemas.microsoft.com/office/drawing/2014/main" id="{6DBC2A75-BD8A-4DF9-9550-947872900C5B}"/>
              </a:ext>
              <a:ext uri="{C183D7F6-B498-43B3-948B-1728B52AA6E4}">
                <adec:decorative xmlns:adec="http://schemas.microsoft.com/office/drawing/2017/decorative" val="1"/>
              </a:ext>
            </a:extLst>
          </p:cNvPr>
          <p:cNvGrpSpPr/>
          <p:nvPr/>
        </p:nvGrpSpPr>
        <p:grpSpPr>
          <a:xfrm>
            <a:off x="584200" y="3504650"/>
            <a:ext cx="6055264" cy="1448902"/>
            <a:chOff x="429708" y="4692748"/>
            <a:chExt cx="4979845" cy="1191576"/>
          </a:xfrm>
        </p:grpSpPr>
        <p:cxnSp>
          <p:nvCxnSpPr>
            <p:cNvPr id="163" name="Straight Arrow Connector 162">
              <a:extLst>
                <a:ext uri="{FF2B5EF4-FFF2-40B4-BE49-F238E27FC236}">
                  <a16:creationId xmlns:a16="http://schemas.microsoft.com/office/drawing/2014/main" id="{E81BE94D-A17C-4CA2-8407-785613D8F395}"/>
                </a:ext>
              </a:extLst>
            </p:cNvPr>
            <p:cNvCxnSpPr/>
            <p:nvPr/>
          </p:nvCxnSpPr>
          <p:spPr>
            <a:xfrm>
              <a:off x="2470180" y="5182500"/>
              <a:ext cx="899232" cy="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2216A0AA-B8D9-40D4-BDCE-70B2C1E72A04}"/>
                </a:ext>
              </a:extLst>
            </p:cNvPr>
            <p:cNvCxnSpPr>
              <a:cxnSpLocks/>
            </p:cNvCxnSpPr>
            <p:nvPr/>
          </p:nvCxnSpPr>
          <p:spPr>
            <a:xfrm>
              <a:off x="3876553" y="5182500"/>
              <a:ext cx="788724" cy="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0D123D17-C376-4E86-B220-E7362EBE31E6}"/>
                </a:ext>
              </a:extLst>
            </p:cNvPr>
            <p:cNvCxnSpPr/>
            <p:nvPr/>
          </p:nvCxnSpPr>
          <p:spPr>
            <a:xfrm>
              <a:off x="1143140" y="5182500"/>
              <a:ext cx="899232" cy="0"/>
            </a:xfrm>
            <a:prstGeom prst="straightConnector1">
              <a:avLst/>
            </a:prstGeom>
            <a:ln>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E70899FF-46A8-4535-B2AE-654DD791BE9A}"/>
                </a:ext>
              </a:extLst>
            </p:cNvPr>
            <p:cNvSpPr txBox="1"/>
            <p:nvPr/>
          </p:nvSpPr>
          <p:spPr>
            <a:xfrm>
              <a:off x="588263" y="4692748"/>
              <a:ext cx="556326" cy="132886"/>
            </a:xfrm>
            <a:prstGeom prst="rect">
              <a:avLst/>
            </a:prstGeom>
            <a:noFill/>
          </p:spPr>
          <p:txBody>
            <a:bodyPr wrap="none" lIns="0" tIns="0" rIns="0" bIns="0" rtlCol="0">
              <a:spAutoFit/>
            </a:bodyPr>
            <a:lstStyle/>
            <a:p>
              <a:pPr algn="l"/>
              <a:r>
                <a:rPr lang="en-US" sz="1050" b="1"/>
                <a:t>IaaS </a:t>
              </a:r>
              <a:r>
                <a:rPr lang="en-US" sz="1050" b="1" err="1"/>
                <a:t>VM</a:t>
              </a:r>
              <a:r>
                <a:rPr lang="en-US" sz="1050" b="1"/>
                <a:t>(s)</a:t>
              </a:r>
            </a:p>
          </p:txBody>
        </p:sp>
        <p:sp>
          <p:nvSpPr>
            <p:cNvPr id="169" name="TextBox 168">
              <a:extLst>
                <a:ext uri="{FF2B5EF4-FFF2-40B4-BE49-F238E27FC236}">
                  <a16:creationId xmlns:a16="http://schemas.microsoft.com/office/drawing/2014/main" id="{783DEEF3-5BAB-4D54-BFF1-BAAA9DA85847}"/>
                </a:ext>
              </a:extLst>
            </p:cNvPr>
            <p:cNvSpPr txBox="1"/>
            <p:nvPr/>
          </p:nvSpPr>
          <p:spPr>
            <a:xfrm>
              <a:off x="429708" y="5512802"/>
              <a:ext cx="871402" cy="265771"/>
            </a:xfrm>
            <a:prstGeom prst="rect">
              <a:avLst/>
            </a:prstGeom>
            <a:noFill/>
          </p:spPr>
          <p:txBody>
            <a:bodyPr wrap="none" lIns="0" tIns="0" rIns="0" bIns="0" rtlCol="0">
              <a:spAutoFit/>
            </a:bodyPr>
            <a:lstStyle/>
            <a:p>
              <a:pPr algn="ctr"/>
              <a:r>
                <a:rPr lang="en-US" sz="1050" err="1"/>
                <a:t>HarvestMark</a:t>
              </a:r>
              <a:endParaRPr lang="en-US" sz="1050"/>
            </a:p>
            <a:p>
              <a:pPr algn="ctr"/>
              <a:r>
                <a:rPr lang="en-US" sz="1050"/>
                <a:t>Application CRUD</a:t>
              </a:r>
            </a:p>
          </p:txBody>
        </p:sp>
        <p:pic>
          <p:nvPicPr>
            <p:cNvPr id="148" name="Graphic 147">
              <a:extLst>
                <a:ext uri="{FF2B5EF4-FFF2-40B4-BE49-F238E27FC236}">
                  <a16:creationId xmlns:a16="http://schemas.microsoft.com/office/drawing/2014/main" id="{C3C305E2-A497-420B-854F-1152F1ECE8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48227" y="4986272"/>
              <a:ext cx="392456" cy="392456"/>
            </a:xfrm>
            <a:prstGeom prst="rect">
              <a:avLst/>
            </a:prstGeom>
          </p:spPr>
        </p:pic>
        <p:sp>
          <p:nvSpPr>
            <p:cNvPr id="170" name="TextBox 169">
              <a:extLst>
                <a:ext uri="{FF2B5EF4-FFF2-40B4-BE49-F238E27FC236}">
                  <a16:creationId xmlns:a16="http://schemas.microsoft.com/office/drawing/2014/main" id="{B0CF13F0-445C-40B4-B1DD-061821B05335}"/>
                </a:ext>
              </a:extLst>
            </p:cNvPr>
            <p:cNvSpPr txBox="1"/>
            <p:nvPr/>
          </p:nvSpPr>
          <p:spPr>
            <a:xfrm>
              <a:off x="1846326" y="5485668"/>
              <a:ext cx="796259" cy="398656"/>
            </a:xfrm>
            <a:prstGeom prst="rect">
              <a:avLst/>
            </a:prstGeom>
            <a:noFill/>
          </p:spPr>
          <p:txBody>
            <a:bodyPr wrap="none" lIns="0" tIns="0" rIns="0" bIns="0" rtlCol="0">
              <a:spAutoFit/>
            </a:bodyPr>
            <a:lstStyle/>
            <a:p>
              <a:pPr algn="ctr"/>
              <a:r>
                <a:rPr lang="en-US" sz="1050">
                  <a:solidFill>
                    <a:schemeClr val="accent1"/>
                  </a:solidFill>
                </a:rPr>
                <a:t>Azure Database </a:t>
              </a:r>
              <a:br>
                <a:rPr lang="en-US" sz="1050">
                  <a:solidFill>
                    <a:schemeClr val="accent1"/>
                  </a:solidFill>
                </a:rPr>
              </a:br>
              <a:r>
                <a:rPr lang="en-US" sz="1050">
                  <a:solidFill>
                    <a:schemeClr val="accent1"/>
                  </a:solidFill>
                </a:rPr>
                <a:t>for PostgreSQL </a:t>
              </a:r>
            </a:p>
            <a:p>
              <a:pPr algn="ctr"/>
              <a:r>
                <a:rPr lang="en-US" sz="1050">
                  <a:solidFill>
                    <a:schemeClr val="accent1"/>
                  </a:solidFill>
                </a:rPr>
                <a:t>Master</a:t>
              </a:r>
            </a:p>
          </p:txBody>
        </p:sp>
        <p:pic>
          <p:nvPicPr>
            <p:cNvPr id="147" name="Graphic 146">
              <a:extLst>
                <a:ext uri="{FF2B5EF4-FFF2-40B4-BE49-F238E27FC236}">
                  <a16:creationId xmlns:a16="http://schemas.microsoft.com/office/drawing/2014/main" id="{D28C2AD7-CE3C-4762-BAC8-EDCFBC3C56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67678" y="4986272"/>
              <a:ext cx="392456" cy="392456"/>
            </a:xfrm>
            <a:prstGeom prst="rect">
              <a:avLst/>
            </a:prstGeom>
          </p:spPr>
        </p:pic>
        <p:sp>
          <p:nvSpPr>
            <p:cNvPr id="171" name="TextBox 170">
              <a:extLst>
                <a:ext uri="{FF2B5EF4-FFF2-40B4-BE49-F238E27FC236}">
                  <a16:creationId xmlns:a16="http://schemas.microsoft.com/office/drawing/2014/main" id="{05339BE4-1850-4794-870B-2C4B64745561}"/>
                </a:ext>
              </a:extLst>
            </p:cNvPr>
            <p:cNvSpPr txBox="1"/>
            <p:nvPr/>
          </p:nvSpPr>
          <p:spPr>
            <a:xfrm>
              <a:off x="3218977" y="5485668"/>
              <a:ext cx="889857" cy="398656"/>
            </a:xfrm>
            <a:prstGeom prst="rect">
              <a:avLst/>
            </a:prstGeom>
            <a:noFill/>
          </p:spPr>
          <p:txBody>
            <a:bodyPr wrap="none" lIns="0" tIns="0" rIns="0" bIns="0" rtlCol="0">
              <a:spAutoFit/>
            </a:bodyPr>
            <a:lstStyle/>
            <a:p>
              <a:pPr algn="ctr"/>
              <a:r>
                <a:rPr lang="en-US" sz="1050">
                  <a:solidFill>
                    <a:schemeClr val="accent1"/>
                  </a:solidFill>
                </a:rPr>
                <a:t>Azure Database </a:t>
              </a:r>
              <a:br>
                <a:rPr lang="en-US" sz="1050">
                  <a:solidFill>
                    <a:schemeClr val="accent1"/>
                  </a:solidFill>
                </a:rPr>
              </a:br>
              <a:r>
                <a:rPr lang="en-US" sz="1050">
                  <a:solidFill>
                    <a:schemeClr val="accent1"/>
                  </a:solidFill>
                </a:rPr>
                <a:t>for </a:t>
              </a:r>
              <a:r>
                <a:rPr lang="en-US" sz="1050" err="1">
                  <a:solidFill>
                    <a:schemeClr val="accent1"/>
                  </a:solidFill>
                </a:rPr>
                <a:t>PostgresQL</a:t>
              </a:r>
              <a:r>
                <a:rPr lang="en-US" sz="1050">
                  <a:solidFill>
                    <a:schemeClr val="accent1"/>
                  </a:solidFill>
                </a:rPr>
                <a:t> </a:t>
              </a:r>
              <a:br>
                <a:rPr lang="en-US" sz="1050">
                  <a:solidFill>
                    <a:schemeClr val="accent1"/>
                  </a:solidFill>
                </a:rPr>
              </a:br>
              <a:r>
                <a:rPr lang="en-US" sz="1050">
                  <a:solidFill>
                    <a:schemeClr val="accent1"/>
                  </a:solidFill>
                </a:rPr>
                <a:t>Secondary Replica</a:t>
              </a:r>
            </a:p>
          </p:txBody>
        </p:sp>
        <p:sp>
          <p:nvSpPr>
            <p:cNvPr id="172" name="TextBox 171">
              <a:extLst>
                <a:ext uri="{FF2B5EF4-FFF2-40B4-BE49-F238E27FC236}">
                  <a16:creationId xmlns:a16="http://schemas.microsoft.com/office/drawing/2014/main" id="{21B0A25D-BF46-480A-9F6C-63973C7C1E1C}"/>
                </a:ext>
              </a:extLst>
            </p:cNvPr>
            <p:cNvSpPr txBox="1"/>
            <p:nvPr/>
          </p:nvSpPr>
          <p:spPr>
            <a:xfrm>
              <a:off x="4449824" y="5512802"/>
              <a:ext cx="959729" cy="265771"/>
            </a:xfrm>
            <a:prstGeom prst="rect">
              <a:avLst/>
            </a:prstGeom>
            <a:noFill/>
          </p:spPr>
          <p:txBody>
            <a:bodyPr wrap="none" lIns="0" tIns="0" rIns="0" bIns="0" rtlCol="0">
              <a:spAutoFit/>
            </a:bodyPr>
            <a:lstStyle/>
            <a:p>
              <a:pPr algn="ctr"/>
              <a:r>
                <a:rPr lang="en-US" sz="1050" err="1"/>
                <a:t>HarvestMark</a:t>
              </a:r>
              <a:endParaRPr lang="en-US" sz="1050"/>
            </a:p>
            <a:p>
              <a:pPr algn="ctr"/>
              <a:r>
                <a:rPr lang="en-US" sz="1050"/>
                <a:t>Analytics/Reporting</a:t>
              </a:r>
            </a:p>
          </p:txBody>
        </p:sp>
        <p:sp>
          <p:nvSpPr>
            <p:cNvPr id="175" name="TextBox 174">
              <a:extLst>
                <a:ext uri="{FF2B5EF4-FFF2-40B4-BE49-F238E27FC236}">
                  <a16:creationId xmlns:a16="http://schemas.microsoft.com/office/drawing/2014/main" id="{3E6A6024-3786-4297-971C-4882DFB5E4B7}"/>
                </a:ext>
              </a:extLst>
            </p:cNvPr>
            <p:cNvSpPr txBox="1"/>
            <p:nvPr/>
          </p:nvSpPr>
          <p:spPr>
            <a:xfrm>
              <a:off x="4643505" y="4692748"/>
              <a:ext cx="556326" cy="132886"/>
            </a:xfrm>
            <a:prstGeom prst="rect">
              <a:avLst/>
            </a:prstGeom>
            <a:noFill/>
          </p:spPr>
          <p:txBody>
            <a:bodyPr wrap="none" lIns="0" tIns="0" rIns="0" bIns="0" rtlCol="0">
              <a:spAutoFit/>
            </a:bodyPr>
            <a:lstStyle/>
            <a:p>
              <a:pPr algn="l"/>
              <a:r>
                <a:rPr lang="en-US" sz="1050" b="1"/>
                <a:t>IaaS </a:t>
              </a:r>
              <a:r>
                <a:rPr lang="en-US" sz="1050" b="1" err="1"/>
                <a:t>VM</a:t>
              </a:r>
              <a:r>
                <a:rPr lang="en-US" sz="1050" b="1"/>
                <a:t>(s)</a:t>
              </a:r>
            </a:p>
          </p:txBody>
        </p:sp>
        <p:grpSp>
          <p:nvGrpSpPr>
            <p:cNvPr id="177" name="Group 176">
              <a:extLst>
                <a:ext uri="{FF2B5EF4-FFF2-40B4-BE49-F238E27FC236}">
                  <a16:creationId xmlns:a16="http://schemas.microsoft.com/office/drawing/2014/main" id="{EF28ED3C-C5FA-46BD-85FF-1F9937636497}"/>
                </a:ext>
              </a:extLst>
            </p:cNvPr>
            <p:cNvGrpSpPr/>
            <p:nvPr/>
          </p:nvGrpSpPr>
          <p:grpSpPr>
            <a:xfrm>
              <a:off x="615378" y="4967393"/>
              <a:ext cx="463552" cy="430214"/>
              <a:chOff x="1833571" y="-3175"/>
              <a:chExt cx="463552" cy="430214"/>
            </a:xfrm>
          </p:grpSpPr>
          <p:sp>
            <p:nvSpPr>
              <p:cNvPr id="183" name="AutoShape 20">
                <a:extLst>
                  <a:ext uri="{FF2B5EF4-FFF2-40B4-BE49-F238E27FC236}">
                    <a16:creationId xmlns:a16="http://schemas.microsoft.com/office/drawing/2014/main" id="{F3C84B24-09EA-40BD-A81A-C244E6F7671A}"/>
                  </a:ext>
                </a:extLst>
              </p:cNvPr>
              <p:cNvSpPr>
                <a:spLocks noChangeAspect="1" noChangeArrowheads="1" noTextEdit="1"/>
              </p:cNvSpPr>
              <p:nvPr/>
            </p:nvSpPr>
            <p:spPr bwMode="auto">
              <a:xfrm>
                <a:off x="1833571" y="-3175"/>
                <a:ext cx="463552" cy="42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84" name="Rectangle 22">
                <a:extLst>
                  <a:ext uri="{FF2B5EF4-FFF2-40B4-BE49-F238E27FC236}">
                    <a16:creationId xmlns:a16="http://schemas.microsoft.com/office/drawing/2014/main" id="{59A656D0-426F-4C3A-93E2-DAF735FD8A2F}"/>
                  </a:ext>
                </a:extLst>
              </p:cNvPr>
              <p:cNvSpPr>
                <a:spLocks noChangeArrowheads="1"/>
              </p:cNvSpPr>
              <p:nvPr/>
            </p:nvSpPr>
            <p:spPr bwMode="auto">
              <a:xfrm>
                <a:off x="1865321" y="15875"/>
                <a:ext cx="417514" cy="30162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85" name="Freeform 23">
                <a:extLst>
                  <a:ext uri="{FF2B5EF4-FFF2-40B4-BE49-F238E27FC236}">
                    <a16:creationId xmlns:a16="http://schemas.microsoft.com/office/drawing/2014/main" id="{163F6FAF-95C8-4458-ACEA-4CCF613658D4}"/>
                  </a:ext>
                </a:extLst>
              </p:cNvPr>
              <p:cNvSpPr>
                <a:spLocks/>
              </p:cNvSpPr>
              <p:nvPr/>
            </p:nvSpPr>
            <p:spPr bwMode="auto">
              <a:xfrm>
                <a:off x="1912946" y="336551"/>
                <a:ext cx="304801" cy="90488"/>
              </a:xfrm>
              <a:custGeom>
                <a:avLst/>
                <a:gdLst>
                  <a:gd name="T0" fmla="*/ 92 w 126"/>
                  <a:gd name="T1" fmla="*/ 0 h 37"/>
                  <a:gd name="T2" fmla="*/ 87 w 126"/>
                  <a:gd name="T3" fmla="*/ 0 h 37"/>
                  <a:gd name="T4" fmla="*/ 42 w 126"/>
                  <a:gd name="T5" fmla="*/ 0 h 37"/>
                  <a:gd name="T6" fmla="*/ 39 w 126"/>
                  <a:gd name="T7" fmla="*/ 0 h 37"/>
                  <a:gd name="T8" fmla="*/ 0 w 126"/>
                  <a:gd name="T9" fmla="*/ 26 h 37"/>
                  <a:gd name="T10" fmla="*/ 0 w 126"/>
                  <a:gd name="T11" fmla="*/ 37 h 37"/>
                  <a:gd name="T12" fmla="*/ 47 w 126"/>
                  <a:gd name="T13" fmla="*/ 37 h 37"/>
                  <a:gd name="T14" fmla="*/ 82 w 126"/>
                  <a:gd name="T15" fmla="*/ 37 h 37"/>
                  <a:gd name="T16" fmla="*/ 126 w 126"/>
                  <a:gd name="T17" fmla="*/ 37 h 37"/>
                  <a:gd name="T18" fmla="*/ 126 w 126"/>
                  <a:gd name="T19" fmla="*/ 26 h 37"/>
                  <a:gd name="T20" fmla="*/ 92 w 126"/>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7">
                    <a:moveTo>
                      <a:pt x="92" y="0"/>
                    </a:moveTo>
                    <a:cubicBezTo>
                      <a:pt x="87" y="0"/>
                      <a:pt x="87" y="0"/>
                      <a:pt x="87" y="0"/>
                    </a:cubicBezTo>
                    <a:cubicBezTo>
                      <a:pt x="42" y="0"/>
                      <a:pt x="42" y="0"/>
                      <a:pt x="42" y="0"/>
                    </a:cubicBezTo>
                    <a:cubicBezTo>
                      <a:pt x="39" y="0"/>
                      <a:pt x="39" y="0"/>
                      <a:pt x="39" y="0"/>
                    </a:cubicBezTo>
                    <a:cubicBezTo>
                      <a:pt x="46" y="23"/>
                      <a:pt x="37" y="26"/>
                      <a:pt x="0" y="26"/>
                    </a:cubicBezTo>
                    <a:cubicBezTo>
                      <a:pt x="0" y="37"/>
                      <a:pt x="0" y="37"/>
                      <a:pt x="0" y="37"/>
                    </a:cubicBezTo>
                    <a:cubicBezTo>
                      <a:pt x="47" y="37"/>
                      <a:pt x="47" y="37"/>
                      <a:pt x="47" y="37"/>
                    </a:cubicBezTo>
                    <a:cubicBezTo>
                      <a:pt x="82" y="37"/>
                      <a:pt x="82" y="37"/>
                      <a:pt x="82" y="37"/>
                    </a:cubicBezTo>
                    <a:cubicBezTo>
                      <a:pt x="126" y="37"/>
                      <a:pt x="126" y="37"/>
                      <a:pt x="126" y="37"/>
                    </a:cubicBezTo>
                    <a:cubicBezTo>
                      <a:pt x="126" y="26"/>
                      <a:pt x="126" y="26"/>
                      <a:pt x="126" y="26"/>
                    </a:cubicBezTo>
                    <a:cubicBezTo>
                      <a:pt x="89" y="26"/>
                      <a:pt x="85" y="23"/>
                      <a:pt x="92"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86" name="Freeform 24">
                <a:extLst>
                  <a:ext uri="{FF2B5EF4-FFF2-40B4-BE49-F238E27FC236}">
                    <a16:creationId xmlns:a16="http://schemas.microsoft.com/office/drawing/2014/main" id="{650CFF1B-DA7F-4617-82B6-DDB2E86E79DC}"/>
                  </a:ext>
                </a:extLst>
              </p:cNvPr>
              <p:cNvSpPr>
                <a:spLocks/>
              </p:cNvSpPr>
              <p:nvPr/>
            </p:nvSpPr>
            <p:spPr bwMode="auto">
              <a:xfrm>
                <a:off x="1843096" y="-3175"/>
                <a:ext cx="427039" cy="4763"/>
              </a:xfrm>
              <a:custGeom>
                <a:avLst/>
                <a:gdLst>
                  <a:gd name="T0" fmla="*/ 177 w 177"/>
                  <a:gd name="T1" fmla="*/ 0 h 2"/>
                  <a:gd name="T2" fmla="*/ 177 w 177"/>
                  <a:gd name="T3" fmla="*/ 0 h 2"/>
                  <a:gd name="T4" fmla="*/ 177 w 177"/>
                  <a:gd name="T5" fmla="*/ 0 h 2"/>
                  <a:gd name="T6" fmla="*/ 7 w 177"/>
                  <a:gd name="T7" fmla="*/ 0 h 2"/>
                  <a:gd name="T8" fmla="*/ 0 w 177"/>
                  <a:gd name="T9" fmla="*/ 2 h 2"/>
                  <a:gd name="T10" fmla="*/ 7 w 177"/>
                  <a:gd name="T11" fmla="*/ 0 h 2"/>
                  <a:gd name="T12" fmla="*/ 177 w 177"/>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77" h="2">
                    <a:moveTo>
                      <a:pt x="177" y="0"/>
                    </a:moveTo>
                    <a:cubicBezTo>
                      <a:pt x="177" y="0"/>
                      <a:pt x="177" y="0"/>
                      <a:pt x="177" y="0"/>
                    </a:cubicBezTo>
                    <a:cubicBezTo>
                      <a:pt x="177" y="0"/>
                      <a:pt x="177" y="0"/>
                      <a:pt x="177" y="0"/>
                    </a:cubicBezTo>
                    <a:cubicBezTo>
                      <a:pt x="7" y="0"/>
                      <a:pt x="7" y="0"/>
                      <a:pt x="7" y="0"/>
                    </a:cubicBezTo>
                    <a:cubicBezTo>
                      <a:pt x="4" y="0"/>
                      <a:pt x="2" y="1"/>
                      <a:pt x="0" y="2"/>
                    </a:cubicBezTo>
                    <a:cubicBezTo>
                      <a:pt x="2" y="1"/>
                      <a:pt x="4" y="0"/>
                      <a:pt x="7" y="0"/>
                    </a:cubicBezTo>
                    <a:lnTo>
                      <a:pt x="177"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87" name="Freeform 25">
                <a:extLst>
                  <a:ext uri="{FF2B5EF4-FFF2-40B4-BE49-F238E27FC236}">
                    <a16:creationId xmlns:a16="http://schemas.microsoft.com/office/drawing/2014/main" id="{AFBDF0ED-12C4-403C-92A3-BE93611F438F}"/>
                  </a:ext>
                </a:extLst>
              </p:cNvPr>
              <p:cNvSpPr>
                <a:spLocks/>
              </p:cNvSpPr>
              <p:nvPr/>
            </p:nvSpPr>
            <p:spPr bwMode="auto">
              <a:xfrm>
                <a:off x="1870084" y="-3175"/>
                <a:ext cx="427039" cy="339726"/>
              </a:xfrm>
              <a:custGeom>
                <a:avLst/>
                <a:gdLst>
                  <a:gd name="T0" fmla="*/ 166 w 177"/>
                  <a:gd name="T1" fmla="*/ 0 h 141"/>
                  <a:gd name="T2" fmla="*/ 148 w 177"/>
                  <a:gd name="T3" fmla="*/ 14 h 141"/>
                  <a:gd name="T4" fmla="*/ 162 w 177"/>
                  <a:gd name="T5" fmla="*/ 14 h 141"/>
                  <a:gd name="T6" fmla="*/ 162 w 177"/>
                  <a:gd name="T7" fmla="*/ 126 h 141"/>
                  <a:gd name="T8" fmla="*/ 17 w 177"/>
                  <a:gd name="T9" fmla="*/ 126 h 141"/>
                  <a:gd name="T10" fmla="*/ 0 w 177"/>
                  <a:gd name="T11" fmla="*/ 141 h 141"/>
                  <a:gd name="T12" fmla="*/ 166 w 177"/>
                  <a:gd name="T13" fmla="*/ 141 h 141"/>
                  <a:gd name="T14" fmla="*/ 177 w 177"/>
                  <a:gd name="T15" fmla="*/ 130 h 141"/>
                  <a:gd name="T16" fmla="*/ 177 w 177"/>
                  <a:gd name="T17" fmla="*/ 11 h 141"/>
                  <a:gd name="T18" fmla="*/ 166 w 177"/>
                  <a:gd name="T19"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41">
                    <a:moveTo>
                      <a:pt x="166" y="0"/>
                    </a:moveTo>
                    <a:cubicBezTo>
                      <a:pt x="148" y="14"/>
                      <a:pt x="148" y="14"/>
                      <a:pt x="148" y="14"/>
                    </a:cubicBezTo>
                    <a:cubicBezTo>
                      <a:pt x="162" y="14"/>
                      <a:pt x="162" y="14"/>
                      <a:pt x="162" y="14"/>
                    </a:cubicBezTo>
                    <a:cubicBezTo>
                      <a:pt x="162" y="126"/>
                      <a:pt x="162" y="126"/>
                      <a:pt x="162" y="126"/>
                    </a:cubicBezTo>
                    <a:cubicBezTo>
                      <a:pt x="17" y="126"/>
                      <a:pt x="17" y="126"/>
                      <a:pt x="17" y="126"/>
                    </a:cubicBezTo>
                    <a:cubicBezTo>
                      <a:pt x="0" y="141"/>
                      <a:pt x="0" y="141"/>
                      <a:pt x="0" y="141"/>
                    </a:cubicBezTo>
                    <a:cubicBezTo>
                      <a:pt x="166" y="141"/>
                      <a:pt x="166" y="141"/>
                      <a:pt x="166" y="141"/>
                    </a:cubicBezTo>
                    <a:cubicBezTo>
                      <a:pt x="171" y="141"/>
                      <a:pt x="177" y="136"/>
                      <a:pt x="177" y="130"/>
                    </a:cubicBezTo>
                    <a:cubicBezTo>
                      <a:pt x="177" y="11"/>
                      <a:pt x="177" y="11"/>
                      <a:pt x="177" y="11"/>
                    </a:cubicBezTo>
                    <a:cubicBezTo>
                      <a:pt x="177" y="5"/>
                      <a:pt x="171" y="0"/>
                      <a:pt x="166" y="0"/>
                    </a:cubicBezTo>
                    <a:close/>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88" name="Freeform 26">
                <a:extLst>
                  <a:ext uri="{FF2B5EF4-FFF2-40B4-BE49-F238E27FC236}">
                    <a16:creationId xmlns:a16="http://schemas.microsoft.com/office/drawing/2014/main" id="{689502CC-188E-4FC5-90E5-FDE1D72CA340}"/>
                  </a:ext>
                </a:extLst>
              </p:cNvPr>
              <p:cNvSpPr>
                <a:spLocks/>
              </p:cNvSpPr>
              <p:nvPr/>
            </p:nvSpPr>
            <p:spPr bwMode="auto">
              <a:xfrm>
                <a:off x="1833571" y="1588"/>
                <a:ext cx="36513" cy="334964"/>
              </a:xfrm>
              <a:custGeom>
                <a:avLst/>
                <a:gdLst>
                  <a:gd name="T0" fmla="*/ 0 w 15"/>
                  <a:gd name="T1" fmla="*/ 128 h 139"/>
                  <a:gd name="T2" fmla="*/ 0 w 15"/>
                  <a:gd name="T3" fmla="*/ 9 h 139"/>
                  <a:gd name="T4" fmla="*/ 4 w 15"/>
                  <a:gd name="T5" fmla="*/ 0 h 139"/>
                  <a:gd name="T6" fmla="*/ 0 w 15"/>
                  <a:gd name="T7" fmla="*/ 9 h 139"/>
                  <a:gd name="T8" fmla="*/ 0 w 15"/>
                  <a:gd name="T9" fmla="*/ 128 h 139"/>
                  <a:gd name="T10" fmla="*/ 11 w 15"/>
                  <a:gd name="T11" fmla="*/ 139 h 139"/>
                  <a:gd name="T12" fmla="*/ 15 w 15"/>
                  <a:gd name="T13" fmla="*/ 139 h 139"/>
                  <a:gd name="T14" fmla="*/ 15 w 15"/>
                  <a:gd name="T15" fmla="*/ 139 h 139"/>
                  <a:gd name="T16" fmla="*/ 11 w 15"/>
                  <a:gd name="T17" fmla="*/ 139 h 139"/>
                  <a:gd name="T18" fmla="*/ 0 w 15"/>
                  <a:gd name="T19" fmla="*/ 12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39">
                    <a:moveTo>
                      <a:pt x="0" y="128"/>
                    </a:moveTo>
                    <a:cubicBezTo>
                      <a:pt x="0" y="9"/>
                      <a:pt x="0" y="9"/>
                      <a:pt x="0" y="9"/>
                    </a:cubicBezTo>
                    <a:cubicBezTo>
                      <a:pt x="0" y="5"/>
                      <a:pt x="2" y="2"/>
                      <a:pt x="4" y="0"/>
                    </a:cubicBezTo>
                    <a:cubicBezTo>
                      <a:pt x="2" y="2"/>
                      <a:pt x="0" y="5"/>
                      <a:pt x="0" y="9"/>
                    </a:cubicBezTo>
                    <a:cubicBezTo>
                      <a:pt x="0" y="128"/>
                      <a:pt x="0" y="128"/>
                      <a:pt x="0" y="128"/>
                    </a:cubicBezTo>
                    <a:cubicBezTo>
                      <a:pt x="0" y="134"/>
                      <a:pt x="5" y="139"/>
                      <a:pt x="11" y="139"/>
                    </a:cubicBezTo>
                    <a:cubicBezTo>
                      <a:pt x="15" y="139"/>
                      <a:pt x="15" y="139"/>
                      <a:pt x="15" y="139"/>
                    </a:cubicBezTo>
                    <a:cubicBezTo>
                      <a:pt x="15" y="139"/>
                      <a:pt x="15" y="139"/>
                      <a:pt x="15" y="139"/>
                    </a:cubicBezTo>
                    <a:cubicBezTo>
                      <a:pt x="11" y="139"/>
                      <a:pt x="11" y="139"/>
                      <a:pt x="11" y="139"/>
                    </a:cubicBezTo>
                    <a:cubicBezTo>
                      <a:pt x="5" y="139"/>
                      <a:pt x="0" y="134"/>
                      <a:pt x="0"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89" name="Freeform 27">
                <a:extLst>
                  <a:ext uri="{FF2B5EF4-FFF2-40B4-BE49-F238E27FC236}">
                    <a16:creationId xmlns:a16="http://schemas.microsoft.com/office/drawing/2014/main" id="{AAA39949-238D-42CA-9E7A-F9FD34D312DD}"/>
                  </a:ext>
                </a:extLst>
              </p:cNvPr>
              <p:cNvSpPr>
                <a:spLocks/>
              </p:cNvSpPr>
              <p:nvPr/>
            </p:nvSpPr>
            <p:spPr bwMode="auto">
              <a:xfrm>
                <a:off x="1833571" y="-3175"/>
                <a:ext cx="436564" cy="339726"/>
              </a:xfrm>
              <a:custGeom>
                <a:avLst/>
                <a:gdLst>
                  <a:gd name="T0" fmla="*/ 15 w 181"/>
                  <a:gd name="T1" fmla="*/ 126 h 141"/>
                  <a:gd name="T2" fmla="*/ 15 w 181"/>
                  <a:gd name="T3" fmla="*/ 14 h 141"/>
                  <a:gd name="T4" fmla="*/ 163 w 181"/>
                  <a:gd name="T5" fmla="*/ 14 h 141"/>
                  <a:gd name="T6" fmla="*/ 181 w 181"/>
                  <a:gd name="T7" fmla="*/ 0 h 141"/>
                  <a:gd name="T8" fmla="*/ 181 w 181"/>
                  <a:gd name="T9" fmla="*/ 0 h 141"/>
                  <a:gd name="T10" fmla="*/ 181 w 181"/>
                  <a:gd name="T11" fmla="*/ 0 h 141"/>
                  <a:gd name="T12" fmla="*/ 11 w 181"/>
                  <a:gd name="T13" fmla="*/ 0 h 141"/>
                  <a:gd name="T14" fmla="*/ 4 w 181"/>
                  <a:gd name="T15" fmla="*/ 2 h 141"/>
                  <a:gd name="T16" fmla="*/ 0 w 181"/>
                  <a:gd name="T17" fmla="*/ 11 h 141"/>
                  <a:gd name="T18" fmla="*/ 0 w 181"/>
                  <a:gd name="T19" fmla="*/ 130 h 141"/>
                  <a:gd name="T20" fmla="*/ 11 w 181"/>
                  <a:gd name="T21" fmla="*/ 141 h 141"/>
                  <a:gd name="T22" fmla="*/ 15 w 181"/>
                  <a:gd name="T23" fmla="*/ 141 h 141"/>
                  <a:gd name="T24" fmla="*/ 32 w 181"/>
                  <a:gd name="T25" fmla="*/ 126 h 141"/>
                  <a:gd name="T26" fmla="*/ 15 w 181"/>
                  <a:gd name="T27" fmla="*/ 12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41">
                    <a:moveTo>
                      <a:pt x="15" y="126"/>
                    </a:moveTo>
                    <a:cubicBezTo>
                      <a:pt x="15" y="14"/>
                      <a:pt x="15" y="14"/>
                      <a:pt x="15" y="14"/>
                    </a:cubicBezTo>
                    <a:cubicBezTo>
                      <a:pt x="163" y="14"/>
                      <a:pt x="163" y="14"/>
                      <a:pt x="163" y="14"/>
                    </a:cubicBezTo>
                    <a:cubicBezTo>
                      <a:pt x="181" y="0"/>
                      <a:pt x="181" y="0"/>
                      <a:pt x="181" y="0"/>
                    </a:cubicBezTo>
                    <a:cubicBezTo>
                      <a:pt x="181" y="0"/>
                      <a:pt x="181" y="0"/>
                      <a:pt x="181" y="0"/>
                    </a:cubicBezTo>
                    <a:cubicBezTo>
                      <a:pt x="181" y="0"/>
                      <a:pt x="181" y="0"/>
                      <a:pt x="181" y="0"/>
                    </a:cubicBezTo>
                    <a:cubicBezTo>
                      <a:pt x="11" y="0"/>
                      <a:pt x="11" y="0"/>
                      <a:pt x="11" y="0"/>
                    </a:cubicBezTo>
                    <a:cubicBezTo>
                      <a:pt x="8" y="0"/>
                      <a:pt x="6" y="1"/>
                      <a:pt x="4" y="2"/>
                    </a:cubicBezTo>
                    <a:cubicBezTo>
                      <a:pt x="2" y="4"/>
                      <a:pt x="0" y="7"/>
                      <a:pt x="0" y="11"/>
                    </a:cubicBezTo>
                    <a:cubicBezTo>
                      <a:pt x="0" y="130"/>
                      <a:pt x="0" y="130"/>
                      <a:pt x="0" y="130"/>
                    </a:cubicBezTo>
                    <a:cubicBezTo>
                      <a:pt x="0" y="136"/>
                      <a:pt x="5" y="141"/>
                      <a:pt x="11" y="141"/>
                    </a:cubicBezTo>
                    <a:cubicBezTo>
                      <a:pt x="15" y="141"/>
                      <a:pt x="15" y="141"/>
                      <a:pt x="15" y="141"/>
                    </a:cubicBezTo>
                    <a:cubicBezTo>
                      <a:pt x="32" y="126"/>
                      <a:pt x="32" y="126"/>
                      <a:pt x="32" y="126"/>
                    </a:cubicBezTo>
                    <a:lnTo>
                      <a:pt x="15" y="12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90" name="Rectangle 28">
                <a:extLst>
                  <a:ext uri="{FF2B5EF4-FFF2-40B4-BE49-F238E27FC236}">
                    <a16:creationId xmlns:a16="http://schemas.microsoft.com/office/drawing/2014/main" id="{E53E4139-FFA5-416A-AA47-9123A9EC0CA3}"/>
                  </a:ext>
                </a:extLst>
              </p:cNvPr>
              <p:cNvSpPr>
                <a:spLocks noChangeArrowheads="1"/>
              </p:cNvSpPr>
              <p:nvPr/>
            </p:nvSpPr>
            <p:spPr bwMode="auto">
              <a:xfrm>
                <a:off x="1912946" y="400051"/>
                <a:ext cx="304801" cy="26988"/>
              </a:xfrm>
              <a:prstGeom prst="rect">
                <a:avLst/>
              </a:prstGeom>
              <a:solidFill>
                <a:srgbClr val="9FA0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91" name="Oval 29">
                <a:extLst>
                  <a:ext uri="{FF2B5EF4-FFF2-40B4-BE49-F238E27FC236}">
                    <a16:creationId xmlns:a16="http://schemas.microsoft.com/office/drawing/2014/main" id="{2B2C5E9B-05B8-491D-9260-8A3D41455294}"/>
                  </a:ext>
                </a:extLst>
              </p:cNvPr>
              <p:cNvSpPr>
                <a:spLocks noChangeArrowheads="1"/>
              </p:cNvSpPr>
              <p:nvPr/>
            </p:nvSpPr>
            <p:spPr bwMode="auto">
              <a:xfrm>
                <a:off x="2057409" y="9525"/>
                <a:ext cx="12700" cy="11113"/>
              </a:xfrm>
              <a:prstGeom prst="ellipse">
                <a:avLst/>
              </a:prstGeom>
              <a:solidFill>
                <a:srgbClr val="B7D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grpSp>
          <p:nvGrpSpPr>
            <p:cNvPr id="178" name="Group 177">
              <a:extLst>
                <a:ext uri="{FF2B5EF4-FFF2-40B4-BE49-F238E27FC236}">
                  <a16:creationId xmlns:a16="http://schemas.microsoft.com/office/drawing/2014/main" id="{5D1D82D5-07CD-443B-82E7-7B73BE2AAA2A}"/>
                </a:ext>
              </a:extLst>
            </p:cNvPr>
            <p:cNvGrpSpPr/>
            <p:nvPr/>
          </p:nvGrpSpPr>
          <p:grpSpPr>
            <a:xfrm>
              <a:off x="761430" y="5040418"/>
              <a:ext cx="171449" cy="193676"/>
              <a:chOff x="2201863" y="-107958"/>
              <a:chExt cx="171449" cy="193676"/>
            </a:xfrm>
          </p:grpSpPr>
          <p:sp>
            <p:nvSpPr>
              <p:cNvPr id="179" name="Freeform 10">
                <a:extLst>
                  <a:ext uri="{FF2B5EF4-FFF2-40B4-BE49-F238E27FC236}">
                    <a16:creationId xmlns:a16="http://schemas.microsoft.com/office/drawing/2014/main" id="{7F698985-60FA-4FF2-965E-E35CD1B3D8CA}"/>
                  </a:ext>
                </a:extLst>
              </p:cNvPr>
              <p:cNvSpPr>
                <a:spLocks/>
              </p:cNvSpPr>
              <p:nvPr/>
            </p:nvSpPr>
            <p:spPr bwMode="auto">
              <a:xfrm>
                <a:off x="2211388" y="-107958"/>
                <a:ext cx="149225" cy="90488"/>
              </a:xfrm>
              <a:custGeom>
                <a:avLst/>
                <a:gdLst>
                  <a:gd name="T0" fmla="*/ 24 w 48"/>
                  <a:gd name="T1" fmla="*/ 29 h 29"/>
                  <a:gd name="T2" fmla="*/ 24 w 48"/>
                  <a:gd name="T3" fmla="*/ 29 h 29"/>
                  <a:gd name="T4" fmla="*/ 0 w 48"/>
                  <a:gd name="T5" fmla="*/ 15 h 29"/>
                  <a:gd name="T6" fmla="*/ 0 w 48"/>
                  <a:gd name="T7" fmla="*/ 15 h 29"/>
                  <a:gd name="T8" fmla="*/ 0 w 48"/>
                  <a:gd name="T9" fmla="*/ 14 h 29"/>
                  <a:gd name="T10" fmla="*/ 23 w 48"/>
                  <a:gd name="T11" fmla="*/ 0 h 29"/>
                  <a:gd name="T12" fmla="*/ 24 w 48"/>
                  <a:gd name="T13" fmla="*/ 0 h 29"/>
                  <a:gd name="T14" fmla="*/ 48 w 48"/>
                  <a:gd name="T15" fmla="*/ 14 h 29"/>
                  <a:gd name="T16" fmla="*/ 48 w 48"/>
                  <a:gd name="T17" fmla="*/ 15 h 29"/>
                  <a:gd name="T18" fmla="*/ 48 w 48"/>
                  <a:gd name="T19" fmla="*/ 15 h 29"/>
                  <a:gd name="T20" fmla="*/ 24 w 48"/>
                  <a:gd name="T21" fmla="*/ 29 h 29"/>
                  <a:gd name="T22" fmla="*/ 24 w 48"/>
                  <a:gd name="T2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29">
                    <a:moveTo>
                      <a:pt x="24" y="29"/>
                    </a:moveTo>
                    <a:cubicBezTo>
                      <a:pt x="24" y="29"/>
                      <a:pt x="24" y="29"/>
                      <a:pt x="24" y="29"/>
                    </a:cubicBezTo>
                    <a:cubicBezTo>
                      <a:pt x="0" y="15"/>
                      <a:pt x="0" y="15"/>
                      <a:pt x="0" y="15"/>
                    </a:cubicBezTo>
                    <a:cubicBezTo>
                      <a:pt x="0" y="15"/>
                      <a:pt x="0" y="15"/>
                      <a:pt x="0" y="15"/>
                    </a:cubicBezTo>
                    <a:cubicBezTo>
                      <a:pt x="0" y="14"/>
                      <a:pt x="0" y="14"/>
                      <a:pt x="0" y="14"/>
                    </a:cubicBezTo>
                    <a:cubicBezTo>
                      <a:pt x="23" y="0"/>
                      <a:pt x="23" y="0"/>
                      <a:pt x="23" y="0"/>
                    </a:cubicBezTo>
                    <a:cubicBezTo>
                      <a:pt x="24" y="0"/>
                      <a:pt x="24" y="0"/>
                      <a:pt x="24" y="0"/>
                    </a:cubicBezTo>
                    <a:cubicBezTo>
                      <a:pt x="48" y="14"/>
                      <a:pt x="48" y="14"/>
                      <a:pt x="48" y="14"/>
                    </a:cubicBezTo>
                    <a:cubicBezTo>
                      <a:pt x="48" y="14"/>
                      <a:pt x="48" y="14"/>
                      <a:pt x="48" y="15"/>
                    </a:cubicBezTo>
                    <a:cubicBezTo>
                      <a:pt x="48" y="15"/>
                      <a:pt x="48" y="15"/>
                      <a:pt x="48" y="15"/>
                    </a:cubicBezTo>
                    <a:cubicBezTo>
                      <a:pt x="24" y="29"/>
                      <a:pt x="24" y="29"/>
                      <a:pt x="24" y="29"/>
                    </a:cubicBezTo>
                    <a:cubicBezTo>
                      <a:pt x="24" y="29"/>
                      <a:pt x="24" y="29"/>
                      <a:pt x="24"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80" name="Freeform 11">
                <a:extLst>
                  <a:ext uri="{FF2B5EF4-FFF2-40B4-BE49-F238E27FC236}">
                    <a16:creationId xmlns:a16="http://schemas.microsoft.com/office/drawing/2014/main" id="{9D282D4B-DDA4-40D1-8301-3F467BCF7A63}"/>
                  </a:ext>
                </a:extLst>
              </p:cNvPr>
              <p:cNvSpPr>
                <a:spLocks/>
              </p:cNvSpPr>
              <p:nvPr/>
            </p:nvSpPr>
            <p:spPr bwMode="auto">
              <a:xfrm>
                <a:off x="2201863" y="-46045"/>
                <a:ext cx="74612" cy="131763"/>
              </a:xfrm>
              <a:custGeom>
                <a:avLst/>
                <a:gdLst>
                  <a:gd name="T0" fmla="*/ 24 w 24"/>
                  <a:gd name="T1" fmla="*/ 42 h 42"/>
                  <a:gd name="T2" fmla="*/ 24 w 24"/>
                  <a:gd name="T3" fmla="*/ 14 h 42"/>
                  <a:gd name="T4" fmla="*/ 24 w 24"/>
                  <a:gd name="T5" fmla="*/ 14 h 42"/>
                  <a:gd name="T6" fmla="*/ 1 w 24"/>
                  <a:gd name="T7" fmla="*/ 0 h 42"/>
                  <a:gd name="T8" fmla="*/ 0 w 24"/>
                  <a:gd name="T9" fmla="*/ 0 h 42"/>
                  <a:gd name="T10" fmla="*/ 0 w 24"/>
                  <a:gd name="T11" fmla="*/ 1 h 42"/>
                  <a:gd name="T12" fmla="*/ 0 w 24"/>
                  <a:gd name="T13" fmla="*/ 28 h 42"/>
                  <a:gd name="T14" fmla="*/ 0 w 24"/>
                  <a:gd name="T15" fmla="*/ 29 h 42"/>
                  <a:gd name="T16" fmla="*/ 23 w 24"/>
                  <a:gd name="T17" fmla="*/ 42 h 42"/>
                  <a:gd name="T18" fmla="*/ 24 w 24"/>
                  <a:gd name="T19" fmla="*/ 42 h 42"/>
                  <a:gd name="T20" fmla="*/ 24 w 24"/>
                  <a:gd name="T21" fmla="*/ 42 h 42"/>
                  <a:gd name="T22" fmla="*/ 24 w 24"/>
                  <a:gd name="T2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42">
                    <a:moveTo>
                      <a:pt x="24" y="42"/>
                    </a:moveTo>
                    <a:cubicBezTo>
                      <a:pt x="24" y="14"/>
                      <a:pt x="24" y="14"/>
                      <a:pt x="24" y="14"/>
                    </a:cubicBezTo>
                    <a:cubicBezTo>
                      <a:pt x="24" y="14"/>
                      <a:pt x="24" y="14"/>
                      <a:pt x="24" y="14"/>
                    </a:cubicBezTo>
                    <a:cubicBezTo>
                      <a:pt x="1" y="0"/>
                      <a:pt x="1" y="0"/>
                      <a:pt x="1" y="0"/>
                    </a:cubicBezTo>
                    <a:cubicBezTo>
                      <a:pt x="0" y="0"/>
                      <a:pt x="0" y="0"/>
                      <a:pt x="0" y="0"/>
                    </a:cubicBezTo>
                    <a:cubicBezTo>
                      <a:pt x="0" y="0"/>
                      <a:pt x="0" y="0"/>
                      <a:pt x="0" y="1"/>
                    </a:cubicBezTo>
                    <a:cubicBezTo>
                      <a:pt x="0" y="28"/>
                      <a:pt x="0" y="28"/>
                      <a:pt x="0" y="28"/>
                    </a:cubicBezTo>
                    <a:cubicBezTo>
                      <a:pt x="0" y="29"/>
                      <a:pt x="0" y="29"/>
                      <a:pt x="0" y="29"/>
                    </a:cubicBezTo>
                    <a:cubicBezTo>
                      <a:pt x="23" y="42"/>
                      <a:pt x="23" y="42"/>
                      <a:pt x="23" y="42"/>
                    </a:cubicBezTo>
                    <a:cubicBezTo>
                      <a:pt x="24" y="42"/>
                      <a:pt x="24" y="42"/>
                      <a:pt x="24" y="42"/>
                    </a:cubicBezTo>
                    <a:cubicBezTo>
                      <a:pt x="24" y="42"/>
                      <a:pt x="24" y="42"/>
                      <a:pt x="24" y="42"/>
                    </a:cubicBezTo>
                    <a:cubicBezTo>
                      <a:pt x="24" y="42"/>
                      <a:pt x="24" y="42"/>
                      <a:pt x="24" y="42"/>
                    </a:cubicBezTo>
                    <a:close/>
                  </a:path>
                </a:pathLst>
              </a:custGeom>
              <a:solidFill>
                <a:srgbClr val="BEED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81" name="Freeform 12">
                <a:extLst>
                  <a:ext uri="{FF2B5EF4-FFF2-40B4-BE49-F238E27FC236}">
                    <a16:creationId xmlns:a16="http://schemas.microsoft.com/office/drawing/2014/main" id="{7CF0FF37-3281-4E81-BF54-2E0738E93505}"/>
                  </a:ext>
                </a:extLst>
              </p:cNvPr>
              <p:cNvSpPr>
                <a:spLocks/>
              </p:cNvSpPr>
              <p:nvPr/>
            </p:nvSpPr>
            <p:spPr bwMode="auto">
              <a:xfrm>
                <a:off x="2295525" y="-46045"/>
                <a:ext cx="77787" cy="131763"/>
              </a:xfrm>
              <a:custGeom>
                <a:avLst/>
                <a:gdLst>
                  <a:gd name="T0" fmla="*/ 24 w 25"/>
                  <a:gd name="T1" fmla="*/ 29 h 42"/>
                  <a:gd name="T2" fmla="*/ 25 w 25"/>
                  <a:gd name="T3" fmla="*/ 28 h 42"/>
                  <a:gd name="T4" fmla="*/ 25 w 25"/>
                  <a:gd name="T5" fmla="*/ 1 h 42"/>
                  <a:gd name="T6" fmla="*/ 24 w 25"/>
                  <a:gd name="T7" fmla="*/ 0 h 42"/>
                  <a:gd name="T8" fmla="*/ 24 w 25"/>
                  <a:gd name="T9" fmla="*/ 0 h 42"/>
                  <a:gd name="T10" fmla="*/ 0 w 25"/>
                  <a:gd name="T11" fmla="*/ 14 h 42"/>
                  <a:gd name="T12" fmla="*/ 0 w 25"/>
                  <a:gd name="T13" fmla="*/ 14 h 42"/>
                  <a:gd name="T14" fmla="*/ 0 w 25"/>
                  <a:gd name="T15" fmla="*/ 42 h 42"/>
                  <a:gd name="T16" fmla="*/ 0 w 25"/>
                  <a:gd name="T17" fmla="*/ 42 h 42"/>
                  <a:gd name="T18" fmla="*/ 0 w 25"/>
                  <a:gd name="T19" fmla="*/ 42 h 42"/>
                  <a:gd name="T20" fmla="*/ 1 w 25"/>
                  <a:gd name="T21" fmla="*/ 42 h 42"/>
                  <a:gd name="T22" fmla="*/ 24 w 25"/>
                  <a:gd name="T23" fmla="*/ 2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42">
                    <a:moveTo>
                      <a:pt x="24" y="29"/>
                    </a:moveTo>
                    <a:cubicBezTo>
                      <a:pt x="25" y="29"/>
                      <a:pt x="25" y="28"/>
                      <a:pt x="25" y="28"/>
                    </a:cubicBezTo>
                    <a:cubicBezTo>
                      <a:pt x="25" y="1"/>
                      <a:pt x="25" y="1"/>
                      <a:pt x="25" y="1"/>
                    </a:cubicBezTo>
                    <a:cubicBezTo>
                      <a:pt x="25" y="0"/>
                      <a:pt x="25" y="0"/>
                      <a:pt x="24" y="0"/>
                    </a:cubicBezTo>
                    <a:cubicBezTo>
                      <a:pt x="24" y="0"/>
                      <a:pt x="24" y="0"/>
                      <a:pt x="24" y="0"/>
                    </a:cubicBezTo>
                    <a:cubicBezTo>
                      <a:pt x="0" y="14"/>
                      <a:pt x="0" y="14"/>
                      <a:pt x="0" y="14"/>
                    </a:cubicBezTo>
                    <a:cubicBezTo>
                      <a:pt x="0" y="14"/>
                      <a:pt x="0" y="14"/>
                      <a:pt x="0" y="14"/>
                    </a:cubicBezTo>
                    <a:cubicBezTo>
                      <a:pt x="0" y="42"/>
                      <a:pt x="0" y="42"/>
                      <a:pt x="0" y="42"/>
                    </a:cubicBezTo>
                    <a:cubicBezTo>
                      <a:pt x="0" y="42"/>
                      <a:pt x="0" y="42"/>
                      <a:pt x="0" y="42"/>
                    </a:cubicBezTo>
                    <a:cubicBezTo>
                      <a:pt x="0" y="42"/>
                      <a:pt x="0" y="42"/>
                      <a:pt x="0" y="42"/>
                    </a:cubicBezTo>
                    <a:cubicBezTo>
                      <a:pt x="1" y="42"/>
                      <a:pt x="1" y="42"/>
                      <a:pt x="1" y="42"/>
                    </a:cubicBezTo>
                    <a:lnTo>
                      <a:pt x="24" y="29"/>
                    </a:lnTo>
                    <a:close/>
                  </a:path>
                </a:pathLst>
              </a:custGeom>
              <a:solidFill>
                <a:srgbClr val="7CD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grpSp>
          <p:nvGrpSpPr>
            <p:cNvPr id="193" name="Group 192">
              <a:extLst>
                <a:ext uri="{FF2B5EF4-FFF2-40B4-BE49-F238E27FC236}">
                  <a16:creationId xmlns:a16="http://schemas.microsoft.com/office/drawing/2014/main" id="{00DBB71E-71D6-4DD8-88FA-7A4B38807944}"/>
                </a:ext>
              </a:extLst>
            </p:cNvPr>
            <p:cNvGrpSpPr/>
            <p:nvPr/>
          </p:nvGrpSpPr>
          <p:grpSpPr>
            <a:xfrm>
              <a:off x="4697912" y="4967393"/>
              <a:ext cx="463552" cy="430214"/>
              <a:chOff x="1833571" y="-3175"/>
              <a:chExt cx="463552" cy="430214"/>
            </a:xfrm>
          </p:grpSpPr>
          <p:sp>
            <p:nvSpPr>
              <p:cNvPr id="199" name="AutoShape 20">
                <a:extLst>
                  <a:ext uri="{FF2B5EF4-FFF2-40B4-BE49-F238E27FC236}">
                    <a16:creationId xmlns:a16="http://schemas.microsoft.com/office/drawing/2014/main" id="{F17B4F28-1C84-4784-A12F-7DF31118CCD7}"/>
                  </a:ext>
                </a:extLst>
              </p:cNvPr>
              <p:cNvSpPr>
                <a:spLocks noChangeAspect="1" noChangeArrowheads="1" noTextEdit="1"/>
              </p:cNvSpPr>
              <p:nvPr/>
            </p:nvSpPr>
            <p:spPr bwMode="auto">
              <a:xfrm>
                <a:off x="1833571" y="-3175"/>
                <a:ext cx="463552" cy="42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00" name="Rectangle 22">
                <a:extLst>
                  <a:ext uri="{FF2B5EF4-FFF2-40B4-BE49-F238E27FC236}">
                    <a16:creationId xmlns:a16="http://schemas.microsoft.com/office/drawing/2014/main" id="{B286C717-BF5E-4B7A-9D73-8524CE861DEB}"/>
                  </a:ext>
                </a:extLst>
              </p:cNvPr>
              <p:cNvSpPr>
                <a:spLocks noChangeArrowheads="1"/>
              </p:cNvSpPr>
              <p:nvPr/>
            </p:nvSpPr>
            <p:spPr bwMode="auto">
              <a:xfrm>
                <a:off x="1865321" y="15875"/>
                <a:ext cx="417514" cy="30162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01" name="Freeform 23">
                <a:extLst>
                  <a:ext uri="{FF2B5EF4-FFF2-40B4-BE49-F238E27FC236}">
                    <a16:creationId xmlns:a16="http://schemas.microsoft.com/office/drawing/2014/main" id="{F9E1BDE0-BC11-476E-90C5-A75B44572474}"/>
                  </a:ext>
                </a:extLst>
              </p:cNvPr>
              <p:cNvSpPr>
                <a:spLocks/>
              </p:cNvSpPr>
              <p:nvPr/>
            </p:nvSpPr>
            <p:spPr bwMode="auto">
              <a:xfrm>
                <a:off x="1912946" y="336551"/>
                <a:ext cx="304801" cy="90488"/>
              </a:xfrm>
              <a:custGeom>
                <a:avLst/>
                <a:gdLst>
                  <a:gd name="T0" fmla="*/ 92 w 126"/>
                  <a:gd name="T1" fmla="*/ 0 h 37"/>
                  <a:gd name="T2" fmla="*/ 87 w 126"/>
                  <a:gd name="T3" fmla="*/ 0 h 37"/>
                  <a:gd name="T4" fmla="*/ 42 w 126"/>
                  <a:gd name="T5" fmla="*/ 0 h 37"/>
                  <a:gd name="T6" fmla="*/ 39 w 126"/>
                  <a:gd name="T7" fmla="*/ 0 h 37"/>
                  <a:gd name="T8" fmla="*/ 0 w 126"/>
                  <a:gd name="T9" fmla="*/ 26 h 37"/>
                  <a:gd name="T10" fmla="*/ 0 w 126"/>
                  <a:gd name="T11" fmla="*/ 37 h 37"/>
                  <a:gd name="T12" fmla="*/ 47 w 126"/>
                  <a:gd name="T13" fmla="*/ 37 h 37"/>
                  <a:gd name="T14" fmla="*/ 82 w 126"/>
                  <a:gd name="T15" fmla="*/ 37 h 37"/>
                  <a:gd name="T16" fmla="*/ 126 w 126"/>
                  <a:gd name="T17" fmla="*/ 37 h 37"/>
                  <a:gd name="T18" fmla="*/ 126 w 126"/>
                  <a:gd name="T19" fmla="*/ 26 h 37"/>
                  <a:gd name="T20" fmla="*/ 92 w 126"/>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7">
                    <a:moveTo>
                      <a:pt x="92" y="0"/>
                    </a:moveTo>
                    <a:cubicBezTo>
                      <a:pt x="87" y="0"/>
                      <a:pt x="87" y="0"/>
                      <a:pt x="87" y="0"/>
                    </a:cubicBezTo>
                    <a:cubicBezTo>
                      <a:pt x="42" y="0"/>
                      <a:pt x="42" y="0"/>
                      <a:pt x="42" y="0"/>
                    </a:cubicBezTo>
                    <a:cubicBezTo>
                      <a:pt x="39" y="0"/>
                      <a:pt x="39" y="0"/>
                      <a:pt x="39" y="0"/>
                    </a:cubicBezTo>
                    <a:cubicBezTo>
                      <a:pt x="46" y="23"/>
                      <a:pt x="37" y="26"/>
                      <a:pt x="0" y="26"/>
                    </a:cubicBezTo>
                    <a:cubicBezTo>
                      <a:pt x="0" y="37"/>
                      <a:pt x="0" y="37"/>
                      <a:pt x="0" y="37"/>
                    </a:cubicBezTo>
                    <a:cubicBezTo>
                      <a:pt x="47" y="37"/>
                      <a:pt x="47" y="37"/>
                      <a:pt x="47" y="37"/>
                    </a:cubicBezTo>
                    <a:cubicBezTo>
                      <a:pt x="82" y="37"/>
                      <a:pt x="82" y="37"/>
                      <a:pt x="82" y="37"/>
                    </a:cubicBezTo>
                    <a:cubicBezTo>
                      <a:pt x="126" y="37"/>
                      <a:pt x="126" y="37"/>
                      <a:pt x="126" y="37"/>
                    </a:cubicBezTo>
                    <a:cubicBezTo>
                      <a:pt x="126" y="26"/>
                      <a:pt x="126" y="26"/>
                      <a:pt x="126" y="26"/>
                    </a:cubicBezTo>
                    <a:cubicBezTo>
                      <a:pt x="89" y="26"/>
                      <a:pt x="85" y="23"/>
                      <a:pt x="92"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02" name="Freeform 24">
                <a:extLst>
                  <a:ext uri="{FF2B5EF4-FFF2-40B4-BE49-F238E27FC236}">
                    <a16:creationId xmlns:a16="http://schemas.microsoft.com/office/drawing/2014/main" id="{91A32FC4-54AD-4349-974C-14D87BFB7C13}"/>
                  </a:ext>
                </a:extLst>
              </p:cNvPr>
              <p:cNvSpPr>
                <a:spLocks/>
              </p:cNvSpPr>
              <p:nvPr/>
            </p:nvSpPr>
            <p:spPr bwMode="auto">
              <a:xfrm>
                <a:off x="1843096" y="-3175"/>
                <a:ext cx="427039" cy="4763"/>
              </a:xfrm>
              <a:custGeom>
                <a:avLst/>
                <a:gdLst>
                  <a:gd name="T0" fmla="*/ 177 w 177"/>
                  <a:gd name="T1" fmla="*/ 0 h 2"/>
                  <a:gd name="T2" fmla="*/ 177 w 177"/>
                  <a:gd name="T3" fmla="*/ 0 h 2"/>
                  <a:gd name="T4" fmla="*/ 177 w 177"/>
                  <a:gd name="T5" fmla="*/ 0 h 2"/>
                  <a:gd name="T6" fmla="*/ 7 w 177"/>
                  <a:gd name="T7" fmla="*/ 0 h 2"/>
                  <a:gd name="T8" fmla="*/ 0 w 177"/>
                  <a:gd name="T9" fmla="*/ 2 h 2"/>
                  <a:gd name="T10" fmla="*/ 7 w 177"/>
                  <a:gd name="T11" fmla="*/ 0 h 2"/>
                  <a:gd name="T12" fmla="*/ 177 w 177"/>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77" h="2">
                    <a:moveTo>
                      <a:pt x="177" y="0"/>
                    </a:moveTo>
                    <a:cubicBezTo>
                      <a:pt x="177" y="0"/>
                      <a:pt x="177" y="0"/>
                      <a:pt x="177" y="0"/>
                    </a:cubicBezTo>
                    <a:cubicBezTo>
                      <a:pt x="177" y="0"/>
                      <a:pt x="177" y="0"/>
                      <a:pt x="177" y="0"/>
                    </a:cubicBezTo>
                    <a:cubicBezTo>
                      <a:pt x="7" y="0"/>
                      <a:pt x="7" y="0"/>
                      <a:pt x="7" y="0"/>
                    </a:cubicBezTo>
                    <a:cubicBezTo>
                      <a:pt x="4" y="0"/>
                      <a:pt x="2" y="1"/>
                      <a:pt x="0" y="2"/>
                    </a:cubicBezTo>
                    <a:cubicBezTo>
                      <a:pt x="2" y="1"/>
                      <a:pt x="4" y="0"/>
                      <a:pt x="7" y="0"/>
                    </a:cubicBezTo>
                    <a:lnTo>
                      <a:pt x="177"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03" name="Freeform 25">
                <a:extLst>
                  <a:ext uri="{FF2B5EF4-FFF2-40B4-BE49-F238E27FC236}">
                    <a16:creationId xmlns:a16="http://schemas.microsoft.com/office/drawing/2014/main" id="{BD2EB188-CE16-4AA1-B730-12BD3FA650B7}"/>
                  </a:ext>
                </a:extLst>
              </p:cNvPr>
              <p:cNvSpPr>
                <a:spLocks/>
              </p:cNvSpPr>
              <p:nvPr/>
            </p:nvSpPr>
            <p:spPr bwMode="auto">
              <a:xfrm>
                <a:off x="1870084" y="-3175"/>
                <a:ext cx="427039" cy="339726"/>
              </a:xfrm>
              <a:custGeom>
                <a:avLst/>
                <a:gdLst>
                  <a:gd name="T0" fmla="*/ 166 w 177"/>
                  <a:gd name="T1" fmla="*/ 0 h 141"/>
                  <a:gd name="T2" fmla="*/ 148 w 177"/>
                  <a:gd name="T3" fmla="*/ 14 h 141"/>
                  <a:gd name="T4" fmla="*/ 162 w 177"/>
                  <a:gd name="T5" fmla="*/ 14 h 141"/>
                  <a:gd name="T6" fmla="*/ 162 w 177"/>
                  <a:gd name="T7" fmla="*/ 126 h 141"/>
                  <a:gd name="T8" fmla="*/ 17 w 177"/>
                  <a:gd name="T9" fmla="*/ 126 h 141"/>
                  <a:gd name="T10" fmla="*/ 0 w 177"/>
                  <a:gd name="T11" fmla="*/ 141 h 141"/>
                  <a:gd name="T12" fmla="*/ 166 w 177"/>
                  <a:gd name="T13" fmla="*/ 141 h 141"/>
                  <a:gd name="T14" fmla="*/ 177 w 177"/>
                  <a:gd name="T15" fmla="*/ 130 h 141"/>
                  <a:gd name="T16" fmla="*/ 177 w 177"/>
                  <a:gd name="T17" fmla="*/ 11 h 141"/>
                  <a:gd name="T18" fmla="*/ 166 w 177"/>
                  <a:gd name="T19"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41">
                    <a:moveTo>
                      <a:pt x="166" y="0"/>
                    </a:moveTo>
                    <a:cubicBezTo>
                      <a:pt x="148" y="14"/>
                      <a:pt x="148" y="14"/>
                      <a:pt x="148" y="14"/>
                    </a:cubicBezTo>
                    <a:cubicBezTo>
                      <a:pt x="162" y="14"/>
                      <a:pt x="162" y="14"/>
                      <a:pt x="162" y="14"/>
                    </a:cubicBezTo>
                    <a:cubicBezTo>
                      <a:pt x="162" y="126"/>
                      <a:pt x="162" y="126"/>
                      <a:pt x="162" y="126"/>
                    </a:cubicBezTo>
                    <a:cubicBezTo>
                      <a:pt x="17" y="126"/>
                      <a:pt x="17" y="126"/>
                      <a:pt x="17" y="126"/>
                    </a:cubicBezTo>
                    <a:cubicBezTo>
                      <a:pt x="0" y="141"/>
                      <a:pt x="0" y="141"/>
                      <a:pt x="0" y="141"/>
                    </a:cubicBezTo>
                    <a:cubicBezTo>
                      <a:pt x="166" y="141"/>
                      <a:pt x="166" y="141"/>
                      <a:pt x="166" y="141"/>
                    </a:cubicBezTo>
                    <a:cubicBezTo>
                      <a:pt x="171" y="141"/>
                      <a:pt x="177" y="136"/>
                      <a:pt x="177" y="130"/>
                    </a:cubicBezTo>
                    <a:cubicBezTo>
                      <a:pt x="177" y="11"/>
                      <a:pt x="177" y="11"/>
                      <a:pt x="177" y="11"/>
                    </a:cubicBezTo>
                    <a:cubicBezTo>
                      <a:pt x="177" y="5"/>
                      <a:pt x="171" y="0"/>
                      <a:pt x="166" y="0"/>
                    </a:cubicBezTo>
                    <a:close/>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04" name="Freeform 26">
                <a:extLst>
                  <a:ext uri="{FF2B5EF4-FFF2-40B4-BE49-F238E27FC236}">
                    <a16:creationId xmlns:a16="http://schemas.microsoft.com/office/drawing/2014/main" id="{4BBB301D-6C90-4395-9180-DAC9617EAFDE}"/>
                  </a:ext>
                </a:extLst>
              </p:cNvPr>
              <p:cNvSpPr>
                <a:spLocks/>
              </p:cNvSpPr>
              <p:nvPr/>
            </p:nvSpPr>
            <p:spPr bwMode="auto">
              <a:xfrm>
                <a:off x="1833571" y="1588"/>
                <a:ext cx="36513" cy="334964"/>
              </a:xfrm>
              <a:custGeom>
                <a:avLst/>
                <a:gdLst>
                  <a:gd name="T0" fmla="*/ 0 w 15"/>
                  <a:gd name="T1" fmla="*/ 128 h 139"/>
                  <a:gd name="T2" fmla="*/ 0 w 15"/>
                  <a:gd name="T3" fmla="*/ 9 h 139"/>
                  <a:gd name="T4" fmla="*/ 4 w 15"/>
                  <a:gd name="T5" fmla="*/ 0 h 139"/>
                  <a:gd name="T6" fmla="*/ 0 w 15"/>
                  <a:gd name="T7" fmla="*/ 9 h 139"/>
                  <a:gd name="T8" fmla="*/ 0 w 15"/>
                  <a:gd name="T9" fmla="*/ 128 h 139"/>
                  <a:gd name="T10" fmla="*/ 11 w 15"/>
                  <a:gd name="T11" fmla="*/ 139 h 139"/>
                  <a:gd name="T12" fmla="*/ 15 w 15"/>
                  <a:gd name="T13" fmla="*/ 139 h 139"/>
                  <a:gd name="T14" fmla="*/ 15 w 15"/>
                  <a:gd name="T15" fmla="*/ 139 h 139"/>
                  <a:gd name="T16" fmla="*/ 11 w 15"/>
                  <a:gd name="T17" fmla="*/ 139 h 139"/>
                  <a:gd name="T18" fmla="*/ 0 w 15"/>
                  <a:gd name="T19" fmla="*/ 12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39">
                    <a:moveTo>
                      <a:pt x="0" y="128"/>
                    </a:moveTo>
                    <a:cubicBezTo>
                      <a:pt x="0" y="9"/>
                      <a:pt x="0" y="9"/>
                      <a:pt x="0" y="9"/>
                    </a:cubicBezTo>
                    <a:cubicBezTo>
                      <a:pt x="0" y="5"/>
                      <a:pt x="2" y="2"/>
                      <a:pt x="4" y="0"/>
                    </a:cubicBezTo>
                    <a:cubicBezTo>
                      <a:pt x="2" y="2"/>
                      <a:pt x="0" y="5"/>
                      <a:pt x="0" y="9"/>
                    </a:cubicBezTo>
                    <a:cubicBezTo>
                      <a:pt x="0" y="128"/>
                      <a:pt x="0" y="128"/>
                      <a:pt x="0" y="128"/>
                    </a:cubicBezTo>
                    <a:cubicBezTo>
                      <a:pt x="0" y="134"/>
                      <a:pt x="5" y="139"/>
                      <a:pt x="11" y="139"/>
                    </a:cubicBezTo>
                    <a:cubicBezTo>
                      <a:pt x="15" y="139"/>
                      <a:pt x="15" y="139"/>
                      <a:pt x="15" y="139"/>
                    </a:cubicBezTo>
                    <a:cubicBezTo>
                      <a:pt x="15" y="139"/>
                      <a:pt x="15" y="139"/>
                      <a:pt x="15" y="139"/>
                    </a:cubicBezTo>
                    <a:cubicBezTo>
                      <a:pt x="11" y="139"/>
                      <a:pt x="11" y="139"/>
                      <a:pt x="11" y="139"/>
                    </a:cubicBezTo>
                    <a:cubicBezTo>
                      <a:pt x="5" y="139"/>
                      <a:pt x="0" y="134"/>
                      <a:pt x="0"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05" name="Freeform 27">
                <a:extLst>
                  <a:ext uri="{FF2B5EF4-FFF2-40B4-BE49-F238E27FC236}">
                    <a16:creationId xmlns:a16="http://schemas.microsoft.com/office/drawing/2014/main" id="{04CA558B-4F8A-479B-8F4C-7AFF4CEC66BD}"/>
                  </a:ext>
                </a:extLst>
              </p:cNvPr>
              <p:cNvSpPr>
                <a:spLocks/>
              </p:cNvSpPr>
              <p:nvPr/>
            </p:nvSpPr>
            <p:spPr bwMode="auto">
              <a:xfrm>
                <a:off x="1833571" y="-3175"/>
                <a:ext cx="436564" cy="339726"/>
              </a:xfrm>
              <a:custGeom>
                <a:avLst/>
                <a:gdLst>
                  <a:gd name="T0" fmla="*/ 15 w 181"/>
                  <a:gd name="T1" fmla="*/ 126 h 141"/>
                  <a:gd name="T2" fmla="*/ 15 w 181"/>
                  <a:gd name="T3" fmla="*/ 14 h 141"/>
                  <a:gd name="T4" fmla="*/ 163 w 181"/>
                  <a:gd name="T5" fmla="*/ 14 h 141"/>
                  <a:gd name="T6" fmla="*/ 181 w 181"/>
                  <a:gd name="T7" fmla="*/ 0 h 141"/>
                  <a:gd name="T8" fmla="*/ 181 w 181"/>
                  <a:gd name="T9" fmla="*/ 0 h 141"/>
                  <a:gd name="T10" fmla="*/ 181 w 181"/>
                  <a:gd name="T11" fmla="*/ 0 h 141"/>
                  <a:gd name="T12" fmla="*/ 11 w 181"/>
                  <a:gd name="T13" fmla="*/ 0 h 141"/>
                  <a:gd name="T14" fmla="*/ 4 w 181"/>
                  <a:gd name="T15" fmla="*/ 2 h 141"/>
                  <a:gd name="T16" fmla="*/ 0 w 181"/>
                  <a:gd name="T17" fmla="*/ 11 h 141"/>
                  <a:gd name="T18" fmla="*/ 0 w 181"/>
                  <a:gd name="T19" fmla="*/ 130 h 141"/>
                  <a:gd name="T20" fmla="*/ 11 w 181"/>
                  <a:gd name="T21" fmla="*/ 141 h 141"/>
                  <a:gd name="T22" fmla="*/ 15 w 181"/>
                  <a:gd name="T23" fmla="*/ 141 h 141"/>
                  <a:gd name="T24" fmla="*/ 32 w 181"/>
                  <a:gd name="T25" fmla="*/ 126 h 141"/>
                  <a:gd name="T26" fmla="*/ 15 w 181"/>
                  <a:gd name="T27" fmla="*/ 12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41">
                    <a:moveTo>
                      <a:pt x="15" y="126"/>
                    </a:moveTo>
                    <a:cubicBezTo>
                      <a:pt x="15" y="14"/>
                      <a:pt x="15" y="14"/>
                      <a:pt x="15" y="14"/>
                    </a:cubicBezTo>
                    <a:cubicBezTo>
                      <a:pt x="163" y="14"/>
                      <a:pt x="163" y="14"/>
                      <a:pt x="163" y="14"/>
                    </a:cubicBezTo>
                    <a:cubicBezTo>
                      <a:pt x="181" y="0"/>
                      <a:pt x="181" y="0"/>
                      <a:pt x="181" y="0"/>
                    </a:cubicBezTo>
                    <a:cubicBezTo>
                      <a:pt x="181" y="0"/>
                      <a:pt x="181" y="0"/>
                      <a:pt x="181" y="0"/>
                    </a:cubicBezTo>
                    <a:cubicBezTo>
                      <a:pt x="181" y="0"/>
                      <a:pt x="181" y="0"/>
                      <a:pt x="181" y="0"/>
                    </a:cubicBezTo>
                    <a:cubicBezTo>
                      <a:pt x="11" y="0"/>
                      <a:pt x="11" y="0"/>
                      <a:pt x="11" y="0"/>
                    </a:cubicBezTo>
                    <a:cubicBezTo>
                      <a:pt x="8" y="0"/>
                      <a:pt x="6" y="1"/>
                      <a:pt x="4" y="2"/>
                    </a:cubicBezTo>
                    <a:cubicBezTo>
                      <a:pt x="2" y="4"/>
                      <a:pt x="0" y="7"/>
                      <a:pt x="0" y="11"/>
                    </a:cubicBezTo>
                    <a:cubicBezTo>
                      <a:pt x="0" y="130"/>
                      <a:pt x="0" y="130"/>
                      <a:pt x="0" y="130"/>
                    </a:cubicBezTo>
                    <a:cubicBezTo>
                      <a:pt x="0" y="136"/>
                      <a:pt x="5" y="141"/>
                      <a:pt x="11" y="141"/>
                    </a:cubicBezTo>
                    <a:cubicBezTo>
                      <a:pt x="15" y="141"/>
                      <a:pt x="15" y="141"/>
                      <a:pt x="15" y="141"/>
                    </a:cubicBezTo>
                    <a:cubicBezTo>
                      <a:pt x="32" y="126"/>
                      <a:pt x="32" y="126"/>
                      <a:pt x="32" y="126"/>
                    </a:cubicBezTo>
                    <a:lnTo>
                      <a:pt x="15" y="12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06" name="Rectangle 28">
                <a:extLst>
                  <a:ext uri="{FF2B5EF4-FFF2-40B4-BE49-F238E27FC236}">
                    <a16:creationId xmlns:a16="http://schemas.microsoft.com/office/drawing/2014/main" id="{DBCEAACC-7BDF-416A-B6DC-EC5D2DA908BA}"/>
                  </a:ext>
                </a:extLst>
              </p:cNvPr>
              <p:cNvSpPr>
                <a:spLocks noChangeArrowheads="1"/>
              </p:cNvSpPr>
              <p:nvPr/>
            </p:nvSpPr>
            <p:spPr bwMode="auto">
              <a:xfrm>
                <a:off x="1912946" y="400051"/>
                <a:ext cx="304801" cy="26988"/>
              </a:xfrm>
              <a:prstGeom prst="rect">
                <a:avLst/>
              </a:prstGeom>
              <a:solidFill>
                <a:srgbClr val="9FA0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07" name="Oval 29">
                <a:extLst>
                  <a:ext uri="{FF2B5EF4-FFF2-40B4-BE49-F238E27FC236}">
                    <a16:creationId xmlns:a16="http://schemas.microsoft.com/office/drawing/2014/main" id="{E7CEFFBB-2D00-4915-A99D-7C70AF2A1646}"/>
                  </a:ext>
                </a:extLst>
              </p:cNvPr>
              <p:cNvSpPr>
                <a:spLocks noChangeArrowheads="1"/>
              </p:cNvSpPr>
              <p:nvPr/>
            </p:nvSpPr>
            <p:spPr bwMode="auto">
              <a:xfrm>
                <a:off x="2057409" y="9525"/>
                <a:ext cx="12700" cy="11113"/>
              </a:xfrm>
              <a:prstGeom prst="ellipse">
                <a:avLst/>
              </a:prstGeom>
              <a:solidFill>
                <a:srgbClr val="B7D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grpSp>
          <p:nvGrpSpPr>
            <p:cNvPr id="194" name="Group 193">
              <a:extLst>
                <a:ext uri="{FF2B5EF4-FFF2-40B4-BE49-F238E27FC236}">
                  <a16:creationId xmlns:a16="http://schemas.microsoft.com/office/drawing/2014/main" id="{B5B1CBAC-B4C0-46C8-8662-CA0E37C1702E}"/>
                </a:ext>
              </a:extLst>
            </p:cNvPr>
            <p:cNvGrpSpPr/>
            <p:nvPr/>
          </p:nvGrpSpPr>
          <p:grpSpPr>
            <a:xfrm>
              <a:off x="4843964" y="5040418"/>
              <a:ext cx="171449" cy="193676"/>
              <a:chOff x="2201863" y="-107958"/>
              <a:chExt cx="171449" cy="193676"/>
            </a:xfrm>
          </p:grpSpPr>
          <p:sp>
            <p:nvSpPr>
              <p:cNvPr id="195" name="Freeform 10">
                <a:extLst>
                  <a:ext uri="{FF2B5EF4-FFF2-40B4-BE49-F238E27FC236}">
                    <a16:creationId xmlns:a16="http://schemas.microsoft.com/office/drawing/2014/main" id="{6B57D964-A46B-4631-9763-C7F0A92BC7C7}"/>
                  </a:ext>
                </a:extLst>
              </p:cNvPr>
              <p:cNvSpPr>
                <a:spLocks/>
              </p:cNvSpPr>
              <p:nvPr/>
            </p:nvSpPr>
            <p:spPr bwMode="auto">
              <a:xfrm>
                <a:off x="2211388" y="-107958"/>
                <a:ext cx="149225" cy="90488"/>
              </a:xfrm>
              <a:custGeom>
                <a:avLst/>
                <a:gdLst>
                  <a:gd name="T0" fmla="*/ 24 w 48"/>
                  <a:gd name="T1" fmla="*/ 29 h 29"/>
                  <a:gd name="T2" fmla="*/ 24 w 48"/>
                  <a:gd name="T3" fmla="*/ 29 h 29"/>
                  <a:gd name="T4" fmla="*/ 0 w 48"/>
                  <a:gd name="T5" fmla="*/ 15 h 29"/>
                  <a:gd name="T6" fmla="*/ 0 w 48"/>
                  <a:gd name="T7" fmla="*/ 15 h 29"/>
                  <a:gd name="T8" fmla="*/ 0 w 48"/>
                  <a:gd name="T9" fmla="*/ 14 h 29"/>
                  <a:gd name="T10" fmla="*/ 23 w 48"/>
                  <a:gd name="T11" fmla="*/ 0 h 29"/>
                  <a:gd name="T12" fmla="*/ 24 w 48"/>
                  <a:gd name="T13" fmla="*/ 0 h 29"/>
                  <a:gd name="T14" fmla="*/ 48 w 48"/>
                  <a:gd name="T15" fmla="*/ 14 h 29"/>
                  <a:gd name="T16" fmla="*/ 48 w 48"/>
                  <a:gd name="T17" fmla="*/ 15 h 29"/>
                  <a:gd name="T18" fmla="*/ 48 w 48"/>
                  <a:gd name="T19" fmla="*/ 15 h 29"/>
                  <a:gd name="T20" fmla="*/ 24 w 48"/>
                  <a:gd name="T21" fmla="*/ 29 h 29"/>
                  <a:gd name="T22" fmla="*/ 24 w 48"/>
                  <a:gd name="T2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29">
                    <a:moveTo>
                      <a:pt x="24" y="29"/>
                    </a:moveTo>
                    <a:cubicBezTo>
                      <a:pt x="24" y="29"/>
                      <a:pt x="24" y="29"/>
                      <a:pt x="24" y="29"/>
                    </a:cubicBezTo>
                    <a:cubicBezTo>
                      <a:pt x="0" y="15"/>
                      <a:pt x="0" y="15"/>
                      <a:pt x="0" y="15"/>
                    </a:cubicBezTo>
                    <a:cubicBezTo>
                      <a:pt x="0" y="15"/>
                      <a:pt x="0" y="15"/>
                      <a:pt x="0" y="15"/>
                    </a:cubicBezTo>
                    <a:cubicBezTo>
                      <a:pt x="0" y="14"/>
                      <a:pt x="0" y="14"/>
                      <a:pt x="0" y="14"/>
                    </a:cubicBezTo>
                    <a:cubicBezTo>
                      <a:pt x="23" y="0"/>
                      <a:pt x="23" y="0"/>
                      <a:pt x="23" y="0"/>
                    </a:cubicBezTo>
                    <a:cubicBezTo>
                      <a:pt x="24" y="0"/>
                      <a:pt x="24" y="0"/>
                      <a:pt x="24" y="0"/>
                    </a:cubicBezTo>
                    <a:cubicBezTo>
                      <a:pt x="48" y="14"/>
                      <a:pt x="48" y="14"/>
                      <a:pt x="48" y="14"/>
                    </a:cubicBezTo>
                    <a:cubicBezTo>
                      <a:pt x="48" y="14"/>
                      <a:pt x="48" y="14"/>
                      <a:pt x="48" y="15"/>
                    </a:cubicBezTo>
                    <a:cubicBezTo>
                      <a:pt x="48" y="15"/>
                      <a:pt x="48" y="15"/>
                      <a:pt x="48" y="15"/>
                    </a:cubicBezTo>
                    <a:cubicBezTo>
                      <a:pt x="24" y="29"/>
                      <a:pt x="24" y="29"/>
                      <a:pt x="24" y="29"/>
                    </a:cubicBezTo>
                    <a:cubicBezTo>
                      <a:pt x="24" y="29"/>
                      <a:pt x="24" y="29"/>
                      <a:pt x="24"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96" name="Freeform 11">
                <a:extLst>
                  <a:ext uri="{FF2B5EF4-FFF2-40B4-BE49-F238E27FC236}">
                    <a16:creationId xmlns:a16="http://schemas.microsoft.com/office/drawing/2014/main" id="{C2276D9E-E17F-48FF-8CB4-8E003801F8A8}"/>
                  </a:ext>
                </a:extLst>
              </p:cNvPr>
              <p:cNvSpPr>
                <a:spLocks/>
              </p:cNvSpPr>
              <p:nvPr/>
            </p:nvSpPr>
            <p:spPr bwMode="auto">
              <a:xfrm>
                <a:off x="2201863" y="-46045"/>
                <a:ext cx="74612" cy="131763"/>
              </a:xfrm>
              <a:custGeom>
                <a:avLst/>
                <a:gdLst>
                  <a:gd name="T0" fmla="*/ 24 w 24"/>
                  <a:gd name="T1" fmla="*/ 42 h 42"/>
                  <a:gd name="T2" fmla="*/ 24 w 24"/>
                  <a:gd name="T3" fmla="*/ 14 h 42"/>
                  <a:gd name="T4" fmla="*/ 24 w 24"/>
                  <a:gd name="T5" fmla="*/ 14 h 42"/>
                  <a:gd name="T6" fmla="*/ 1 w 24"/>
                  <a:gd name="T7" fmla="*/ 0 h 42"/>
                  <a:gd name="T8" fmla="*/ 0 w 24"/>
                  <a:gd name="T9" fmla="*/ 0 h 42"/>
                  <a:gd name="T10" fmla="*/ 0 w 24"/>
                  <a:gd name="T11" fmla="*/ 1 h 42"/>
                  <a:gd name="T12" fmla="*/ 0 w 24"/>
                  <a:gd name="T13" fmla="*/ 28 h 42"/>
                  <a:gd name="T14" fmla="*/ 0 w 24"/>
                  <a:gd name="T15" fmla="*/ 29 h 42"/>
                  <a:gd name="T16" fmla="*/ 23 w 24"/>
                  <a:gd name="T17" fmla="*/ 42 h 42"/>
                  <a:gd name="T18" fmla="*/ 24 w 24"/>
                  <a:gd name="T19" fmla="*/ 42 h 42"/>
                  <a:gd name="T20" fmla="*/ 24 w 24"/>
                  <a:gd name="T21" fmla="*/ 42 h 42"/>
                  <a:gd name="T22" fmla="*/ 24 w 24"/>
                  <a:gd name="T2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42">
                    <a:moveTo>
                      <a:pt x="24" y="42"/>
                    </a:moveTo>
                    <a:cubicBezTo>
                      <a:pt x="24" y="14"/>
                      <a:pt x="24" y="14"/>
                      <a:pt x="24" y="14"/>
                    </a:cubicBezTo>
                    <a:cubicBezTo>
                      <a:pt x="24" y="14"/>
                      <a:pt x="24" y="14"/>
                      <a:pt x="24" y="14"/>
                    </a:cubicBezTo>
                    <a:cubicBezTo>
                      <a:pt x="1" y="0"/>
                      <a:pt x="1" y="0"/>
                      <a:pt x="1" y="0"/>
                    </a:cubicBezTo>
                    <a:cubicBezTo>
                      <a:pt x="0" y="0"/>
                      <a:pt x="0" y="0"/>
                      <a:pt x="0" y="0"/>
                    </a:cubicBezTo>
                    <a:cubicBezTo>
                      <a:pt x="0" y="0"/>
                      <a:pt x="0" y="0"/>
                      <a:pt x="0" y="1"/>
                    </a:cubicBezTo>
                    <a:cubicBezTo>
                      <a:pt x="0" y="28"/>
                      <a:pt x="0" y="28"/>
                      <a:pt x="0" y="28"/>
                    </a:cubicBezTo>
                    <a:cubicBezTo>
                      <a:pt x="0" y="29"/>
                      <a:pt x="0" y="29"/>
                      <a:pt x="0" y="29"/>
                    </a:cubicBezTo>
                    <a:cubicBezTo>
                      <a:pt x="23" y="42"/>
                      <a:pt x="23" y="42"/>
                      <a:pt x="23" y="42"/>
                    </a:cubicBezTo>
                    <a:cubicBezTo>
                      <a:pt x="24" y="42"/>
                      <a:pt x="24" y="42"/>
                      <a:pt x="24" y="42"/>
                    </a:cubicBezTo>
                    <a:cubicBezTo>
                      <a:pt x="24" y="42"/>
                      <a:pt x="24" y="42"/>
                      <a:pt x="24" y="42"/>
                    </a:cubicBezTo>
                    <a:cubicBezTo>
                      <a:pt x="24" y="42"/>
                      <a:pt x="24" y="42"/>
                      <a:pt x="24" y="42"/>
                    </a:cubicBezTo>
                    <a:close/>
                  </a:path>
                </a:pathLst>
              </a:custGeom>
              <a:solidFill>
                <a:srgbClr val="BEED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97" name="Freeform 12">
                <a:extLst>
                  <a:ext uri="{FF2B5EF4-FFF2-40B4-BE49-F238E27FC236}">
                    <a16:creationId xmlns:a16="http://schemas.microsoft.com/office/drawing/2014/main" id="{96DDCC3C-6D7B-48CE-8B4D-943EB15FD65C}"/>
                  </a:ext>
                </a:extLst>
              </p:cNvPr>
              <p:cNvSpPr>
                <a:spLocks/>
              </p:cNvSpPr>
              <p:nvPr/>
            </p:nvSpPr>
            <p:spPr bwMode="auto">
              <a:xfrm>
                <a:off x="2295525" y="-46045"/>
                <a:ext cx="77787" cy="131763"/>
              </a:xfrm>
              <a:custGeom>
                <a:avLst/>
                <a:gdLst>
                  <a:gd name="T0" fmla="*/ 24 w 25"/>
                  <a:gd name="T1" fmla="*/ 29 h 42"/>
                  <a:gd name="T2" fmla="*/ 25 w 25"/>
                  <a:gd name="T3" fmla="*/ 28 h 42"/>
                  <a:gd name="T4" fmla="*/ 25 w 25"/>
                  <a:gd name="T5" fmla="*/ 1 h 42"/>
                  <a:gd name="T6" fmla="*/ 24 w 25"/>
                  <a:gd name="T7" fmla="*/ 0 h 42"/>
                  <a:gd name="T8" fmla="*/ 24 w 25"/>
                  <a:gd name="T9" fmla="*/ 0 h 42"/>
                  <a:gd name="T10" fmla="*/ 0 w 25"/>
                  <a:gd name="T11" fmla="*/ 14 h 42"/>
                  <a:gd name="T12" fmla="*/ 0 w 25"/>
                  <a:gd name="T13" fmla="*/ 14 h 42"/>
                  <a:gd name="T14" fmla="*/ 0 w 25"/>
                  <a:gd name="T15" fmla="*/ 42 h 42"/>
                  <a:gd name="T16" fmla="*/ 0 w 25"/>
                  <a:gd name="T17" fmla="*/ 42 h 42"/>
                  <a:gd name="T18" fmla="*/ 0 w 25"/>
                  <a:gd name="T19" fmla="*/ 42 h 42"/>
                  <a:gd name="T20" fmla="*/ 1 w 25"/>
                  <a:gd name="T21" fmla="*/ 42 h 42"/>
                  <a:gd name="T22" fmla="*/ 24 w 25"/>
                  <a:gd name="T23" fmla="*/ 2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42">
                    <a:moveTo>
                      <a:pt x="24" y="29"/>
                    </a:moveTo>
                    <a:cubicBezTo>
                      <a:pt x="25" y="29"/>
                      <a:pt x="25" y="28"/>
                      <a:pt x="25" y="28"/>
                    </a:cubicBezTo>
                    <a:cubicBezTo>
                      <a:pt x="25" y="1"/>
                      <a:pt x="25" y="1"/>
                      <a:pt x="25" y="1"/>
                    </a:cubicBezTo>
                    <a:cubicBezTo>
                      <a:pt x="25" y="0"/>
                      <a:pt x="25" y="0"/>
                      <a:pt x="24" y="0"/>
                    </a:cubicBezTo>
                    <a:cubicBezTo>
                      <a:pt x="24" y="0"/>
                      <a:pt x="24" y="0"/>
                      <a:pt x="24" y="0"/>
                    </a:cubicBezTo>
                    <a:cubicBezTo>
                      <a:pt x="0" y="14"/>
                      <a:pt x="0" y="14"/>
                      <a:pt x="0" y="14"/>
                    </a:cubicBezTo>
                    <a:cubicBezTo>
                      <a:pt x="0" y="14"/>
                      <a:pt x="0" y="14"/>
                      <a:pt x="0" y="14"/>
                    </a:cubicBezTo>
                    <a:cubicBezTo>
                      <a:pt x="0" y="42"/>
                      <a:pt x="0" y="42"/>
                      <a:pt x="0" y="42"/>
                    </a:cubicBezTo>
                    <a:cubicBezTo>
                      <a:pt x="0" y="42"/>
                      <a:pt x="0" y="42"/>
                      <a:pt x="0" y="42"/>
                    </a:cubicBezTo>
                    <a:cubicBezTo>
                      <a:pt x="0" y="42"/>
                      <a:pt x="0" y="42"/>
                      <a:pt x="0" y="42"/>
                    </a:cubicBezTo>
                    <a:cubicBezTo>
                      <a:pt x="1" y="42"/>
                      <a:pt x="1" y="42"/>
                      <a:pt x="1" y="42"/>
                    </a:cubicBezTo>
                    <a:lnTo>
                      <a:pt x="24" y="29"/>
                    </a:lnTo>
                    <a:close/>
                  </a:path>
                </a:pathLst>
              </a:custGeom>
              <a:solidFill>
                <a:srgbClr val="7CD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grpSp>
    </p:spTree>
    <p:extLst>
      <p:ext uri="{BB962C8B-B14F-4D97-AF65-F5344CB8AC3E}">
        <p14:creationId xmlns:p14="http://schemas.microsoft.com/office/powerpoint/2010/main" val="419688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2.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 id="{E79F14ED-1BBB-4F33-B302-016369D6BECE}" vid="{F4A8B5D1-D9FD-4396-AA34-A3AD0FC5BA99}"/>
    </a:ext>
  </a:extLst>
</a:theme>
</file>

<file path=ppt/theme/theme3.xml><?xml version="1.0" encoding="utf-8"?>
<a:theme xmlns:a="http://schemas.openxmlformats.org/drawingml/2006/main" name="Azure AI CAB">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cap="rnd">
          <a:solidFill>
            <a:schemeClr val="tx1"/>
          </a:solidFill>
          <a:headEnd type="none" w="sm" len="sm"/>
          <a:tailEnd type="triangle" w="sm"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Azure AI CAB" id="{C9B99B47-FB59-4952-8A03-4562782AF133}" vid="{E8F95BAD-0A7B-4521-BA7B-64B3EBF22F6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B37A1A211E6AD49B6926EBCABCBDE8F" ma:contentTypeVersion="18" ma:contentTypeDescription="Create a new document." ma:contentTypeScope="" ma:versionID="99dd24ec3b8beadf0090b49a1fe390f8">
  <xsd:schema xmlns:xsd="http://www.w3.org/2001/XMLSchema" xmlns:xs="http://www.w3.org/2001/XMLSchema" xmlns:p="http://schemas.microsoft.com/office/2006/metadata/properties" xmlns:ns1="http://schemas.microsoft.com/sharepoint/v3" xmlns:ns2="61349b38-87b0-4d20-bd6f-41da2268192a" xmlns:ns3="68fcb561-4938-471e-ad66-507677a35492" xmlns:ns4="230e9df3-be65-4c73-a93b-d1236ebd677e" targetNamespace="http://schemas.microsoft.com/office/2006/metadata/properties" ma:root="true" ma:fieldsID="37f4ab598d4f0ebaba8791878e8c6b44" ns1:_="" ns2:_="" ns3:_="" ns4:_="">
    <xsd:import namespace="http://schemas.microsoft.com/sharepoint/v3"/>
    <xsd:import namespace="61349b38-87b0-4d20-bd6f-41da2268192a"/>
    <xsd:import namespace="68fcb561-4938-471e-ad66-507677a3549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lcf76f155ced4ddcb4097134ff3c332f" minOccurs="0"/>
                <xsd:element ref="ns4:TaxCatchAll"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349b38-87b0-4d20-bd6f-41da226819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8fcb561-4938-471e-ad66-507677a3549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e976329-bda7-46dd-ab9f-441921e7087c}" ma:internalName="TaxCatchAll" ma:showField="CatchAllData" ma:web="68fcb561-4938-471e-ad66-507677a354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_ip_UnifiedCompliancePolicyUIAction xmlns="http://schemas.microsoft.com/sharepoint/v3" xsi:nil="true"/>
    <_ip_UnifiedCompliancePolicyProperties xmlns="http://schemas.microsoft.com/sharepoint/v3" xsi:nil="true"/>
    <MediaServiceKeyPoints xmlns="61349b38-87b0-4d20-bd6f-41da2268192a" xsi:nil="true"/>
    <lcf76f155ced4ddcb4097134ff3c332f xmlns="61349b38-87b0-4d20-bd6f-41da2268192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78059D1-A0DF-4F44-8C9F-8E20B4AE8CDA}"/>
</file>

<file path=customXml/itemProps2.xml><?xml version="1.0" encoding="utf-8"?>
<ds:datastoreItem xmlns:ds="http://schemas.openxmlformats.org/officeDocument/2006/customXml" ds:itemID="{9442FC30-BECD-4880-B973-AEE434CF2CED}"/>
</file>

<file path=customXml/itemProps3.xml><?xml version="1.0" encoding="utf-8"?>
<ds:datastoreItem xmlns:ds="http://schemas.openxmlformats.org/officeDocument/2006/customXml" ds:itemID="{8CC3CFA7-6915-4751-A258-C85B42237FFA}"/>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3830</Words>
  <Application>Microsoft Office PowerPoint</Application>
  <PresentationFormat>Widescreen</PresentationFormat>
  <Paragraphs>492</Paragraphs>
  <Slides>30</Slides>
  <Notes>21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30</vt:i4>
      </vt:variant>
    </vt:vector>
  </HeadingPairs>
  <TitlesOfParts>
    <vt:vector size="40" baseType="lpstr">
      <vt:lpstr>Arial</vt:lpstr>
      <vt:lpstr>Calibri</vt:lpstr>
      <vt:lpstr>Consolas</vt:lpstr>
      <vt:lpstr>Segoe UI</vt:lpstr>
      <vt:lpstr>Segoe UI Semibold</vt:lpstr>
      <vt:lpstr>Segoe UI Semilight</vt:lpstr>
      <vt:lpstr>Wingdings</vt:lpstr>
      <vt:lpstr>1_Microsoft 365 PPT Template - 2018</vt:lpstr>
      <vt:lpstr>9-51151_Build_White_Template</vt:lpstr>
      <vt:lpstr>Azure AI CAB</vt:lpstr>
      <vt:lpstr>Azure Database  for PostgreSQL Top Use Cases </vt:lpstr>
      <vt:lpstr>The benefits of Azure Database for PostgreSQL</vt:lpstr>
      <vt:lpstr>Azure is the best destination for PostgreSQL</vt:lpstr>
      <vt:lpstr>Azure Database for PostgreSQL Top Use Cases</vt:lpstr>
      <vt:lpstr>Migration</vt:lpstr>
      <vt:lpstr>Homogeneous Migration </vt:lpstr>
      <vt:lpstr>Homogeneous migration</vt:lpstr>
      <vt:lpstr>Heroku PostgreSQL Migration to Azure</vt:lpstr>
      <vt:lpstr>Migration from AWS to Single Server</vt:lpstr>
      <vt:lpstr>Oracle to Postgres Migration</vt:lpstr>
      <vt:lpstr>Oracle to Postgres Migration</vt:lpstr>
      <vt:lpstr>Documentum Migration</vt:lpstr>
      <vt:lpstr>Cloud-native applications</vt:lpstr>
      <vt:lpstr>Transactional applications</vt:lpstr>
      <vt:lpstr>Transactional applications</vt:lpstr>
      <vt:lpstr>Banking Platform</vt:lpstr>
      <vt:lpstr>Connected Vehicle Backend</vt:lpstr>
      <vt:lpstr>Vehicle Safety App</vt:lpstr>
      <vt:lpstr>Retail Store App</vt:lpstr>
      <vt:lpstr>Java App Modernization</vt:lpstr>
      <vt:lpstr>Geospatial aware applications</vt:lpstr>
      <vt:lpstr>Geospatial aware applications</vt:lpstr>
      <vt:lpstr>Package Tracking</vt:lpstr>
      <vt:lpstr>Gaming Insights Platform</vt:lpstr>
      <vt:lpstr>SaaS applications</vt:lpstr>
      <vt:lpstr>SaaS applications</vt:lpstr>
      <vt:lpstr>Sales and Marketing Automation</vt:lpstr>
      <vt:lpstr>IoT Development Platform</vt:lpstr>
      <vt:lpstr>Car Rental App</vt:lpstr>
      <vt:lpstr>Microsoft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2022-10-07T20:17:14Z</dcterms:created>
  <dcterms:modified xsi:type="dcterms:W3CDTF">2022-10-07T20:17:24Z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67e5d4b76f4a9db8769983fda9cec0">
    <vt:lpwstr/>
  </property>
  <property fmtid="{D5CDD505-2E9C-101B-9397-08002B2CF9AE}" pid="3" name="NewsType">
    <vt:lpwstr/>
  </property>
  <property fmtid="{D5CDD505-2E9C-101B-9397-08002B2CF9AE}" pid="4" name="TaxKeyword">
    <vt:lpwstr/>
  </property>
  <property fmtid="{D5CDD505-2E9C-101B-9397-08002B2CF9AE}" pid="5" name="MSIP_Label_f42aa342-8706-4288-bd11-ebb85995028c_Application">
    <vt:lpwstr>Microsoft Azure Information Protection</vt:lpwstr>
  </property>
  <property fmtid="{D5CDD505-2E9C-101B-9397-08002B2CF9AE}" pid="6" name="_dlc_policyId">
    <vt:lpwstr>0x0101000E4CB7077FEE4FF7AE86D4A500EEC780030016C849C62B10EB41ACA8C7EEDEF40BB20099ECF64382448D48A56095091C66B1A9|-661092312</vt:lpwstr>
  </property>
  <property fmtid="{D5CDD505-2E9C-101B-9397-08002B2CF9AE}" pid="7" name="Region">
    <vt:lpwstr/>
  </property>
  <property fmtid="{D5CDD505-2E9C-101B-9397-08002B2CF9AE}" pid="8" name="MSIP_Label_f42aa342-8706-4288-bd11-ebb85995028c_Enabled">
    <vt:lpwstr>True</vt:lpwstr>
  </property>
  <property fmtid="{D5CDD505-2E9C-101B-9397-08002B2CF9AE}" pid="9" name="Confidentiality">
    <vt:lpwstr>5;#internal users|461efa83-0283-486a-a8d5-943328f3693f</vt:lpwstr>
  </property>
  <property fmtid="{D5CDD505-2E9C-101B-9397-08002B2CF9AE}" pid="10" name="ItemType">
    <vt:lpwstr>435;#technical presentations|83a894cf-702b-47fc-aba5-41bd10dc1e75</vt:lpwstr>
  </property>
  <property fmtid="{D5CDD505-2E9C-101B-9397-08002B2CF9AE}" pid="11" name="MediaServiceImageTags">
    <vt:lpwstr/>
  </property>
  <property fmtid="{D5CDD505-2E9C-101B-9397-08002B2CF9AE}" pid="12" name="ContentTypeId">
    <vt:lpwstr>0x010100CB37A1A211E6AD49B6926EBCABCBDE8F</vt:lpwstr>
  </property>
  <property fmtid="{D5CDD505-2E9C-101B-9397-08002B2CF9AE}" pid="13" name="Industries">
    <vt:lpwstr/>
  </property>
  <property fmtid="{D5CDD505-2E9C-101B-9397-08002B2CF9AE}" pid="14" name="MSProducts">
    <vt:lpwstr/>
  </property>
  <property fmtid="{D5CDD505-2E9C-101B-9397-08002B2CF9AE}" pid="15" name="Competitors">
    <vt:lpwstr/>
  </property>
  <property fmtid="{D5CDD505-2E9C-101B-9397-08002B2CF9AE}" pid="16" name="ExperienceContentType">
    <vt:lpwstr/>
  </property>
  <property fmtid="{D5CDD505-2E9C-101B-9397-08002B2CF9AE}" pid="17" name="SMSGDomain">
    <vt:lpwstr>21;#Intelligent Cloud|adc2fe87-c79a-4ded-a449-3f86b954069d;#20;#Microsoft Azure Domain|d600a391-d529-4311-892b-2c05c1ab2538</vt:lpwstr>
  </property>
  <property fmtid="{D5CDD505-2E9C-101B-9397-08002B2CF9AE}" pid="18" name="BusinessArchitecture">
    <vt:lpwstr/>
  </property>
  <property fmtid="{D5CDD505-2E9C-101B-9397-08002B2CF9AE}" pid="19" name="MSIP_Label_f42aa342-8706-4288-bd11-ebb85995028c_SetDate">
    <vt:lpwstr>2018-11-12T06:17:41.5486455Z</vt:lpwstr>
  </property>
  <property fmtid="{D5CDD505-2E9C-101B-9397-08002B2CF9AE}" pid="20" name="Products">
    <vt:lpwstr>2660;#Azure Cosmos DB|8dac6ac4-f531-4a37-861f-2c36a218359b;#80;#Azure platform|df6aaec2-d07c-4319-b510-15a691aea35b</vt:lpwstr>
  </property>
  <property fmtid="{D5CDD505-2E9C-101B-9397-08002B2CF9AE}" pid="21" name="MSIP_Label_f42aa342-8706-4288-bd11-ebb85995028c_SiteId">
    <vt:lpwstr>72f988bf-86f1-41af-91ab-2d7cd011db47</vt:lpwstr>
  </property>
  <property fmtid="{D5CDD505-2E9C-101B-9397-08002B2CF9AE}" pid="22" name="MSIP_Label_f42aa342-8706-4288-bd11-ebb85995028c_Name">
    <vt:lpwstr>General</vt:lpwstr>
  </property>
  <property fmtid="{D5CDD505-2E9C-101B-9397-08002B2CF9AE}" pid="23" name="Segments">
    <vt:lpwstr/>
  </property>
  <property fmtid="{D5CDD505-2E9C-101B-9397-08002B2CF9AE}" pid="24" name="MSIP_Label_f42aa342-8706-4288-bd11-ebb85995028c_Extended_MSFT_Method">
    <vt:lpwstr>Automatic</vt:lpwstr>
  </property>
  <property fmtid="{D5CDD505-2E9C-101B-9397-08002B2CF9AE}" pid="25" name="Partners">
    <vt:lpwstr/>
  </property>
  <property fmtid="{D5CDD505-2E9C-101B-9397-08002B2CF9AE}" pid="26" name="la4444b61d19467597d63190b69ac227">
    <vt:lpwstr/>
  </property>
  <property fmtid="{D5CDD505-2E9C-101B-9397-08002B2CF9AE}" pid="27" name="l6f004f21209409da86a713c0f24627d">
    <vt:lpwstr/>
  </property>
  <property fmtid="{D5CDD505-2E9C-101B-9397-08002B2CF9AE}" pid="28" name="ActivitiesAndPrograms">
    <vt:lpwstr/>
  </property>
  <property fmtid="{D5CDD505-2E9C-101B-9397-08002B2CF9AE}" pid="29" name="MSProductsTaxHTField0">
    <vt:lpwstr/>
  </property>
  <property fmtid="{D5CDD505-2E9C-101B-9397-08002B2CF9AE}" pid="30" name="Topics">
    <vt:lpwstr>29;#features|94b87768-f145-4764-adbd-fec700e47348</vt:lpwstr>
  </property>
  <property fmtid="{D5CDD505-2E9C-101B-9397-08002B2CF9AE}" pid="31" name="Groups">
    <vt:lpwstr>31;#Microsoft Azure Marketing|0958c357-5252-473f-8b4e-42f27525a99d</vt:lpwstr>
  </property>
  <property fmtid="{D5CDD505-2E9C-101B-9397-08002B2CF9AE}" pid="32" name="MSIP_Label_f42aa342-8706-4288-bd11-ebb85995028c_Owner">
    <vt:lpwstr>ancantel@microsoft.com</vt:lpwstr>
  </property>
  <property fmtid="{D5CDD505-2E9C-101B-9397-08002B2CF9AE}" pid="33" name="_docset_NoMedatataSyncRequired">
    <vt:lpwstr>False</vt:lpwstr>
  </property>
  <property fmtid="{D5CDD505-2E9C-101B-9397-08002B2CF9AE}" pid="34" name="e8080b0481964c759b2c36ae49591b31">
    <vt:lpwstr/>
  </property>
  <property fmtid="{D5CDD505-2E9C-101B-9397-08002B2CF9AE}" pid="35" name="Languages">
    <vt:lpwstr/>
  </property>
  <property fmtid="{D5CDD505-2E9C-101B-9397-08002B2CF9AE}" pid="36" name="TechnicalLevel">
    <vt:lpwstr/>
  </property>
  <property fmtid="{D5CDD505-2E9C-101B-9397-08002B2CF9AE}" pid="37" name="Audiences">
    <vt:lpwstr/>
  </property>
  <property fmtid="{D5CDD505-2E9C-101B-9397-08002B2CF9AE}" pid="38" name="Sensitivity">
    <vt:lpwstr>General</vt:lpwstr>
  </property>
  <property fmtid="{D5CDD505-2E9C-101B-9397-08002B2CF9AE}" pid="39" name="ldac8aee9d1f469e8cd8c3f8d6a615f2">
    <vt:lpwstr/>
  </property>
  <property fmtid="{D5CDD505-2E9C-101B-9397-08002B2CF9AE}" pid="40" name="EmployeeRole">
    <vt:lpwstr/>
  </property>
  <property fmtid="{D5CDD505-2E9C-101B-9397-08002B2CF9AE}" pid="41" name="NewsTopic">
    <vt:lpwstr/>
  </property>
  <property fmtid="{D5CDD505-2E9C-101B-9397-08002B2CF9AE}" pid="42" name="Roles">
    <vt:lpwstr/>
  </property>
  <property fmtid="{D5CDD505-2E9C-101B-9397-08002B2CF9AE}" pid="43"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4" name="NewsSource">
    <vt:lpwstr/>
  </property>
  <property fmtid="{D5CDD505-2E9C-101B-9397-08002B2CF9AE}" pid="45" name="SMSGTags">
    <vt:lpwstr/>
  </property>
  <property fmtid="{D5CDD505-2E9C-101B-9397-08002B2CF9AE}" pid="46" name="_dlc_DocIdItemGuid">
    <vt:lpwstr>091511bc-320d-4418-b1bf-a12c19fec5b9</vt:lpwstr>
  </property>
  <property fmtid="{D5CDD505-2E9C-101B-9397-08002B2CF9AE}" pid="47" name="MSPhysicalGeography">
    <vt:lpwstr/>
  </property>
  <property fmtid="{D5CDD505-2E9C-101B-9397-08002B2CF9AE}" pid="48" name="j3562c58ee414e028925bc902cfc01a1">
    <vt:lpwstr/>
  </property>
  <property fmtid="{D5CDD505-2E9C-101B-9397-08002B2CF9AE}" pid="49" name="EnterpriseDomainTags">
    <vt:lpwstr/>
  </property>
</Properties>
</file>